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32" r:id="rId2"/>
    <p:sldId id="351" r:id="rId3"/>
    <p:sldId id="353" r:id="rId4"/>
    <p:sldId id="352" r:id="rId5"/>
    <p:sldId id="332" r:id="rId6"/>
    <p:sldId id="333" r:id="rId7"/>
    <p:sldId id="349" r:id="rId8"/>
    <p:sldId id="350" r:id="rId9"/>
    <p:sldId id="334" r:id="rId10"/>
    <p:sldId id="336" r:id="rId11"/>
    <p:sldId id="339" r:id="rId12"/>
    <p:sldId id="340" r:id="rId13"/>
    <p:sldId id="313" r:id="rId14"/>
    <p:sldId id="314" r:id="rId15"/>
    <p:sldId id="326" r:id="rId16"/>
    <p:sldId id="442" r:id="rId17"/>
    <p:sldId id="420" r:id="rId18"/>
    <p:sldId id="345" r:id="rId19"/>
    <p:sldId id="329" r:id="rId20"/>
    <p:sldId id="417" r:id="rId21"/>
    <p:sldId id="419" r:id="rId22"/>
    <p:sldId id="421" r:id="rId23"/>
    <p:sldId id="422" r:id="rId24"/>
    <p:sldId id="355" r:id="rId25"/>
    <p:sldId id="356" r:id="rId26"/>
    <p:sldId id="348" r:id="rId27"/>
    <p:sldId id="325" r:id="rId28"/>
    <p:sldId id="379" r:id="rId29"/>
    <p:sldId id="357" r:id="rId30"/>
    <p:sldId id="358" r:id="rId31"/>
    <p:sldId id="359" r:id="rId32"/>
    <p:sldId id="361" r:id="rId33"/>
    <p:sldId id="362" r:id="rId34"/>
    <p:sldId id="363" r:id="rId35"/>
    <p:sldId id="381" r:id="rId36"/>
    <p:sldId id="382" r:id="rId37"/>
    <p:sldId id="383" r:id="rId38"/>
    <p:sldId id="384" r:id="rId39"/>
    <p:sldId id="385" r:id="rId40"/>
    <p:sldId id="386" r:id="rId41"/>
    <p:sldId id="366" r:id="rId42"/>
    <p:sldId id="367" r:id="rId43"/>
    <p:sldId id="368" r:id="rId44"/>
    <p:sldId id="369" r:id="rId45"/>
    <p:sldId id="370" r:id="rId46"/>
    <p:sldId id="371" r:id="rId47"/>
    <p:sldId id="397" r:id="rId48"/>
    <p:sldId id="398" r:id="rId49"/>
    <p:sldId id="401" r:id="rId50"/>
    <p:sldId id="402" r:id="rId51"/>
    <p:sldId id="404" r:id="rId52"/>
    <p:sldId id="405" r:id="rId53"/>
    <p:sldId id="406" r:id="rId54"/>
    <p:sldId id="407" r:id="rId55"/>
    <p:sldId id="408" r:id="rId56"/>
    <p:sldId id="409" r:id="rId57"/>
    <p:sldId id="330" r:id="rId58"/>
    <p:sldId id="414" r:id="rId59"/>
    <p:sldId id="416" r:id="rId60"/>
    <p:sldId id="415" r:id="rId61"/>
    <p:sldId id="423" r:id="rId62"/>
    <p:sldId id="425" r:id="rId63"/>
    <p:sldId id="430" r:id="rId64"/>
    <p:sldId id="410" r:id="rId65"/>
    <p:sldId id="412" r:id="rId66"/>
    <p:sldId id="441" r:id="rId67"/>
    <p:sldId id="413" r:id="rId68"/>
    <p:sldId id="312" r:id="rId69"/>
    <p:sldId id="311" r:id="rId70"/>
    <p:sldId id="293" r:id="rId71"/>
    <p:sldId id="292" r:id="rId72"/>
    <p:sldId id="388" r:id="rId73"/>
    <p:sldId id="324" r:id="rId74"/>
    <p:sldId id="431" r:id="rId75"/>
    <p:sldId id="437" r:id="rId76"/>
    <p:sldId id="438" r:id="rId77"/>
    <p:sldId id="435" r:id="rId78"/>
    <p:sldId id="436" r:id="rId79"/>
    <p:sldId id="439" r:id="rId8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76" y="-736"/>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E025E-577B-4C4B-A402-3C410176EC0F}" type="datetimeFigureOut">
              <a:rPr lang="it-IT" smtClean="0"/>
              <a:pPr/>
              <a:t>13/05/16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D49E7-90F2-47B3-82AF-500D98893F3D}" type="slidenum">
              <a:rPr lang="it-IT" smtClean="0"/>
              <a:pPr/>
              <a:t>‹#›</a:t>
            </a:fld>
            <a:endParaRPr lang="it-IT"/>
          </a:p>
        </p:txBody>
      </p:sp>
    </p:spTree>
    <p:extLst>
      <p:ext uri="{BB962C8B-B14F-4D97-AF65-F5344CB8AC3E}">
        <p14:creationId xmlns:p14="http://schemas.microsoft.com/office/powerpoint/2010/main" val="326500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54"/>
          <p:cNvSpPr>
            <a:spLocks noGrp="1" noRot="1" noChangeAspect="1" noTextEdit="1"/>
          </p:cNvSpPr>
          <p:nvPr>
            <p:ph type="sldImg" idx="2"/>
          </p:nvPr>
        </p:nvSpPr>
        <p:spPr>
          <a:xfrm>
            <a:off x="1144588"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cap="rnd">
            <a:round/>
            <a:headEnd type="none" w="med" len="med"/>
            <a:tailEnd type="none" w="med" len="med"/>
          </a:ln>
        </p:spPr>
      </p:sp>
      <p:sp>
        <p:nvSpPr>
          <p:cNvPr id="44035" name="Shape 55"/>
          <p:cNvSpPr>
            <a:spLocks noGrp="1"/>
          </p:cNvSpPr>
          <p:nvPr>
            <p:ph type="body" idx="1"/>
          </p:nvPr>
        </p:nvSpPr>
        <p:spPr>
          <a:xfrm>
            <a:off x="686421" y="4342464"/>
            <a:ext cx="5485158" cy="4114487"/>
          </a:xfrm>
          <a:noFill/>
          <a:ln/>
        </p:spPr>
        <p:txBody>
          <a:bodyPr lIns="89715" tIns="44845" rIns="89715" bIns="44845"/>
          <a:lstStyle/>
          <a:p>
            <a:endParaRPr lang="it-IT" smtClean="0"/>
          </a:p>
        </p:txBody>
      </p:sp>
      <p:sp>
        <p:nvSpPr>
          <p:cNvPr id="44036" name="Shape 56"/>
          <p:cNvSpPr txBox="1">
            <a:spLocks noChangeArrowheads="1"/>
          </p:cNvSpPr>
          <p:nvPr/>
        </p:nvSpPr>
        <p:spPr bwMode="auto">
          <a:xfrm>
            <a:off x="3884027" y="8684926"/>
            <a:ext cx="2972421" cy="457513"/>
          </a:xfrm>
          <a:prstGeom prst="rect">
            <a:avLst/>
          </a:prstGeom>
          <a:noFill/>
          <a:ln w="9525">
            <a:noFill/>
            <a:miter lim="800000"/>
            <a:headEnd/>
            <a:tailEnd/>
          </a:ln>
        </p:spPr>
        <p:txBody>
          <a:bodyPr lIns="89715" tIns="44845" rIns="89715" bIns="44845" anchor="b"/>
          <a:lstStyle/>
          <a:p>
            <a:pPr algn="r">
              <a:buSzPct val="25000"/>
              <a:buFont typeface="Arial" charset="0"/>
              <a:buNone/>
            </a:pPr>
            <a:r>
              <a:rPr lang="en-US" sz="1200"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F6622A-EA94-4DE2-83AB-58167C1EFF8E}" type="slidenum">
              <a:rPr lang="it-IT"/>
              <a:pPr>
                <a:defRPr/>
              </a:pPr>
              <a:t>15</a:t>
            </a:fld>
            <a:endParaRPr lang="it-IT"/>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711" y="4344025"/>
            <a:ext cx="5028579" cy="4114488"/>
          </a:xfrm>
          <a:noFill/>
          <a:ln/>
        </p:spPr>
        <p:txBody>
          <a:bodyPr/>
          <a:lstStyle/>
          <a:p>
            <a:r>
              <a:rPr lang="it-IT" altLang="it-IT" dirty="0" smtClean="0"/>
              <a:t>Tutti i tipi di </a:t>
            </a:r>
            <a:r>
              <a:rPr lang="it-IT" altLang="it-IT" dirty="0" err="1" smtClean="0"/>
              <a:t>bias</a:t>
            </a:r>
            <a:r>
              <a:rPr lang="it-IT" altLang="it-IT" dirty="0" smtClean="0"/>
              <a:t> implicano risposte categoriali, cioè risposte rivolte ad un’altra persona in quanto membro intercambiabile di un gruppo sociale.</a:t>
            </a:r>
          </a:p>
          <a:p>
            <a:r>
              <a:rPr lang="it-IT" altLang="it-IT" b="1" dirty="0" smtClean="0"/>
              <a:t>Stereotipi</a:t>
            </a:r>
            <a:r>
              <a:rPr lang="it-IT" altLang="it-IT" dirty="0" smtClean="0"/>
              <a:t>: tipi particolari di schema Credenze sugli attributi dei membri di un gruppo e insieme teorie sul perché tali attributi sono associati tra loro. Idee fisse che accompagnano una categoria (</a:t>
            </a:r>
            <a:r>
              <a:rPr lang="it-IT" altLang="it-IT" dirty="0" err="1" smtClean="0"/>
              <a:t>allport</a:t>
            </a:r>
            <a:r>
              <a:rPr lang="it-IT" altLang="it-IT" dirty="0" smtClean="0"/>
              <a:t>, 1954). Da un punto di vista funzionale, gli s. giustificano (o razionalizzano) le nostre reazioni emotive e comportamentali nei confronti di una categoria (</a:t>
            </a:r>
            <a:r>
              <a:rPr lang="it-IT" altLang="it-IT" dirty="0" err="1" smtClean="0"/>
              <a:t>Jost</a:t>
            </a:r>
            <a:r>
              <a:rPr lang="it-IT" altLang="it-IT" dirty="0" smtClean="0"/>
              <a:t> e Major, 2001); da un punto di vista culturale sono fondati sul consenso sociale e includono un sistema di credenze condivise collettivamente (</a:t>
            </a:r>
            <a:r>
              <a:rPr lang="it-IT" altLang="it-IT" dirty="0" err="1" smtClean="0"/>
              <a:t>Stangor</a:t>
            </a:r>
            <a:r>
              <a:rPr lang="it-IT" altLang="it-IT" dirty="0" smtClean="0"/>
              <a:t> e </a:t>
            </a:r>
            <a:r>
              <a:rPr lang="it-IT" altLang="it-IT" dirty="0" err="1" smtClean="0"/>
              <a:t>Schaller</a:t>
            </a:r>
            <a:r>
              <a:rPr lang="it-IT" altLang="it-IT" dirty="0" smtClean="0"/>
              <a:t>, 1996).</a:t>
            </a:r>
          </a:p>
          <a:p>
            <a:r>
              <a:rPr lang="it-IT" altLang="it-IT" b="1" dirty="0" smtClean="0"/>
              <a:t>Pregiudizio</a:t>
            </a:r>
            <a:r>
              <a:rPr lang="it-IT" altLang="it-IT" dirty="0" smtClean="0"/>
              <a:t>: l’effetto ultimo del p. è quello di porre l’oggetto in una posizione in svantaggio non giustificata dalla sua condotta (</a:t>
            </a:r>
            <a:r>
              <a:rPr lang="it-IT" altLang="it-IT" dirty="0" err="1" smtClean="0"/>
              <a:t>allport</a:t>
            </a:r>
            <a:r>
              <a:rPr lang="it-IT" altLang="it-IT" dirty="0" smtClean="0"/>
              <a:t>, 1954). In linea di massima include reazioni negative e positive, maggiore attenzione della ricerca sulle prime.</a:t>
            </a:r>
          </a:p>
          <a:p>
            <a:r>
              <a:rPr lang="it-IT" altLang="it-IT" b="1" dirty="0" smtClean="0"/>
              <a:t>Discriminazione</a:t>
            </a:r>
            <a:r>
              <a:rPr lang="it-IT" altLang="it-IT" dirty="0" smtClean="0"/>
              <a:t>: </a:t>
            </a:r>
            <a:r>
              <a:rPr lang="it-IT" altLang="it-IT" dirty="0" err="1" smtClean="0"/>
              <a:t>allport</a:t>
            </a:r>
            <a:r>
              <a:rPr lang="it-IT" altLang="it-IT" dirty="0" smtClean="0"/>
              <a:t> (1954): definisce le fasi del rifiuto dell’</a:t>
            </a:r>
            <a:r>
              <a:rPr lang="it-IT" altLang="it-IT" dirty="0" err="1" smtClean="0"/>
              <a:t>outgroup</a:t>
            </a:r>
            <a:r>
              <a:rPr lang="it-IT" altLang="it-IT" dirty="0" smtClean="0"/>
              <a:t>: rifiuto verbale, </a:t>
            </a:r>
            <a:r>
              <a:rPr lang="it-IT" altLang="it-IT" dirty="0" err="1" smtClean="0"/>
              <a:t>evitamento</a:t>
            </a:r>
            <a:r>
              <a:rPr lang="it-IT" altLang="it-IT" dirty="0" smtClean="0"/>
              <a:t>, segregazione, aggressione fisica e sterminio. </a:t>
            </a:r>
            <a:r>
              <a:rPr lang="it-IT" altLang="it-IT" b="1" dirty="0" smtClean="0"/>
              <a:t>Discriminazione verbale</a:t>
            </a:r>
            <a:r>
              <a:rPr lang="it-IT" altLang="it-IT" dirty="0" smtClean="0"/>
              <a:t>: apparentemente priva di gravi conseguenze, crea un clima ostile che apre la strada a conflitti ben più gravi (più oltraggio alle vittime). </a:t>
            </a:r>
            <a:r>
              <a:rPr lang="it-IT" altLang="it-IT" b="1" dirty="0" err="1" smtClean="0"/>
              <a:t>Evitamento</a:t>
            </a:r>
            <a:r>
              <a:rPr lang="it-IT" altLang="it-IT" dirty="0" smtClean="0"/>
              <a:t>: preclude il contatto tra i gruppi sociali e isola gli individui nel loro ambito.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L’International </a:t>
            </a:r>
            <a:r>
              <a:rPr lang="it-IT" sz="1200" kern="1200" dirty="0" err="1" smtClean="0">
                <a:solidFill>
                  <a:schemeClr val="tx1"/>
                </a:solidFill>
                <a:effectLst/>
                <a:latin typeface="+mn-lt"/>
                <a:ea typeface="+mn-ea"/>
                <a:cs typeface="+mn-cs"/>
              </a:rPr>
              <a:t>Study</a:t>
            </a:r>
            <a:r>
              <a:rPr lang="it-IT" sz="1200" kern="1200" dirty="0" smtClean="0">
                <a:solidFill>
                  <a:schemeClr val="tx1"/>
                </a:solidFill>
                <a:effectLst/>
                <a:latin typeface="+mn-lt"/>
                <a:ea typeface="+mn-ea"/>
                <a:cs typeface="+mn-cs"/>
              </a:rPr>
              <a:t> of </a:t>
            </a:r>
            <a:r>
              <a:rPr lang="it-IT" sz="1200" kern="1200" dirty="0" err="1" smtClean="0">
                <a:solidFill>
                  <a:schemeClr val="tx1"/>
                </a:solidFill>
                <a:effectLst/>
                <a:latin typeface="+mn-lt"/>
                <a:ea typeface="+mn-ea"/>
                <a:cs typeface="+mn-cs"/>
              </a:rPr>
              <a:t>Discrimination</a:t>
            </a:r>
            <a:r>
              <a:rPr lang="it-IT" sz="1200" kern="1200" dirty="0" smtClean="0">
                <a:solidFill>
                  <a:schemeClr val="tx1"/>
                </a:solidFill>
                <a:effectLst/>
                <a:latin typeface="+mn-lt"/>
                <a:ea typeface="+mn-ea"/>
                <a:cs typeface="+mn-cs"/>
              </a:rPr>
              <a:t> and Stigma </a:t>
            </a:r>
            <a:r>
              <a:rPr lang="it-IT" sz="1200" kern="1200" dirty="0" err="1" smtClean="0">
                <a:solidFill>
                  <a:schemeClr val="tx1"/>
                </a:solidFill>
                <a:effectLst/>
                <a:latin typeface="+mn-lt"/>
                <a:ea typeface="+mn-ea"/>
                <a:cs typeface="+mn-cs"/>
              </a:rPr>
              <a:t>Outcomes</a:t>
            </a:r>
            <a:r>
              <a:rPr lang="it-IT" sz="1200" kern="1200" dirty="0" smtClean="0">
                <a:solidFill>
                  <a:schemeClr val="tx1"/>
                </a:solidFill>
                <a:effectLst/>
                <a:latin typeface="+mn-lt"/>
                <a:ea typeface="+mn-ea"/>
                <a:cs typeface="+mn-cs"/>
              </a:rPr>
              <a:t> (INDIGO)(</a:t>
            </a:r>
            <a:r>
              <a:rPr lang="it-IT" sz="1200" kern="1200" dirty="0" err="1" smtClean="0">
                <a:solidFill>
                  <a:schemeClr val="tx1"/>
                </a:solidFill>
                <a:effectLst/>
                <a:latin typeface="+mn-lt"/>
                <a:ea typeface="+mn-ea"/>
                <a:cs typeface="+mn-cs"/>
              </a:rPr>
              <a:t>Thornicroft</a:t>
            </a:r>
            <a:r>
              <a:rPr lang="it-IT" sz="1200" kern="1200" dirty="0" smtClean="0">
                <a:solidFill>
                  <a:schemeClr val="tx1"/>
                </a:solidFill>
                <a:effectLst/>
                <a:latin typeface="+mn-lt"/>
                <a:ea typeface="+mn-ea"/>
                <a:cs typeface="+mn-cs"/>
              </a:rPr>
              <a:t> et al.,2009), è stato il primo progetto internazionale sullo stigma </a:t>
            </a:r>
            <a:r>
              <a:rPr lang="it-IT" sz="1200" kern="1200" dirty="0" err="1" smtClean="0">
                <a:solidFill>
                  <a:schemeClr val="tx1"/>
                </a:solidFill>
                <a:effectLst/>
                <a:latin typeface="+mn-lt"/>
                <a:ea typeface="+mn-ea"/>
                <a:cs typeface="+mn-cs"/>
              </a:rPr>
              <a:t>autopercepito</a:t>
            </a:r>
            <a:r>
              <a:rPr lang="it-IT" sz="1200" kern="1200" dirty="0" smtClean="0">
                <a:solidFill>
                  <a:schemeClr val="tx1"/>
                </a:solidFill>
                <a:effectLst/>
                <a:latin typeface="+mn-lt"/>
                <a:ea typeface="+mn-ea"/>
                <a:cs typeface="+mn-cs"/>
              </a:rPr>
              <a:t> mai realizzato in letteratura, nel quale è stata esplorata la percezione soggettiva delle persone con schizofrenia riguardo alle barriere da essi incontrate a causa dei processi di stigmatizzazione, cui ha preso parte anche il III Servizio Psichiatrico Territoriale di Verona Sud. </a:t>
            </a:r>
            <a:endParaRPr lang="it-IT" dirty="0"/>
          </a:p>
        </p:txBody>
      </p:sp>
      <p:sp>
        <p:nvSpPr>
          <p:cNvPr id="4" name="Segnaposto numero diapositiva 3"/>
          <p:cNvSpPr>
            <a:spLocks noGrp="1"/>
          </p:cNvSpPr>
          <p:nvPr>
            <p:ph type="sldNum" sz="quarter" idx="10"/>
          </p:nvPr>
        </p:nvSpPr>
        <p:spPr/>
        <p:txBody>
          <a:bodyPr/>
          <a:lstStyle/>
          <a:p>
            <a:fld id="{F73D49E7-90F2-47B3-82AF-500D98893F3D}" type="slidenum">
              <a:rPr lang="it-IT" smtClean="0"/>
              <a:pPr/>
              <a:t>20</a:t>
            </a:fld>
            <a:endParaRPr lang="it-IT"/>
          </a:p>
        </p:txBody>
      </p:sp>
    </p:spTree>
    <p:extLst>
      <p:ext uri="{BB962C8B-B14F-4D97-AF65-F5344CB8AC3E}">
        <p14:creationId xmlns:p14="http://schemas.microsoft.com/office/powerpoint/2010/main" val="239053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programma internazionale </a:t>
            </a:r>
            <a:r>
              <a:rPr lang="it-IT" sz="1200" i="1" kern="1200" dirty="0" err="1" smtClean="0">
                <a:solidFill>
                  <a:schemeClr val="tx1"/>
                </a:solidFill>
                <a:effectLst/>
                <a:latin typeface="+mn-lt"/>
                <a:ea typeface="+mn-ea"/>
                <a:cs typeface="+mn-cs"/>
              </a:rPr>
              <a:t>Fighting</a:t>
            </a:r>
            <a:r>
              <a:rPr lang="it-IT" sz="1200" i="1" kern="1200" dirty="0" smtClean="0">
                <a:solidFill>
                  <a:schemeClr val="tx1"/>
                </a:solidFill>
                <a:effectLst/>
                <a:latin typeface="+mn-lt"/>
                <a:ea typeface="+mn-ea"/>
                <a:cs typeface="+mn-cs"/>
              </a:rPr>
              <a:t> Stigma and </a:t>
            </a:r>
            <a:r>
              <a:rPr lang="it-IT" sz="1200" i="1" kern="1200" dirty="0" err="1" smtClean="0">
                <a:solidFill>
                  <a:schemeClr val="tx1"/>
                </a:solidFill>
                <a:effectLst/>
                <a:latin typeface="+mn-lt"/>
                <a:ea typeface="+mn-ea"/>
                <a:cs typeface="+mn-cs"/>
              </a:rPr>
              <a:t>Discriminationbecause</a:t>
            </a:r>
            <a:r>
              <a:rPr lang="it-IT" sz="1200" i="1" kern="1200" dirty="0" smtClean="0">
                <a:solidFill>
                  <a:schemeClr val="tx1"/>
                </a:solidFill>
                <a:effectLst/>
                <a:latin typeface="+mn-lt"/>
                <a:ea typeface="+mn-ea"/>
                <a:cs typeface="+mn-cs"/>
              </a:rPr>
              <a:t> of </a:t>
            </a:r>
            <a:r>
              <a:rPr lang="it-IT" sz="1200" i="1" kern="1200" dirty="0" err="1" smtClean="0">
                <a:solidFill>
                  <a:schemeClr val="tx1"/>
                </a:solidFill>
                <a:effectLst/>
                <a:latin typeface="+mn-lt"/>
                <a:ea typeface="+mn-ea"/>
                <a:cs typeface="+mn-cs"/>
              </a:rPr>
              <a:t>Schizophrenia</a:t>
            </a:r>
            <a:r>
              <a:rPr lang="it-IT" sz="1200" i="1" kern="1200" dirty="0" smtClean="0">
                <a:solidFill>
                  <a:schemeClr val="tx1"/>
                </a:solidFill>
                <a:effectLst/>
                <a:latin typeface="+mn-lt"/>
                <a:ea typeface="+mn-ea"/>
                <a:cs typeface="+mn-cs"/>
              </a:rPr>
              <a:t>- Open the </a:t>
            </a:r>
            <a:r>
              <a:rPr lang="it-IT" sz="1200" i="1" kern="1200" dirty="0" err="1" smtClean="0">
                <a:solidFill>
                  <a:schemeClr val="tx1"/>
                </a:solidFill>
                <a:effectLst/>
                <a:latin typeface="+mn-lt"/>
                <a:ea typeface="+mn-ea"/>
                <a:cs typeface="+mn-cs"/>
              </a:rPr>
              <a:t>Doors</a:t>
            </a:r>
            <a:r>
              <a:rPr lang="it-IT" sz="1200" kern="1200" dirty="0" smtClean="0">
                <a:solidFill>
                  <a:schemeClr val="tx1"/>
                </a:solidFill>
                <a:effectLst/>
                <a:latin typeface="+mn-lt"/>
                <a:ea typeface="+mn-ea"/>
                <a:cs typeface="+mn-cs"/>
              </a:rPr>
              <a:t>, lanciato nel 1998 dalla World </a:t>
            </a:r>
            <a:r>
              <a:rPr lang="it-IT" sz="1200" kern="1200" dirty="0" err="1" smtClean="0">
                <a:solidFill>
                  <a:schemeClr val="tx1"/>
                </a:solidFill>
                <a:effectLst/>
                <a:latin typeface="+mn-lt"/>
                <a:ea typeface="+mn-ea"/>
                <a:cs typeface="+mn-cs"/>
              </a:rPr>
              <a:t>Psychiatric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Association</a:t>
            </a:r>
            <a:r>
              <a:rPr lang="it-IT" sz="1200" kern="1200" dirty="0" smtClean="0">
                <a:solidFill>
                  <a:schemeClr val="tx1"/>
                </a:solidFill>
                <a:effectLst/>
                <a:latin typeface="+mn-lt"/>
                <a:ea typeface="+mn-ea"/>
                <a:cs typeface="+mn-cs"/>
              </a:rPr>
              <a:t> ed implementato in 20 nazioni del mondo, oppure il programma internazionale </a:t>
            </a:r>
            <a:r>
              <a:rPr lang="it-IT" sz="1200" kern="1200" dirty="0" err="1" smtClean="0">
                <a:solidFill>
                  <a:schemeClr val="tx1"/>
                </a:solidFill>
                <a:effectLst/>
                <a:latin typeface="+mn-lt"/>
                <a:ea typeface="+mn-ea"/>
                <a:cs typeface="+mn-cs"/>
              </a:rPr>
              <a:t>antistigma</a:t>
            </a:r>
            <a:r>
              <a:rPr lang="it-IT" sz="1200"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Closing</a:t>
            </a:r>
            <a:r>
              <a:rPr lang="it-IT" sz="1200" i="1" kern="1200" dirty="0" smtClean="0">
                <a:solidFill>
                  <a:schemeClr val="tx1"/>
                </a:solidFill>
                <a:effectLst/>
                <a:latin typeface="+mn-lt"/>
                <a:ea typeface="+mn-ea"/>
                <a:cs typeface="+mn-cs"/>
              </a:rPr>
              <a:t> the Gap </a:t>
            </a:r>
            <a:r>
              <a:rPr lang="it-IT" sz="1200" kern="1200" dirty="0" smtClean="0">
                <a:solidFill>
                  <a:schemeClr val="tx1"/>
                </a:solidFill>
                <a:effectLst/>
                <a:latin typeface="+mn-lt"/>
                <a:ea typeface="+mn-ea"/>
                <a:cs typeface="+mn-cs"/>
              </a:rPr>
              <a:t>dell’Organizzazione Mondiale della Sanità (World </a:t>
            </a:r>
            <a:r>
              <a:rPr lang="it-IT" sz="1200" kern="1200" dirty="0" err="1" smtClean="0">
                <a:solidFill>
                  <a:schemeClr val="tx1"/>
                </a:solidFill>
                <a:effectLst/>
                <a:latin typeface="+mn-lt"/>
                <a:ea typeface="+mn-ea"/>
                <a:cs typeface="+mn-cs"/>
              </a:rPr>
              <a:t>Health</a:t>
            </a:r>
            <a:r>
              <a:rPr lang="it-IT" sz="1200" kern="1200" dirty="0" smtClean="0">
                <a:solidFill>
                  <a:schemeClr val="tx1"/>
                </a:solidFill>
                <a:effectLst/>
                <a:latin typeface="+mn-lt"/>
                <a:ea typeface="+mn-ea"/>
                <a:cs typeface="+mn-cs"/>
              </a:rPr>
              <a:t> Organization, 2002). Per quanto riguarda il nostro Paese, nel 2004 è stata promossa su iniziativa del Ministero della Salute la Prima Campagna Nazionale per la Salute Mentale “</a:t>
            </a:r>
            <a:r>
              <a:rPr lang="it-IT" sz="1200" i="1" kern="1200" dirty="0" smtClean="0">
                <a:solidFill>
                  <a:schemeClr val="tx1"/>
                </a:solidFill>
                <a:effectLst/>
                <a:latin typeface="+mn-lt"/>
                <a:ea typeface="+mn-ea"/>
                <a:cs typeface="+mn-cs"/>
              </a:rPr>
              <a:t>Non è diverso/a da te. Curare i disturbi mentali si può, nessun pregiudizio, nessuna esclusione</a:t>
            </a:r>
            <a:r>
              <a:rPr lang="it-IT" sz="1200" kern="1200" dirty="0" smtClean="0">
                <a:solidFill>
                  <a:schemeClr val="tx1"/>
                </a:solidFill>
                <a:effectLst/>
                <a:latin typeface="+mn-lt"/>
                <a:ea typeface="+mn-ea"/>
                <a:cs typeface="+mn-cs"/>
              </a:rPr>
              <a:t>” e nel 2006 è stato avviato un programma di comunicazione contro il pregiudizio in salute mentale con l’apertura di un sito web curato dallo stesso Ministero.</a:t>
            </a:r>
            <a:endParaRPr lang="it-IT" dirty="0"/>
          </a:p>
        </p:txBody>
      </p:sp>
      <p:sp>
        <p:nvSpPr>
          <p:cNvPr id="4" name="Segnaposto numero diapositiva 3"/>
          <p:cNvSpPr>
            <a:spLocks noGrp="1"/>
          </p:cNvSpPr>
          <p:nvPr>
            <p:ph type="sldNum" sz="quarter" idx="10"/>
          </p:nvPr>
        </p:nvSpPr>
        <p:spPr/>
        <p:txBody>
          <a:bodyPr/>
          <a:lstStyle/>
          <a:p>
            <a:fld id="{F73D49E7-90F2-47B3-82AF-500D98893F3D}" type="slidenum">
              <a:rPr lang="it-IT" smtClean="0"/>
              <a:pPr/>
              <a:t>48</a:t>
            </a:fld>
            <a:endParaRPr lang="it-IT"/>
          </a:p>
        </p:txBody>
      </p:sp>
    </p:spTree>
    <p:extLst>
      <p:ext uri="{BB962C8B-B14F-4D97-AF65-F5344CB8AC3E}">
        <p14:creationId xmlns:p14="http://schemas.microsoft.com/office/powerpoint/2010/main" val="260208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5E97F67-E12D-42A4-9A1C-1640C4B8B8EF}" type="datetimeFigureOut">
              <a:rPr lang="it-IT" smtClean="0"/>
              <a:pPr/>
              <a:t>13/05/16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3495588777"/>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5E97F67-E12D-42A4-9A1C-1640C4B8B8EF}" type="datetimeFigureOut">
              <a:rPr lang="it-IT" smtClean="0"/>
              <a:pPr/>
              <a:t>13/05/16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2870076895"/>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5E97F67-E12D-42A4-9A1C-1640C4B8B8EF}" type="datetimeFigureOut">
              <a:rPr lang="it-IT" smtClean="0"/>
              <a:pPr/>
              <a:t>13/05/16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2381225400"/>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5E97F67-E12D-42A4-9A1C-1640C4B8B8EF}" type="datetimeFigureOut">
              <a:rPr lang="it-IT" smtClean="0"/>
              <a:pPr/>
              <a:t>13/05/16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3175386902"/>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5E97F67-E12D-42A4-9A1C-1640C4B8B8EF}" type="datetimeFigureOut">
              <a:rPr lang="it-IT" smtClean="0"/>
              <a:pPr/>
              <a:t>13/05/16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664807455"/>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5E97F67-E12D-42A4-9A1C-1640C4B8B8EF}" type="datetimeFigureOut">
              <a:rPr lang="it-IT" smtClean="0"/>
              <a:pPr/>
              <a:t>13/05/16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399420110"/>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5E97F67-E12D-42A4-9A1C-1640C4B8B8EF}" type="datetimeFigureOut">
              <a:rPr lang="it-IT" smtClean="0"/>
              <a:pPr/>
              <a:t>13/05/16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2278997180"/>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5E97F67-E12D-42A4-9A1C-1640C4B8B8EF}" type="datetimeFigureOut">
              <a:rPr lang="it-IT" smtClean="0"/>
              <a:pPr/>
              <a:t>13/05/16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1385821673"/>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E97F67-E12D-42A4-9A1C-1640C4B8B8EF}" type="datetimeFigureOut">
              <a:rPr lang="it-IT" smtClean="0"/>
              <a:pPr/>
              <a:t>13/05/16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729746939"/>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5E97F67-E12D-42A4-9A1C-1640C4B8B8EF}" type="datetimeFigureOut">
              <a:rPr lang="it-IT" smtClean="0"/>
              <a:pPr/>
              <a:t>13/05/16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2015283455"/>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5E97F67-E12D-42A4-9A1C-1640C4B8B8EF}" type="datetimeFigureOut">
              <a:rPr lang="it-IT" smtClean="0"/>
              <a:pPr/>
              <a:t>13/05/16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B2C53E-7782-4B07-946A-4DAB4592B6B6}" type="slidenum">
              <a:rPr lang="it-IT" smtClean="0"/>
              <a:pPr/>
              <a:t>‹#›</a:t>
            </a:fld>
            <a:endParaRPr lang="it-IT"/>
          </a:p>
        </p:txBody>
      </p:sp>
    </p:spTree>
    <p:extLst>
      <p:ext uri="{BB962C8B-B14F-4D97-AF65-F5344CB8AC3E}">
        <p14:creationId xmlns:p14="http://schemas.microsoft.com/office/powerpoint/2010/main" val="275883490"/>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97F67-E12D-42A4-9A1C-1640C4B8B8EF}" type="datetimeFigureOut">
              <a:rPr lang="it-IT" smtClean="0"/>
              <a:pPr/>
              <a:t>13/05/16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2C53E-7782-4B07-946A-4DAB4592B6B6}" type="slidenum">
              <a:rPr lang="it-IT" smtClean="0"/>
              <a:pPr/>
              <a:t>‹#›</a:t>
            </a:fld>
            <a:endParaRPr lang="it-IT"/>
          </a:p>
        </p:txBody>
      </p:sp>
    </p:spTree>
    <p:extLst>
      <p:ext uri="{BB962C8B-B14F-4D97-AF65-F5344CB8AC3E}">
        <p14:creationId xmlns:p14="http://schemas.microsoft.com/office/powerpoint/2010/main" val="126969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google.it/imgres?imgurl=http://www.acsinfo.it/acs/images/servizi/aoui_vr.gif&amp;imgrefurl=http://www.acsinfo.it/acs/index.php/divisione-servizi/clienti&amp;docid=ISyk67QZ1GzksM&amp;tbnid=7qzUWf23JA_iTM:&amp;w=155&amp;h=155&amp;ei=xsftVavUMoe5UZanhuAD&amp;ved=0CAIQxiAwAGoVChMIq8_m7LflxwIVh1wUCh2WkwE8&amp;iact=c&amp;ictx=1"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hyperlink" Target="http://www.healthyplace.com/blogs/borderline/2014/07/top-ten-ways-to-reduce-mental-health-stigma/reduce-mental-health-stigma-healthypla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1.xls"/><Relationship Id="rId5" Type="http://schemas.openxmlformats.org/officeDocument/2006/relationships/image" Target="../media/image11.png"/><Relationship Id="rId6" Type="http://schemas.openxmlformats.org/officeDocument/2006/relationships/oleObject" Target="../embeddings/Microsoft_Excel_97_-_2004_Worksheet2.xls"/><Relationship Id="rId7"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hyperlink" Target="http://www.google.it/url?sa=i&amp;rct=j&amp;q=&amp;esrc=s&amp;source=images&amp;cd=&amp;cad=rja&amp;uact=8&amp;ved=0CAcQjRxqFQoTCJS32aml7ccCFQV9GgodhvQEiA&amp;url=http://www.dialogopsicologia.it/letture_e_film/film.html&amp;psig=AFQjCNFjb9mJ71aT0X00HXulgjpPZATG1g&amp;ust=1442002828978300" TargetMode="External"/><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hyperlink" Target="http://assets.fontsinuse.com/static/use-media-items/18/17264/full-1602x2442/52d90b95/schizo_poster_02.jpeg?resolution=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txBox="1">
            <a:spLocks noGrp="1"/>
          </p:cNvSpPr>
          <p:nvPr>
            <p:ph type="ctrTitle"/>
          </p:nvPr>
        </p:nvSpPr>
        <p:spPr>
          <a:xfrm>
            <a:off x="287338" y="1268785"/>
            <a:ext cx="8856662" cy="2808287"/>
          </a:xfrm>
        </p:spPr>
        <p:txBody>
          <a:bodyPr lIns="91425" tIns="45700" rIns="91425" bIns="45700">
            <a:noAutofit/>
          </a:bodyPr>
          <a:lstStyle/>
          <a:p>
            <a:pPr algn="l">
              <a:defRPr/>
            </a:pPr>
            <a:r>
              <a:rPr lang="it-IT" sz="4800" b="1" dirty="0" smtClean="0">
                <a:solidFill>
                  <a:srgbClr val="0033CC"/>
                </a:solidFill>
                <a:latin typeface="Tahoma" pitchFamily="34" charset="0"/>
                <a:cs typeface="Tahoma" pitchFamily="34" charset="0"/>
              </a:rPr>
              <a:t>PAROLE CHE CURANO</a:t>
            </a:r>
            <a:br>
              <a:rPr lang="it-IT" sz="4800" b="1" dirty="0" smtClean="0">
                <a:solidFill>
                  <a:srgbClr val="0033CC"/>
                </a:solidFill>
                <a:latin typeface="Tahoma" pitchFamily="34" charset="0"/>
                <a:cs typeface="Tahoma" pitchFamily="34" charset="0"/>
              </a:rPr>
            </a:br>
            <a:r>
              <a:rPr lang="it-IT" sz="4800" b="1" dirty="0" smtClean="0">
                <a:solidFill>
                  <a:srgbClr val="0033CC"/>
                </a:solidFill>
                <a:latin typeface="Tahoma" pitchFamily="34" charset="0"/>
                <a:cs typeface="Tahoma" pitchFamily="34" charset="0"/>
              </a:rPr>
              <a:t>PAROLE CHE FERISCONO</a:t>
            </a:r>
            <a:br>
              <a:rPr lang="it-IT" sz="4800" b="1" dirty="0" smtClean="0">
                <a:solidFill>
                  <a:srgbClr val="0033CC"/>
                </a:solidFill>
                <a:latin typeface="Tahoma" pitchFamily="34" charset="0"/>
                <a:cs typeface="Tahoma" pitchFamily="34" charset="0"/>
              </a:rPr>
            </a:br>
            <a:r>
              <a:rPr lang="it-IT" sz="1800" dirty="0" smtClean="0">
                <a:latin typeface="Tahoma" pitchFamily="34" charset="0"/>
                <a:cs typeface="Tahoma" pitchFamily="34" charset="0"/>
              </a:rPr>
              <a:t>salute mentale, mass media e linguaggio usato nella vita quotidiana.</a:t>
            </a:r>
            <a:br>
              <a:rPr lang="it-IT" sz="1800" dirty="0" smtClean="0">
                <a:latin typeface="Tahoma" pitchFamily="34" charset="0"/>
                <a:cs typeface="Tahoma" pitchFamily="34" charset="0"/>
              </a:rPr>
            </a:br>
            <a:r>
              <a:rPr lang="it-IT" sz="1800" dirty="0" smtClean="0">
                <a:latin typeface="Tahoma" pitchFamily="34" charset="0"/>
                <a:cs typeface="Tahoma" pitchFamily="34" charset="0"/>
              </a:rPr>
              <a:t/>
            </a:r>
            <a:br>
              <a:rPr lang="it-IT" sz="1800" dirty="0" smtClean="0">
                <a:latin typeface="Tahoma" pitchFamily="34" charset="0"/>
                <a:cs typeface="Tahoma" pitchFamily="34" charset="0"/>
              </a:rPr>
            </a:br>
            <a:r>
              <a:rPr lang="it-IT" sz="1800" dirty="0" smtClean="0">
                <a:latin typeface="Tahoma" pitchFamily="34" charset="0"/>
                <a:cs typeface="Tahoma" pitchFamily="34" charset="0"/>
              </a:rPr>
              <a:t>Verona, 14 maggio 2016</a:t>
            </a:r>
            <a:r>
              <a:rPr lang="it-IT" sz="4800" b="1" dirty="0" smtClean="0">
                <a:solidFill>
                  <a:srgbClr val="0033CC"/>
                </a:solidFill>
                <a:latin typeface="Tahoma" pitchFamily="34" charset="0"/>
                <a:cs typeface="Tahoma" pitchFamily="34" charset="0"/>
              </a:rPr>
              <a:t/>
            </a:r>
            <a:br>
              <a:rPr lang="it-IT" sz="4800" b="1" dirty="0" smtClean="0">
                <a:solidFill>
                  <a:srgbClr val="0033CC"/>
                </a:solidFill>
                <a:latin typeface="Tahoma" pitchFamily="34" charset="0"/>
                <a:cs typeface="Tahoma" pitchFamily="34" charset="0"/>
              </a:rPr>
            </a:br>
            <a:endParaRPr lang="it-IT" sz="4800" b="1" dirty="0">
              <a:solidFill>
                <a:srgbClr val="0033CC"/>
              </a:solidFill>
              <a:latin typeface="Tahoma" pitchFamily="34" charset="0"/>
              <a:cs typeface="Tahoma" pitchFamily="34" charset="0"/>
            </a:endParaRPr>
          </a:p>
        </p:txBody>
      </p:sp>
      <p:sp>
        <p:nvSpPr>
          <p:cNvPr id="14339" name="Shape 52"/>
          <p:cNvSpPr>
            <a:spLocks noGrp="1"/>
          </p:cNvSpPr>
          <p:nvPr>
            <p:ph type="subTitle" idx="1"/>
          </p:nvPr>
        </p:nvSpPr>
        <p:spPr>
          <a:xfrm>
            <a:off x="323850" y="4652963"/>
            <a:ext cx="7992566" cy="2305050"/>
          </a:xfrm>
        </p:spPr>
        <p:txBody>
          <a:bodyPr lIns="91425" tIns="45700" rIns="91425" bIns="45700"/>
          <a:lstStyle/>
          <a:p>
            <a:pPr algn="l">
              <a:lnSpc>
                <a:spcPct val="90000"/>
              </a:lnSpc>
              <a:spcBef>
                <a:spcPct val="0"/>
              </a:spcBef>
              <a:buClr>
                <a:srgbClr val="000000"/>
              </a:buClr>
              <a:buSzPct val="25000"/>
              <a:buFont typeface="Calibri" pitchFamily="34" charset="0"/>
              <a:buNone/>
            </a:pPr>
            <a:r>
              <a:rPr lang="en-US" sz="2400" b="1" dirty="0" smtClean="0">
                <a:solidFill>
                  <a:schemeClr val="tx1"/>
                </a:solidFill>
                <a:latin typeface="Tahoma" pitchFamily="34" charset="0"/>
                <a:cs typeface="Tahoma" pitchFamily="34" charset="0"/>
                <a:sym typeface="Calibri" pitchFamily="34" charset="0"/>
              </a:rPr>
              <a:t>Alessandra </a:t>
            </a:r>
            <a:r>
              <a:rPr lang="en-US" sz="2400" b="1" dirty="0" err="1" smtClean="0">
                <a:solidFill>
                  <a:schemeClr val="tx1"/>
                </a:solidFill>
                <a:latin typeface="Tahoma" pitchFamily="34" charset="0"/>
                <a:cs typeface="Tahoma" pitchFamily="34" charset="0"/>
                <a:sym typeface="Calibri" pitchFamily="34" charset="0"/>
              </a:rPr>
              <a:t>Maiorano</a:t>
            </a:r>
            <a:endParaRPr lang="en-US" sz="2400" b="1" smtClean="0">
              <a:solidFill>
                <a:schemeClr val="tx1"/>
              </a:solidFill>
              <a:latin typeface="Tahoma" pitchFamily="34" charset="0"/>
              <a:cs typeface="Tahoma" pitchFamily="34" charset="0"/>
              <a:sym typeface="Calibri" pitchFamily="34" charset="0"/>
            </a:endParaRPr>
          </a:p>
          <a:p>
            <a:pPr algn="l">
              <a:lnSpc>
                <a:spcPct val="90000"/>
              </a:lnSpc>
              <a:spcBef>
                <a:spcPct val="0"/>
              </a:spcBef>
              <a:buClr>
                <a:srgbClr val="000000"/>
              </a:buClr>
              <a:buSzPct val="25000"/>
              <a:buFont typeface="Calibri" pitchFamily="34" charset="0"/>
              <a:buNone/>
            </a:pPr>
            <a:endParaRPr lang="en-US" sz="2400" b="1" dirty="0" smtClean="0">
              <a:solidFill>
                <a:schemeClr val="tx1"/>
              </a:solidFill>
              <a:latin typeface="Tahoma" pitchFamily="34" charset="0"/>
              <a:cs typeface="Tahoma" pitchFamily="34" charset="0"/>
              <a:sym typeface="Calibri" pitchFamily="34" charset="0"/>
            </a:endParaRPr>
          </a:p>
          <a:p>
            <a:pPr algn="l">
              <a:lnSpc>
                <a:spcPct val="90000"/>
              </a:lnSpc>
              <a:spcBef>
                <a:spcPct val="0"/>
              </a:spcBef>
              <a:buClr>
                <a:srgbClr val="000000"/>
              </a:buClr>
              <a:buSzPct val="25000"/>
            </a:pPr>
            <a:r>
              <a:rPr lang="it-IT" sz="2800" i="1" dirty="0" err="1" smtClean="0">
                <a:solidFill>
                  <a:schemeClr val="tx1"/>
                </a:solidFill>
                <a:latin typeface="Tahoma" pitchFamily="34" charset="0"/>
                <a:cs typeface="Tahoma" pitchFamily="34" charset="0"/>
              </a:rPr>
              <a:t>U.O.C.</a:t>
            </a:r>
            <a:r>
              <a:rPr lang="it-IT" sz="2800" i="1" dirty="0" smtClean="0">
                <a:solidFill>
                  <a:schemeClr val="tx1"/>
                </a:solidFill>
                <a:latin typeface="Tahoma" pitchFamily="34" charset="0"/>
                <a:cs typeface="Tahoma" pitchFamily="34" charset="0"/>
              </a:rPr>
              <a:t> Psichiatria, Azienda Ospedaliera Universitaria Integrata (AOUI) di Verona</a:t>
            </a:r>
            <a:endParaRPr lang="en-US" b="1" dirty="0" smtClean="0">
              <a:solidFill>
                <a:schemeClr val="tx1"/>
              </a:solidFill>
              <a:latin typeface="Calibri" pitchFamily="34" charset="0"/>
              <a:sym typeface="Calibri" pitchFamily="34" charset="0"/>
            </a:endParaRPr>
          </a:p>
        </p:txBody>
      </p:sp>
      <p:pic>
        <p:nvPicPr>
          <p:cNvPr id="14341" name="Picture 5"/>
          <p:cNvPicPr>
            <a:picLocks noChangeAspect="1" noChangeArrowheads="1"/>
          </p:cNvPicPr>
          <p:nvPr/>
        </p:nvPicPr>
        <p:blipFill>
          <a:blip r:embed="rId3" cstate="print"/>
          <a:srcRect/>
          <a:stretch>
            <a:fillRect/>
          </a:stretch>
        </p:blipFill>
        <p:spPr bwMode="auto">
          <a:xfrm>
            <a:off x="7451725" y="5516563"/>
            <a:ext cx="1322388" cy="1198562"/>
          </a:xfrm>
          <a:prstGeom prst="rect">
            <a:avLst/>
          </a:prstGeom>
          <a:noFill/>
          <a:ln w="9525">
            <a:noFill/>
            <a:miter lim="800000"/>
            <a:headEnd/>
            <a:tailEnd/>
          </a:ln>
        </p:spPr>
      </p:pic>
      <p:pic>
        <p:nvPicPr>
          <p:cNvPr id="14342" name="Picture 8" descr="Immagine correlata">
            <a:hlinkClick r:id="rId4"/>
          </p:cNvPr>
          <p:cNvPicPr>
            <a:picLocks noChangeAspect="1" noChangeArrowheads="1"/>
          </p:cNvPicPr>
          <p:nvPr/>
        </p:nvPicPr>
        <p:blipFill>
          <a:blip r:embed="rId5" cstate="print"/>
          <a:srcRect/>
          <a:stretch>
            <a:fillRect/>
          </a:stretch>
        </p:blipFill>
        <p:spPr bwMode="auto">
          <a:xfrm>
            <a:off x="7596188" y="4292600"/>
            <a:ext cx="1181100" cy="1181100"/>
          </a:xfrm>
          <a:prstGeom prst="rect">
            <a:avLst/>
          </a:prstGeom>
          <a:noFill/>
          <a:ln w="9525">
            <a:noFill/>
            <a:miter lim="800000"/>
            <a:headEnd/>
            <a:tailEnd/>
          </a:ln>
        </p:spPr>
      </p:pic>
    </p:spTree>
    <p:extLst>
      <p:ext uri="{BB962C8B-B14F-4D97-AF65-F5344CB8AC3E}">
        <p14:creationId xmlns:p14="http://schemas.microsoft.com/office/powerpoint/2010/main" val="336334102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4"/>
          <p:cNvSpPr>
            <a:spLocks noGrp="1"/>
          </p:cNvSpPr>
          <p:nvPr>
            <p:ph type="title"/>
          </p:nvPr>
        </p:nvSpPr>
        <p:spPr>
          <a:xfrm>
            <a:off x="1704975" y="3213100"/>
            <a:ext cx="5327650" cy="1143000"/>
          </a:xfrm>
        </p:spPr>
        <p:txBody>
          <a:bodyPr/>
          <a:lstStyle/>
          <a:p>
            <a:r>
              <a:rPr lang="it-IT" altLang="it-IT" b="1" dirty="0" smtClean="0">
                <a:solidFill>
                  <a:srgbClr val="0033CC"/>
                </a:solidFill>
              </a:rPr>
              <a:t>STIGMA</a:t>
            </a:r>
          </a:p>
        </p:txBody>
      </p:sp>
      <p:sp>
        <p:nvSpPr>
          <p:cNvPr id="22531" name="CasellaDiTesto 5"/>
          <p:cNvSpPr txBox="1">
            <a:spLocks noChangeArrowheads="1"/>
          </p:cNvSpPr>
          <p:nvPr/>
        </p:nvSpPr>
        <p:spPr bwMode="auto">
          <a:xfrm>
            <a:off x="517525" y="333375"/>
            <a:ext cx="1906588" cy="585788"/>
          </a:xfrm>
          <a:prstGeom prst="rect">
            <a:avLst/>
          </a:prstGeom>
          <a:noFill/>
          <a:ln w="9525">
            <a:noFill/>
            <a:miter lim="800000"/>
            <a:headEnd/>
            <a:tailEnd/>
          </a:ln>
        </p:spPr>
        <p:txBody>
          <a:bodyPr wrap="none">
            <a:spAutoFit/>
          </a:bodyPr>
          <a:lstStyle/>
          <a:p>
            <a:r>
              <a:rPr lang="it-IT" altLang="it-IT" sz="3200" dirty="0">
                <a:latin typeface="Tahoma" pitchFamily="34" charset="0"/>
                <a:cs typeface="Tahoma" pitchFamily="34" charset="0"/>
              </a:rPr>
              <a:t>Stereotipi</a:t>
            </a:r>
          </a:p>
        </p:txBody>
      </p:sp>
      <p:sp>
        <p:nvSpPr>
          <p:cNvPr id="22532" name="CasellaDiTesto 6"/>
          <p:cNvSpPr txBox="1">
            <a:spLocks noChangeArrowheads="1"/>
          </p:cNvSpPr>
          <p:nvPr/>
        </p:nvSpPr>
        <p:spPr bwMode="auto">
          <a:xfrm>
            <a:off x="3525838" y="333375"/>
            <a:ext cx="1922462" cy="585788"/>
          </a:xfrm>
          <a:prstGeom prst="rect">
            <a:avLst/>
          </a:prstGeom>
          <a:noFill/>
          <a:ln w="9525">
            <a:noFill/>
            <a:miter lim="800000"/>
            <a:headEnd/>
            <a:tailEnd/>
          </a:ln>
        </p:spPr>
        <p:txBody>
          <a:bodyPr wrap="none">
            <a:spAutoFit/>
          </a:bodyPr>
          <a:lstStyle/>
          <a:p>
            <a:r>
              <a:rPr lang="it-IT" altLang="it-IT" sz="3200">
                <a:latin typeface="Tahoma" pitchFamily="34" charset="0"/>
                <a:cs typeface="Tahoma" pitchFamily="34" charset="0"/>
              </a:rPr>
              <a:t>Pregiudizi</a:t>
            </a:r>
          </a:p>
        </p:txBody>
      </p:sp>
      <p:sp>
        <p:nvSpPr>
          <p:cNvPr id="22533" name="CasellaDiTesto 7"/>
          <p:cNvSpPr txBox="1">
            <a:spLocks noChangeArrowheads="1"/>
          </p:cNvSpPr>
          <p:nvPr/>
        </p:nvSpPr>
        <p:spPr bwMode="auto">
          <a:xfrm>
            <a:off x="6156325" y="333375"/>
            <a:ext cx="3000375" cy="584200"/>
          </a:xfrm>
          <a:prstGeom prst="rect">
            <a:avLst/>
          </a:prstGeom>
          <a:noFill/>
          <a:ln w="9525">
            <a:noFill/>
            <a:miter lim="800000"/>
            <a:headEnd/>
            <a:tailEnd/>
          </a:ln>
        </p:spPr>
        <p:txBody>
          <a:bodyPr wrap="none">
            <a:spAutoFit/>
          </a:bodyPr>
          <a:lstStyle/>
          <a:p>
            <a:r>
              <a:rPr lang="it-IT" altLang="it-IT" sz="3200">
                <a:latin typeface="Tahoma" pitchFamily="34" charset="0"/>
                <a:cs typeface="Tahoma" pitchFamily="34" charset="0"/>
              </a:rPr>
              <a:t>Discriminazione</a:t>
            </a:r>
          </a:p>
        </p:txBody>
      </p:sp>
      <p:cxnSp>
        <p:nvCxnSpPr>
          <p:cNvPr id="22534" name="Connettore 2 13"/>
          <p:cNvCxnSpPr>
            <a:cxnSpLocks noChangeShapeType="1"/>
          </p:cNvCxnSpPr>
          <p:nvPr/>
        </p:nvCxnSpPr>
        <p:spPr bwMode="auto">
          <a:xfrm>
            <a:off x="1187450" y="3068638"/>
            <a:ext cx="914400" cy="914400"/>
          </a:xfrm>
          <a:prstGeom prst="straightConnector1">
            <a:avLst/>
          </a:prstGeom>
          <a:noFill/>
          <a:ln w="9525" algn="ctr">
            <a:solidFill>
              <a:schemeClr val="tx1"/>
            </a:solidFill>
            <a:round/>
            <a:headEnd/>
            <a:tailEnd type="arrow" w="med" len="med"/>
          </a:ln>
        </p:spPr>
      </p:cxnSp>
      <p:sp>
        <p:nvSpPr>
          <p:cNvPr id="22535" name="Freccia in giù 14"/>
          <p:cNvSpPr>
            <a:spLocks noChangeArrowheads="1"/>
          </p:cNvSpPr>
          <p:nvPr/>
        </p:nvSpPr>
        <p:spPr bwMode="auto">
          <a:xfrm rot="-1721847">
            <a:off x="1577975" y="1038225"/>
            <a:ext cx="1028700" cy="2454275"/>
          </a:xfrm>
          <a:prstGeom prst="downArrow">
            <a:avLst>
              <a:gd name="adj1" fmla="val 50000"/>
              <a:gd name="adj2" fmla="val 50036"/>
            </a:avLst>
          </a:prstGeom>
          <a:solidFill>
            <a:srgbClr val="FF0000"/>
          </a:solidFill>
          <a:ln w="9525" algn="ctr">
            <a:solidFill>
              <a:schemeClr val="tx1"/>
            </a:solidFill>
            <a:round/>
            <a:headEnd/>
            <a:tailEnd/>
          </a:ln>
        </p:spPr>
        <p:txBody>
          <a:bodyPr/>
          <a:lstStyle/>
          <a:p>
            <a:endParaRPr lang="it-IT" altLang="it-IT" sz="1800">
              <a:solidFill>
                <a:srgbClr val="FF0000"/>
              </a:solidFill>
            </a:endParaRPr>
          </a:p>
        </p:txBody>
      </p:sp>
      <p:sp>
        <p:nvSpPr>
          <p:cNvPr id="22536" name="Freccia in giù 15"/>
          <p:cNvSpPr>
            <a:spLocks noChangeArrowheads="1"/>
          </p:cNvSpPr>
          <p:nvPr/>
        </p:nvSpPr>
        <p:spPr bwMode="auto">
          <a:xfrm>
            <a:off x="3914775" y="1125538"/>
            <a:ext cx="1030288" cy="2159000"/>
          </a:xfrm>
          <a:prstGeom prst="downArrow">
            <a:avLst>
              <a:gd name="adj1" fmla="val 50000"/>
              <a:gd name="adj2" fmla="val 49924"/>
            </a:avLst>
          </a:prstGeom>
          <a:solidFill>
            <a:srgbClr val="FF0000"/>
          </a:solidFill>
          <a:ln w="9525" algn="ctr">
            <a:solidFill>
              <a:schemeClr val="tx1"/>
            </a:solidFill>
            <a:round/>
            <a:headEnd/>
            <a:tailEnd/>
          </a:ln>
        </p:spPr>
        <p:txBody>
          <a:bodyPr/>
          <a:lstStyle/>
          <a:p>
            <a:endParaRPr lang="it-IT" altLang="it-IT" sz="1800">
              <a:solidFill>
                <a:srgbClr val="FF0000"/>
              </a:solidFill>
            </a:endParaRPr>
          </a:p>
        </p:txBody>
      </p:sp>
      <p:sp>
        <p:nvSpPr>
          <p:cNvPr id="22537" name="Freccia in giù 16"/>
          <p:cNvSpPr>
            <a:spLocks noChangeArrowheads="1"/>
          </p:cNvSpPr>
          <p:nvPr/>
        </p:nvSpPr>
        <p:spPr bwMode="auto">
          <a:xfrm rot="2232912">
            <a:off x="6130925" y="950913"/>
            <a:ext cx="1028700" cy="2651125"/>
          </a:xfrm>
          <a:prstGeom prst="downArrow">
            <a:avLst>
              <a:gd name="adj1" fmla="val 50000"/>
              <a:gd name="adj2" fmla="val 50016"/>
            </a:avLst>
          </a:prstGeom>
          <a:solidFill>
            <a:srgbClr val="FF0000"/>
          </a:solidFill>
          <a:ln w="9525" algn="ctr">
            <a:solidFill>
              <a:schemeClr val="tx1"/>
            </a:solidFill>
            <a:round/>
            <a:headEnd/>
            <a:tailEnd/>
          </a:ln>
        </p:spPr>
        <p:txBody>
          <a:bodyPr/>
          <a:lstStyle/>
          <a:p>
            <a:endParaRPr lang="it-IT" altLang="it-IT" sz="1800">
              <a:solidFill>
                <a:srgbClr val="FF0000"/>
              </a:solidFill>
            </a:endParaRPr>
          </a:p>
        </p:txBody>
      </p:sp>
      <p:pic>
        <p:nvPicPr>
          <p:cNvPr id="22538" name="Picture 12" descr="Mental health stigma is a real problem but reducing mental health stigma is not impossible. Learn the top 10 ways to reduce mental health stigma.">
            <a:hlinkClick r:id="rId2"/>
          </p:cNvPr>
          <p:cNvPicPr>
            <a:picLocks noChangeAspect="1" noChangeArrowheads="1"/>
          </p:cNvPicPr>
          <p:nvPr/>
        </p:nvPicPr>
        <p:blipFill>
          <a:blip r:embed="rId3" cstate="print"/>
          <a:srcRect/>
          <a:stretch>
            <a:fillRect/>
          </a:stretch>
        </p:blipFill>
        <p:spPr bwMode="auto">
          <a:xfrm>
            <a:off x="6227763" y="4221163"/>
            <a:ext cx="2505075" cy="2503487"/>
          </a:xfrm>
          <a:prstGeom prst="rect">
            <a:avLst/>
          </a:prstGeom>
          <a:noFill/>
          <a:ln w="9525">
            <a:noFill/>
            <a:miter lim="800000"/>
            <a:headEnd/>
            <a:tailEnd/>
          </a:ln>
        </p:spPr>
      </p:pic>
      <p:pic>
        <p:nvPicPr>
          <p:cNvPr id="22539" name="Picture 14" descr="Girl upset because she feels singled out "/>
          <p:cNvPicPr>
            <a:picLocks noChangeAspect="1" noChangeArrowheads="1"/>
          </p:cNvPicPr>
          <p:nvPr/>
        </p:nvPicPr>
        <p:blipFill>
          <a:blip r:embed="rId4" cstate="print"/>
          <a:srcRect/>
          <a:stretch>
            <a:fillRect/>
          </a:stretch>
        </p:blipFill>
        <p:spPr bwMode="auto">
          <a:xfrm>
            <a:off x="611188" y="3968750"/>
            <a:ext cx="1846262" cy="2773363"/>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1354138" y="115888"/>
            <a:ext cx="8229601" cy="706437"/>
          </a:xfrm>
        </p:spPr>
        <p:txBody>
          <a:bodyPr>
            <a:normAutofit fontScale="90000"/>
          </a:bodyPr>
          <a:lstStyle/>
          <a:p>
            <a:r>
              <a:rPr lang="it-IT" altLang="it-IT" b="1" smtClean="0">
                <a:solidFill>
                  <a:srgbClr val="FF0000"/>
                </a:solidFill>
                <a:latin typeface="Tahoma" pitchFamily="34" charset="0"/>
                <a:cs typeface="Tahoma" pitchFamily="34" charset="0"/>
              </a:rPr>
              <a:t>Gli stereotipi (1)</a:t>
            </a:r>
          </a:p>
        </p:txBody>
      </p:sp>
      <p:sp>
        <p:nvSpPr>
          <p:cNvPr id="25603" name="Segnaposto contenuto 2"/>
          <p:cNvSpPr>
            <a:spLocks noGrp="1"/>
          </p:cNvSpPr>
          <p:nvPr>
            <p:ph idx="1"/>
          </p:nvPr>
        </p:nvSpPr>
        <p:spPr>
          <a:xfrm>
            <a:off x="0" y="1008063"/>
            <a:ext cx="9144000" cy="6021387"/>
          </a:xfrm>
        </p:spPr>
        <p:txBody>
          <a:bodyPr/>
          <a:lstStyle/>
          <a:p>
            <a:pPr>
              <a:spcBef>
                <a:spcPct val="0"/>
              </a:spcBef>
              <a:spcAft>
                <a:spcPts val="1800"/>
              </a:spcAft>
              <a:buClr>
                <a:srgbClr val="FF0000"/>
              </a:buClr>
            </a:pPr>
            <a:r>
              <a:rPr lang="it-IT" altLang="it-IT" sz="2800" dirty="0" smtClean="0">
                <a:latin typeface="Tahoma" pitchFamily="34" charset="0"/>
                <a:ea typeface="Tahoma" pitchFamily="34" charset="0"/>
                <a:cs typeface="Tahoma" pitchFamily="34" charset="0"/>
              </a:rPr>
              <a:t>Sistemi di idee (rigidi e impermeabili; </a:t>
            </a:r>
            <a:r>
              <a:rPr lang="it-IT" altLang="it-IT" sz="2800" i="1" dirty="0" err="1" smtClean="0">
                <a:latin typeface="Tahoma" pitchFamily="34" charset="0"/>
                <a:ea typeface="Tahoma" pitchFamily="34" charset="0"/>
                <a:cs typeface="Tahoma" pitchFamily="34" charset="0"/>
              </a:rPr>
              <a:t>clichè</a:t>
            </a:r>
            <a:r>
              <a:rPr lang="it-IT" altLang="it-IT" sz="2800" dirty="0" smtClean="0">
                <a:latin typeface="Tahoma" pitchFamily="34" charset="0"/>
                <a:ea typeface="Tahoma" pitchFamily="34" charset="0"/>
                <a:cs typeface="Tahoma" pitchFamily="34" charset="0"/>
              </a:rPr>
              <a:t> ) che contengono la </a:t>
            </a:r>
            <a:r>
              <a:rPr lang="it-IT" altLang="it-IT" sz="2800" u="sng" dirty="0" smtClean="0">
                <a:latin typeface="Tahoma" pitchFamily="34" charset="0"/>
                <a:ea typeface="Tahoma" pitchFamily="34" charset="0"/>
                <a:cs typeface="Tahoma" pitchFamily="34" charset="0"/>
              </a:rPr>
              <a:t>conoscenza</a:t>
            </a:r>
            <a:r>
              <a:rPr lang="it-IT" altLang="it-IT" sz="2800" dirty="0" smtClean="0">
                <a:latin typeface="Tahoma" pitchFamily="34" charset="0"/>
                <a:ea typeface="Tahoma" pitchFamily="34" charset="0"/>
                <a:cs typeface="Tahoma" pitchFamily="34" charset="0"/>
              </a:rPr>
              <a:t> e le </a:t>
            </a:r>
            <a:r>
              <a:rPr lang="it-IT" altLang="it-IT" sz="2800" u="sng" dirty="0" smtClean="0">
                <a:latin typeface="Tahoma" pitchFamily="34" charset="0"/>
                <a:ea typeface="Tahoma" pitchFamily="34" charset="0"/>
                <a:cs typeface="Tahoma" pitchFamily="34" charset="0"/>
              </a:rPr>
              <a:t>aspettative</a:t>
            </a:r>
            <a:r>
              <a:rPr lang="it-IT" altLang="it-IT" sz="2800" dirty="0" smtClean="0">
                <a:latin typeface="Tahoma" pitchFamily="34" charset="0"/>
                <a:ea typeface="Tahoma" pitchFamily="34" charset="0"/>
                <a:cs typeface="Tahoma" pitchFamily="34" charset="0"/>
              </a:rPr>
              <a:t> possedute da una persona a proposito di un certo gruppo umano</a:t>
            </a:r>
          </a:p>
          <a:p>
            <a:pPr>
              <a:spcBef>
                <a:spcPct val="0"/>
              </a:spcBef>
              <a:spcAft>
                <a:spcPts val="1800"/>
              </a:spcAft>
              <a:buClr>
                <a:srgbClr val="FF0000"/>
              </a:buClr>
            </a:pPr>
            <a:r>
              <a:rPr lang="it-IT" altLang="it-IT" sz="2800" dirty="0" smtClean="0">
                <a:latin typeface="Tahoma" pitchFamily="34" charset="0"/>
                <a:ea typeface="Tahoma" pitchFamily="34" charset="0"/>
                <a:cs typeface="Tahoma" pitchFamily="34" charset="0"/>
              </a:rPr>
              <a:t>Queste idee possono essere </a:t>
            </a:r>
            <a:r>
              <a:rPr lang="it-IT" altLang="it-IT" sz="2800" u="sng" dirty="0" smtClean="0">
                <a:latin typeface="Tahoma" pitchFamily="34" charset="0"/>
                <a:ea typeface="Tahoma" pitchFamily="34" charset="0"/>
                <a:cs typeface="Tahoma" pitchFamily="34" charset="0"/>
              </a:rPr>
              <a:t>positive</a:t>
            </a:r>
            <a:r>
              <a:rPr lang="it-IT" altLang="it-IT" sz="2800" dirty="0" smtClean="0">
                <a:latin typeface="Tahoma" pitchFamily="34" charset="0"/>
                <a:ea typeface="Tahoma" pitchFamily="34" charset="0"/>
                <a:cs typeface="Tahoma" pitchFamily="34" charset="0"/>
              </a:rPr>
              <a:t> (es. i </a:t>
            </a:r>
            <a:r>
              <a:rPr lang="it-IT" altLang="it-IT" sz="2800" i="1" dirty="0" smtClean="0">
                <a:latin typeface="Tahoma" pitchFamily="34" charset="0"/>
                <a:ea typeface="Tahoma" pitchFamily="34" charset="0"/>
                <a:cs typeface="Tahoma" pitchFamily="34" charset="0"/>
              </a:rPr>
              <a:t>settentrionali sono laboriosi, gli austriaci amano la musica</a:t>
            </a:r>
            <a:r>
              <a:rPr lang="it-IT" altLang="it-IT" sz="2800" dirty="0" smtClean="0">
                <a:latin typeface="Tahoma" pitchFamily="34" charset="0"/>
                <a:ea typeface="Tahoma" pitchFamily="34" charset="0"/>
                <a:cs typeface="Tahoma" pitchFamily="34" charset="0"/>
              </a:rPr>
              <a:t>), </a:t>
            </a:r>
            <a:r>
              <a:rPr lang="it-IT" altLang="it-IT" sz="2800" u="sng" dirty="0" smtClean="0">
                <a:latin typeface="Tahoma" pitchFamily="34" charset="0"/>
                <a:ea typeface="Tahoma" pitchFamily="34" charset="0"/>
                <a:cs typeface="Tahoma" pitchFamily="34" charset="0"/>
              </a:rPr>
              <a:t>negative</a:t>
            </a:r>
            <a:r>
              <a:rPr lang="it-IT" altLang="it-IT" sz="2800" dirty="0" smtClean="0">
                <a:latin typeface="Tahoma" pitchFamily="34" charset="0"/>
                <a:ea typeface="Tahoma" pitchFamily="34" charset="0"/>
                <a:cs typeface="Tahoma" pitchFamily="34" charset="0"/>
              </a:rPr>
              <a:t> (es. i </a:t>
            </a:r>
            <a:r>
              <a:rPr lang="it-IT" altLang="it-IT" sz="2800" i="1" dirty="0" smtClean="0">
                <a:latin typeface="Tahoma" pitchFamily="34" charset="0"/>
                <a:ea typeface="Tahoma" pitchFamily="34" charset="0"/>
                <a:cs typeface="Tahoma" pitchFamily="34" charset="0"/>
              </a:rPr>
              <a:t>meridionali sono pigri; gli scozzesi sono avari, le donne sono pettegole</a:t>
            </a:r>
            <a:r>
              <a:rPr lang="it-IT" altLang="it-IT" sz="2800" dirty="0" smtClean="0">
                <a:latin typeface="Tahoma" pitchFamily="34" charset="0"/>
                <a:ea typeface="Tahoma" pitchFamily="34" charset="0"/>
                <a:cs typeface="Tahoma" pitchFamily="34" charset="0"/>
              </a:rPr>
              <a:t>) o </a:t>
            </a:r>
            <a:r>
              <a:rPr lang="it-IT" altLang="it-IT" sz="2800" u="sng" dirty="0" smtClean="0">
                <a:latin typeface="Tahoma" pitchFamily="34" charset="0"/>
                <a:ea typeface="Tahoma" pitchFamily="34" charset="0"/>
                <a:cs typeface="Tahoma" pitchFamily="34" charset="0"/>
              </a:rPr>
              <a:t>neutre</a:t>
            </a:r>
            <a:r>
              <a:rPr lang="it-IT" altLang="it-IT" sz="2800" dirty="0" smtClean="0">
                <a:latin typeface="Tahoma" pitchFamily="34" charset="0"/>
                <a:ea typeface="Tahoma" pitchFamily="34" charset="0"/>
                <a:cs typeface="Tahoma" pitchFamily="34" charset="0"/>
              </a:rPr>
              <a:t> (es. </a:t>
            </a:r>
            <a:r>
              <a:rPr lang="it-IT" altLang="it-IT" sz="2800" i="1" dirty="0" smtClean="0">
                <a:latin typeface="Tahoma" pitchFamily="34" charset="0"/>
                <a:ea typeface="Tahoma" pitchFamily="34" charset="0"/>
                <a:cs typeface="Tahoma" pitchFamily="34" charset="0"/>
              </a:rPr>
              <a:t>i giapponesi scattano molte foto; gli irlandesi sono lentigginosi; gli italiani gesticolano</a:t>
            </a:r>
            <a:r>
              <a:rPr lang="it-IT" altLang="it-IT" sz="2800" dirty="0" smtClean="0">
                <a:latin typeface="Tahoma" pitchFamily="34" charset="0"/>
                <a:ea typeface="Tahoma" pitchFamily="34" charset="0"/>
                <a:cs typeface="Tahoma" pitchFamily="34" charset="0"/>
              </a:rPr>
              <a:t>)</a:t>
            </a:r>
          </a:p>
          <a:p>
            <a:pPr>
              <a:spcBef>
                <a:spcPct val="0"/>
              </a:spcBef>
              <a:spcAft>
                <a:spcPts val="1800"/>
              </a:spcAft>
              <a:buClr>
                <a:srgbClr val="FF0000"/>
              </a:buClr>
            </a:pPr>
            <a:r>
              <a:rPr lang="it-IT" altLang="it-IT" sz="2800" dirty="0" smtClean="0">
                <a:latin typeface="Tahoma" pitchFamily="34" charset="0"/>
                <a:ea typeface="Tahoma" pitchFamily="34" charset="0"/>
                <a:cs typeface="Tahoma" pitchFamily="34" charset="0"/>
              </a:rPr>
              <a:t>Vengono in mente in maniera automatica quando una persona incontra un’altra persona che fa parte di uno di questi gruppi o riflette su di essi</a:t>
            </a:r>
          </a:p>
          <a:p>
            <a:pPr>
              <a:spcBef>
                <a:spcPct val="0"/>
              </a:spcBef>
              <a:spcAft>
                <a:spcPts val="1800"/>
              </a:spcAft>
              <a:buClr>
                <a:srgbClr val="FF0000"/>
              </a:buClr>
            </a:pPr>
            <a:endParaRPr lang="it-IT" altLang="it-IT" sz="2800" dirty="0" smtClean="0">
              <a:latin typeface="Tahoma" pitchFamily="34" charset="0"/>
              <a:ea typeface="Tahoma" pitchFamily="34" charset="0"/>
              <a:cs typeface="Tahoma" pitchFamily="34" charset="0"/>
            </a:endParaRPr>
          </a:p>
          <a:p>
            <a:pPr>
              <a:spcBef>
                <a:spcPct val="0"/>
              </a:spcBef>
              <a:spcAft>
                <a:spcPts val="1800"/>
              </a:spcAft>
              <a:buClr>
                <a:srgbClr val="FF0000"/>
              </a:buClr>
            </a:pPr>
            <a:endParaRPr lang="it-IT" altLang="it-IT" sz="2800" dirty="0" smtClean="0">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2"/>
          <p:cNvSpPr>
            <a:spLocks noGrp="1"/>
          </p:cNvSpPr>
          <p:nvPr>
            <p:ph idx="1"/>
          </p:nvPr>
        </p:nvSpPr>
        <p:spPr>
          <a:xfrm>
            <a:off x="0" y="1196975"/>
            <a:ext cx="9144000" cy="4525963"/>
          </a:xfrm>
        </p:spPr>
        <p:txBody>
          <a:bodyPr>
            <a:normAutofit fontScale="92500"/>
          </a:bodyPr>
          <a:lstStyle/>
          <a:p>
            <a:pPr>
              <a:spcBef>
                <a:spcPts val="1200"/>
              </a:spcBef>
              <a:spcAft>
                <a:spcPts val="1200"/>
              </a:spcAft>
              <a:buClr>
                <a:srgbClr val="FF0000"/>
              </a:buClr>
            </a:pPr>
            <a:r>
              <a:rPr lang="it-IT" altLang="it-IT" sz="2800" dirty="0" smtClean="0">
                <a:latin typeface="Tahoma" pitchFamily="34" charset="0"/>
                <a:cs typeface="Tahoma" pitchFamily="34" charset="0"/>
              </a:rPr>
              <a:t>Si acquisiscono in maniera diretta attraverso </a:t>
            </a:r>
            <a:r>
              <a:rPr lang="it-IT" altLang="it-IT" sz="2800" u="sng" dirty="0" smtClean="0">
                <a:latin typeface="Tahoma" pitchFamily="34" charset="0"/>
                <a:cs typeface="Tahoma" pitchFamily="34" charset="0"/>
              </a:rPr>
              <a:t>l’esperienza personale</a:t>
            </a:r>
            <a:r>
              <a:rPr lang="it-IT" altLang="it-IT" sz="2800" dirty="0" smtClean="0">
                <a:latin typeface="Tahoma" pitchFamily="34" charset="0"/>
                <a:cs typeface="Tahoma" pitchFamily="34" charset="0"/>
              </a:rPr>
              <a:t> o/e a seguito dell’</a:t>
            </a:r>
            <a:r>
              <a:rPr lang="it-IT" altLang="it-IT" sz="2800" u="sng" dirty="0" smtClean="0">
                <a:latin typeface="Tahoma" pitchFamily="34" charset="0"/>
                <a:cs typeface="Tahoma" pitchFamily="34" charset="0"/>
              </a:rPr>
              <a:t>apprendimento</a:t>
            </a:r>
            <a:r>
              <a:rPr lang="it-IT" altLang="it-IT" sz="2800" dirty="0" smtClean="0">
                <a:latin typeface="Tahoma" pitchFamily="34" charset="0"/>
                <a:cs typeface="Tahoma" pitchFamily="34" charset="0"/>
              </a:rPr>
              <a:t> </a:t>
            </a:r>
            <a:r>
              <a:rPr lang="it-IT" altLang="it-IT" sz="2800" u="sng" dirty="0" smtClean="0">
                <a:latin typeface="Tahoma" pitchFamily="34" charset="0"/>
                <a:cs typeface="Tahoma" pitchFamily="34" charset="0"/>
              </a:rPr>
              <a:t>sociale;</a:t>
            </a:r>
            <a:r>
              <a:rPr lang="it-IT" altLang="it-IT" sz="2800" dirty="0" smtClean="0">
                <a:latin typeface="Tahoma" pitchFamily="34" charset="0"/>
                <a:cs typeface="Tahoma" pitchFamily="34" charset="0"/>
              </a:rPr>
              <a:t> spesso rappresentano un </a:t>
            </a:r>
            <a:r>
              <a:rPr lang="it-IT" altLang="it-IT" sz="2800" u="sng" dirty="0" smtClean="0">
                <a:latin typeface="Tahoma" pitchFamily="34" charset="0"/>
                <a:cs typeface="Tahoma" pitchFamily="34" charset="0"/>
              </a:rPr>
              <a:t>bagaglio culturale trasmesso in maniera preconfezionata</a:t>
            </a:r>
            <a:r>
              <a:rPr lang="it-IT" altLang="it-IT" sz="2800" dirty="0" smtClean="0">
                <a:latin typeface="Tahoma" pitchFamily="34" charset="0"/>
                <a:cs typeface="Tahoma" pitchFamily="34" charset="0"/>
              </a:rPr>
              <a:t> all’interno di un contesto sociale</a:t>
            </a:r>
          </a:p>
          <a:p>
            <a:pPr>
              <a:spcBef>
                <a:spcPts val="1200"/>
              </a:spcBef>
              <a:spcAft>
                <a:spcPts val="1200"/>
              </a:spcAft>
              <a:buClr>
                <a:srgbClr val="FF0000"/>
              </a:buClr>
            </a:pPr>
            <a:r>
              <a:rPr lang="it-IT" altLang="it-IT" sz="2800" dirty="0" smtClean="0">
                <a:latin typeface="Tahoma" pitchFamily="34" charset="0"/>
                <a:cs typeface="Tahoma" pitchFamily="34" charset="0"/>
              </a:rPr>
              <a:t>Gli stereotipi assomigliano molto a degli </a:t>
            </a:r>
            <a:r>
              <a:rPr lang="it-IT" altLang="it-IT" sz="2800" b="1" u="sng" dirty="0" smtClean="0">
                <a:latin typeface="Tahoma" pitchFamily="34" charset="0"/>
                <a:cs typeface="Tahoma" pitchFamily="34" charset="0"/>
              </a:rPr>
              <a:t>schemi mentali:</a:t>
            </a:r>
            <a:r>
              <a:rPr lang="it-IT" altLang="it-IT" sz="2800" dirty="0" smtClean="0">
                <a:latin typeface="Tahoma" pitchFamily="34" charset="0"/>
                <a:cs typeface="Tahoma" pitchFamily="34" charset="0"/>
              </a:rPr>
              <a:t> utilizzando uno stereotipo per valutare una persona noi non facciamo altro che utilizzare come </a:t>
            </a:r>
            <a:r>
              <a:rPr lang="it-IT" altLang="it-IT" sz="2800" b="1" dirty="0" smtClean="0">
                <a:latin typeface="Tahoma" pitchFamily="34" charset="0"/>
                <a:cs typeface="Tahoma" pitchFamily="34" charset="0"/>
              </a:rPr>
              <a:t>scorciatoia mentale</a:t>
            </a:r>
            <a:r>
              <a:rPr lang="it-IT" altLang="it-IT" sz="2800" dirty="0" smtClean="0">
                <a:latin typeface="Tahoma" pitchFamily="34" charset="0"/>
                <a:cs typeface="Tahoma" pitchFamily="34" charset="0"/>
              </a:rPr>
              <a:t> l’ipotesi che chi rientra in una determinata categoria avrà probabilmente le caratteristiche proprie di quella categoria</a:t>
            </a:r>
          </a:p>
          <a:p>
            <a:pPr>
              <a:spcBef>
                <a:spcPts val="1200"/>
              </a:spcBef>
            </a:pPr>
            <a:endParaRPr lang="it-IT" altLang="it-IT" dirty="0" smtClean="0"/>
          </a:p>
        </p:txBody>
      </p:sp>
      <p:sp>
        <p:nvSpPr>
          <p:cNvPr id="26627" name="Titolo 1"/>
          <p:cNvSpPr>
            <a:spLocks noGrp="1"/>
          </p:cNvSpPr>
          <p:nvPr>
            <p:ph type="title"/>
          </p:nvPr>
        </p:nvSpPr>
        <p:spPr>
          <a:xfrm>
            <a:off x="-1260475" y="333375"/>
            <a:ext cx="8229600" cy="706438"/>
          </a:xfrm>
        </p:spPr>
        <p:txBody>
          <a:bodyPr>
            <a:normAutofit fontScale="90000"/>
          </a:bodyPr>
          <a:lstStyle/>
          <a:p>
            <a:r>
              <a:rPr lang="it-IT" altLang="it-IT" b="1" smtClean="0">
                <a:solidFill>
                  <a:srgbClr val="FF0000"/>
                </a:solidFill>
                <a:latin typeface="Tahoma" pitchFamily="34" charset="0"/>
                <a:cs typeface="Tahoma" pitchFamily="34" charset="0"/>
              </a:rPr>
              <a:t>Gli stereotipi (2)</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274638"/>
            <a:ext cx="8229600" cy="633412"/>
          </a:xfrm>
        </p:spPr>
        <p:txBody>
          <a:bodyPr>
            <a:normAutofit fontScale="90000"/>
          </a:bodyPr>
          <a:lstStyle/>
          <a:p>
            <a:pPr algn="l"/>
            <a:r>
              <a:rPr lang="it-IT" altLang="it-IT" b="1" dirty="0" smtClean="0">
                <a:solidFill>
                  <a:srgbClr val="FF0000"/>
                </a:solidFill>
                <a:latin typeface="Tahoma" pitchFamily="34" charset="0"/>
                <a:cs typeface="Tahoma" pitchFamily="34" charset="0"/>
              </a:rPr>
              <a:t>I pregiudizi</a:t>
            </a:r>
          </a:p>
        </p:txBody>
      </p:sp>
      <p:sp>
        <p:nvSpPr>
          <p:cNvPr id="27651" name="Segnaposto contenuto 2"/>
          <p:cNvSpPr>
            <a:spLocks noGrp="1"/>
          </p:cNvSpPr>
          <p:nvPr>
            <p:ph idx="1"/>
          </p:nvPr>
        </p:nvSpPr>
        <p:spPr>
          <a:xfrm>
            <a:off x="107950" y="1279302"/>
            <a:ext cx="9036050" cy="4525962"/>
          </a:xfrm>
        </p:spPr>
        <p:txBody>
          <a:bodyPr>
            <a:noAutofit/>
          </a:bodyPr>
          <a:lstStyle/>
          <a:p>
            <a:pPr>
              <a:spcAft>
                <a:spcPts val="1200"/>
              </a:spcAft>
              <a:buClr>
                <a:srgbClr val="FF0000"/>
              </a:buClr>
            </a:pPr>
            <a:r>
              <a:rPr lang="it-IT" altLang="it-IT" sz="3000" dirty="0" smtClean="0">
                <a:latin typeface="Tahoma" pitchFamily="34" charset="0"/>
                <a:cs typeface="Tahoma" pitchFamily="34" charset="0"/>
              </a:rPr>
              <a:t>Opinioni preconcette, concepite non per conoscenza precisa e diretta (in assenza di dati empirici) del fatto o della persona, ma </a:t>
            </a:r>
            <a:r>
              <a:rPr lang="it-IT" altLang="it-IT" sz="3000" u="sng" dirty="0" smtClean="0">
                <a:latin typeface="Tahoma" pitchFamily="34" charset="0"/>
                <a:cs typeface="Tahoma" pitchFamily="34" charset="0"/>
              </a:rPr>
              <a:t>sulla base di voci e opinioni comuni</a:t>
            </a:r>
            <a:endParaRPr lang="it-IT" altLang="it-IT" sz="3000" dirty="0" smtClean="0">
              <a:latin typeface="Tahoma" pitchFamily="34" charset="0"/>
              <a:cs typeface="Tahoma" pitchFamily="34" charset="0"/>
            </a:endParaRPr>
          </a:p>
          <a:p>
            <a:pPr>
              <a:spcAft>
                <a:spcPts val="1200"/>
              </a:spcAft>
              <a:buClr>
                <a:srgbClr val="FF0000"/>
              </a:buClr>
            </a:pPr>
            <a:r>
              <a:rPr lang="it-IT" altLang="it-IT" sz="3000" dirty="0" smtClean="0">
                <a:latin typeface="Tahoma" pitchFamily="34" charset="0"/>
                <a:cs typeface="Tahoma" pitchFamily="34" charset="0"/>
              </a:rPr>
              <a:t>Tendenza a considerare in maniera </a:t>
            </a:r>
            <a:r>
              <a:rPr lang="it-IT" altLang="it-IT" sz="3000" u="sng" dirty="0" smtClean="0">
                <a:latin typeface="Tahoma" pitchFamily="34" charset="0"/>
                <a:cs typeface="Tahoma" pitchFamily="34" charset="0"/>
              </a:rPr>
              <a:t>ingiustificatamente sfavorevole </a:t>
            </a:r>
            <a:r>
              <a:rPr lang="it-IT" altLang="it-IT" sz="3000" dirty="0" smtClean="0">
                <a:latin typeface="Tahoma" pitchFamily="34" charset="0"/>
                <a:cs typeface="Tahoma" pitchFamily="34" charset="0"/>
              </a:rPr>
              <a:t>le persone che appartengono ad un determinato gruppo sociale</a:t>
            </a:r>
          </a:p>
          <a:p>
            <a:pPr>
              <a:spcAft>
                <a:spcPts val="1200"/>
              </a:spcAft>
              <a:buClr>
                <a:srgbClr val="FF0000"/>
              </a:buClr>
            </a:pPr>
            <a:r>
              <a:rPr lang="it-IT" altLang="it-IT" sz="3000" dirty="0" smtClean="0">
                <a:latin typeface="Tahoma" pitchFamily="34" charset="0"/>
                <a:cs typeface="Tahoma" pitchFamily="34" charset="0"/>
              </a:rPr>
              <a:t>Contengono credenze, affetti (reazioni emotive) e atteggiamenti (orientano il comportamento)</a:t>
            </a:r>
          </a:p>
          <a:p>
            <a:pPr>
              <a:spcAft>
                <a:spcPts val="1200"/>
              </a:spcAft>
              <a:buClr>
                <a:srgbClr val="FF0000"/>
              </a:buClr>
            </a:pPr>
            <a:endParaRPr lang="it-IT" altLang="it-IT" sz="3000" dirty="0" smtClean="0">
              <a:latin typeface="Tahoma" pitchFamily="34" charset="0"/>
              <a:cs typeface="Tahoma" pitchFamily="34" charset="0"/>
            </a:endParaRPr>
          </a:p>
          <a:p>
            <a:pPr>
              <a:spcAft>
                <a:spcPts val="1200"/>
              </a:spcAft>
              <a:buClr>
                <a:srgbClr val="FF0000"/>
              </a:buClr>
            </a:pPr>
            <a:endParaRPr lang="it-IT" altLang="it-IT" sz="3000" dirty="0" smtClean="0">
              <a:latin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395288" y="476250"/>
            <a:ext cx="8229600" cy="504825"/>
          </a:xfrm>
        </p:spPr>
        <p:txBody>
          <a:bodyPr>
            <a:normAutofit fontScale="90000"/>
          </a:bodyPr>
          <a:lstStyle/>
          <a:p>
            <a:pPr algn="l"/>
            <a:r>
              <a:rPr lang="it-IT" altLang="it-IT" b="1" smtClean="0">
                <a:solidFill>
                  <a:srgbClr val="FF0000"/>
                </a:solidFill>
                <a:latin typeface="Tahoma" pitchFamily="34" charset="0"/>
                <a:cs typeface="Tahoma" pitchFamily="34" charset="0"/>
              </a:rPr>
              <a:t>Discriminazione</a:t>
            </a:r>
            <a:endParaRPr lang="it-IT" altLang="it-IT" smtClean="0">
              <a:solidFill>
                <a:srgbClr val="FF0000"/>
              </a:solidFill>
              <a:latin typeface="Tahoma" pitchFamily="34" charset="0"/>
              <a:cs typeface="Tahoma" pitchFamily="34" charset="0"/>
            </a:endParaRPr>
          </a:p>
        </p:txBody>
      </p:sp>
      <p:sp>
        <p:nvSpPr>
          <p:cNvPr id="28675" name="Segnaposto contenuto 2"/>
          <p:cNvSpPr>
            <a:spLocks noGrp="1"/>
          </p:cNvSpPr>
          <p:nvPr>
            <p:ph idx="1"/>
          </p:nvPr>
        </p:nvSpPr>
        <p:spPr>
          <a:xfrm>
            <a:off x="468313" y="1341438"/>
            <a:ext cx="8229600" cy="5183906"/>
          </a:xfrm>
        </p:spPr>
        <p:txBody>
          <a:bodyPr>
            <a:normAutofit/>
          </a:bodyPr>
          <a:lstStyle/>
          <a:p>
            <a:pPr>
              <a:spcAft>
                <a:spcPts val="1800"/>
              </a:spcAft>
              <a:buClr>
                <a:srgbClr val="FF0000"/>
              </a:buClr>
            </a:pPr>
            <a:r>
              <a:rPr lang="it-IT" altLang="it-IT" sz="3000" dirty="0" smtClean="0">
                <a:latin typeface="Tahoma" pitchFamily="34" charset="0"/>
                <a:cs typeface="Tahoma" pitchFamily="34" charset="0"/>
              </a:rPr>
              <a:t>Se il pregiudizio si riferisce ad opinioni ed atteggiamenti </a:t>
            </a:r>
          </a:p>
          <a:p>
            <a:pPr>
              <a:spcAft>
                <a:spcPts val="1800"/>
              </a:spcAft>
              <a:buClr>
                <a:srgbClr val="FF0000"/>
              </a:buClr>
            </a:pPr>
            <a:endParaRPr lang="it-IT" altLang="it-IT" sz="3000" dirty="0" smtClean="0">
              <a:latin typeface="Tahoma" pitchFamily="34" charset="0"/>
              <a:cs typeface="Tahoma" pitchFamily="34" charset="0"/>
            </a:endParaRPr>
          </a:p>
          <a:p>
            <a:pPr>
              <a:spcAft>
                <a:spcPts val="1800"/>
              </a:spcAft>
              <a:buClr>
                <a:srgbClr val="FF0000"/>
              </a:buClr>
            </a:pPr>
            <a:r>
              <a:rPr lang="it-IT" altLang="it-IT" sz="3000" dirty="0" smtClean="0">
                <a:latin typeface="Tahoma" pitchFamily="34" charset="0"/>
                <a:cs typeface="Tahoma" pitchFamily="34" charset="0"/>
              </a:rPr>
              <a:t>la discriminazione riguarda invece i </a:t>
            </a:r>
            <a:r>
              <a:rPr lang="it-IT" altLang="it-IT" sz="3000" b="1" dirty="0" smtClean="0">
                <a:latin typeface="Tahoma" pitchFamily="34" charset="0"/>
                <a:cs typeface="Tahoma" pitchFamily="34" charset="0"/>
              </a:rPr>
              <a:t>COMPORTAMENTI</a:t>
            </a:r>
            <a:r>
              <a:rPr lang="it-IT" altLang="it-IT" sz="3000" dirty="0" smtClean="0">
                <a:latin typeface="Tahoma" pitchFamily="34" charset="0"/>
                <a:cs typeface="Tahoma" pitchFamily="34" charset="0"/>
              </a:rPr>
              <a:t> (rifiuto, </a:t>
            </a:r>
            <a:r>
              <a:rPr lang="it-IT" altLang="it-IT" sz="3000" dirty="0" err="1" smtClean="0">
                <a:latin typeface="Tahoma" pitchFamily="34" charset="0"/>
                <a:cs typeface="Tahoma" pitchFamily="34" charset="0"/>
              </a:rPr>
              <a:t>evitamento</a:t>
            </a:r>
            <a:r>
              <a:rPr lang="it-IT" altLang="it-IT" sz="3000" dirty="0" smtClean="0">
                <a:latin typeface="Tahoma" pitchFamily="34" charset="0"/>
                <a:cs typeface="Tahoma" pitchFamily="34" charset="0"/>
              </a:rPr>
              <a:t>, distanziamento, esclusione, aggressione, segregazione, ecc.) effettivi verso i membri di un determinato gruppo, cui viene </a:t>
            </a:r>
            <a:r>
              <a:rPr lang="it-IT" altLang="it-IT" sz="3000" u="sng" dirty="0" smtClean="0">
                <a:latin typeface="Tahoma" pitchFamily="34" charset="0"/>
                <a:cs typeface="Tahoma" pitchFamily="34" charset="0"/>
              </a:rPr>
              <a:t>precluso l’accesso a certe possibilità </a:t>
            </a:r>
            <a:r>
              <a:rPr lang="it-IT" altLang="it-IT" sz="3000" dirty="0" smtClean="0">
                <a:latin typeface="Tahoma" pitchFamily="34" charset="0"/>
                <a:cs typeface="Tahoma" pitchFamily="34" charset="0"/>
              </a:rPr>
              <a:t>garantite agli altri</a:t>
            </a:r>
          </a:p>
        </p:txBody>
      </p:sp>
      <p:sp>
        <p:nvSpPr>
          <p:cNvPr id="4" name="Freccia in giù 3"/>
          <p:cNvSpPr/>
          <p:nvPr/>
        </p:nvSpPr>
        <p:spPr>
          <a:xfrm>
            <a:off x="3779912" y="2492896"/>
            <a:ext cx="1872208"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42592" y="400050"/>
            <a:ext cx="3657600" cy="3419475"/>
            <a:chOff x="1728" y="1149"/>
            <a:chExt cx="2304" cy="2154"/>
          </a:xfrm>
        </p:grpSpPr>
        <p:sp>
          <p:nvSpPr>
            <p:cNvPr id="29703" name="AutoShape 3"/>
            <p:cNvSpPr>
              <a:spLocks noChangeArrowheads="1"/>
            </p:cNvSpPr>
            <p:nvPr/>
          </p:nvSpPr>
          <p:spPr bwMode="auto">
            <a:xfrm>
              <a:off x="1728" y="1152"/>
              <a:ext cx="2304" cy="1872"/>
            </a:xfrm>
            <a:prstGeom prst="triangle">
              <a:avLst>
                <a:gd name="adj" fmla="val 50000"/>
              </a:avLst>
            </a:prstGeom>
            <a:noFill/>
            <a:ln w="19050">
              <a:solidFill>
                <a:schemeClr val="tx1"/>
              </a:solidFill>
              <a:miter lim="800000"/>
              <a:headEnd/>
              <a:tailEnd/>
            </a:ln>
          </p:spPr>
          <p:txBody>
            <a:bodyPr wrap="none" anchor="ctr"/>
            <a:lstStyle/>
            <a:p>
              <a:endParaRPr lang="it-IT" altLang="it-IT"/>
            </a:p>
          </p:txBody>
        </p:sp>
        <p:sp>
          <p:nvSpPr>
            <p:cNvPr id="29704" name="Text Box 5"/>
            <p:cNvSpPr txBox="1">
              <a:spLocks noChangeArrowheads="1"/>
            </p:cNvSpPr>
            <p:nvPr/>
          </p:nvSpPr>
          <p:spPr bwMode="auto">
            <a:xfrm rot="3457996">
              <a:off x="3034" y="1872"/>
              <a:ext cx="1113" cy="291"/>
            </a:xfrm>
            <a:prstGeom prst="rect">
              <a:avLst/>
            </a:prstGeom>
            <a:noFill/>
            <a:ln w="9525">
              <a:noFill/>
              <a:miter lim="800000"/>
              <a:headEnd/>
              <a:tailEnd/>
            </a:ln>
          </p:spPr>
          <p:txBody>
            <a:bodyPr wrap="none">
              <a:spAutoFit/>
            </a:bodyPr>
            <a:lstStyle/>
            <a:p>
              <a:r>
                <a:rPr lang="it-IT" altLang="it-IT" sz="2400" b="1" dirty="0">
                  <a:solidFill>
                    <a:srgbClr val="FF3300"/>
                  </a:solidFill>
                  <a:latin typeface="Tahoma" pitchFamily="34" charset="0"/>
                  <a:ea typeface="Tahoma" pitchFamily="34" charset="0"/>
                  <a:cs typeface="Tahoma" pitchFamily="34" charset="0"/>
                </a:rPr>
                <a:t>stereotipo</a:t>
              </a:r>
            </a:p>
          </p:txBody>
        </p:sp>
        <p:sp>
          <p:nvSpPr>
            <p:cNvPr id="29705" name="Text Box 6"/>
            <p:cNvSpPr txBox="1">
              <a:spLocks noChangeArrowheads="1"/>
            </p:cNvSpPr>
            <p:nvPr/>
          </p:nvSpPr>
          <p:spPr bwMode="auto">
            <a:xfrm rot="18151179">
              <a:off x="1390" y="1826"/>
              <a:ext cx="1645" cy="291"/>
            </a:xfrm>
            <a:prstGeom prst="rect">
              <a:avLst/>
            </a:prstGeom>
            <a:noFill/>
            <a:ln w="9525">
              <a:noFill/>
              <a:miter lim="800000"/>
              <a:headEnd/>
              <a:tailEnd/>
            </a:ln>
          </p:spPr>
          <p:txBody>
            <a:bodyPr wrap="square">
              <a:spAutoFit/>
            </a:bodyPr>
            <a:lstStyle/>
            <a:p>
              <a:r>
                <a:rPr lang="it-IT" altLang="it-IT" sz="2400" b="1" dirty="0">
                  <a:solidFill>
                    <a:srgbClr val="FF3300"/>
                  </a:solidFill>
                  <a:latin typeface="Tahoma" pitchFamily="34" charset="0"/>
                  <a:ea typeface="Tahoma" pitchFamily="34" charset="0"/>
                  <a:cs typeface="Tahoma" pitchFamily="34" charset="0"/>
                </a:rPr>
                <a:t>discriminazione</a:t>
              </a:r>
            </a:p>
          </p:txBody>
        </p:sp>
        <p:sp>
          <p:nvSpPr>
            <p:cNvPr id="29706" name="Text Box 7"/>
            <p:cNvSpPr txBox="1">
              <a:spLocks noChangeArrowheads="1"/>
            </p:cNvSpPr>
            <p:nvPr/>
          </p:nvSpPr>
          <p:spPr bwMode="auto">
            <a:xfrm>
              <a:off x="2352" y="3012"/>
              <a:ext cx="1204" cy="291"/>
            </a:xfrm>
            <a:prstGeom prst="rect">
              <a:avLst/>
            </a:prstGeom>
            <a:noFill/>
            <a:ln w="9525">
              <a:noFill/>
              <a:miter lim="800000"/>
              <a:headEnd/>
              <a:tailEnd/>
            </a:ln>
          </p:spPr>
          <p:txBody>
            <a:bodyPr wrap="none">
              <a:spAutoFit/>
            </a:bodyPr>
            <a:lstStyle/>
            <a:p>
              <a:r>
                <a:rPr lang="it-IT" altLang="it-IT" sz="2400" b="1" dirty="0">
                  <a:solidFill>
                    <a:srgbClr val="FF3300"/>
                  </a:solidFill>
                  <a:latin typeface="Tahoma" pitchFamily="34" charset="0"/>
                  <a:ea typeface="Tahoma" pitchFamily="34" charset="0"/>
                  <a:cs typeface="Tahoma" pitchFamily="34" charset="0"/>
                </a:rPr>
                <a:t>pregiudizio</a:t>
              </a:r>
            </a:p>
          </p:txBody>
        </p:sp>
      </p:grpSp>
      <p:sp>
        <p:nvSpPr>
          <p:cNvPr id="29699" name="AutoShape 8"/>
          <p:cNvSpPr>
            <a:spLocks noChangeArrowheads="1"/>
          </p:cNvSpPr>
          <p:nvPr/>
        </p:nvSpPr>
        <p:spPr bwMode="auto">
          <a:xfrm>
            <a:off x="6477000" y="533400"/>
            <a:ext cx="2514600" cy="3429000"/>
          </a:xfrm>
          <a:prstGeom prst="wedgeRectCallout">
            <a:avLst>
              <a:gd name="adj1" fmla="val -86426"/>
              <a:gd name="adj2" fmla="val -28657"/>
            </a:avLst>
          </a:prstGeom>
          <a:noFill/>
          <a:ln w="19050">
            <a:solidFill>
              <a:schemeClr val="tx1"/>
            </a:solidFill>
            <a:miter lim="800000"/>
            <a:headEnd/>
            <a:tailEnd/>
          </a:ln>
        </p:spPr>
        <p:txBody>
          <a:bodyPr/>
          <a:lstStyle/>
          <a:p>
            <a:r>
              <a:rPr lang="it-IT" altLang="it-IT" sz="2200" dirty="0">
                <a:latin typeface="Tahoma" pitchFamily="34" charset="0"/>
                <a:ea typeface="Tahoma" pitchFamily="34" charset="0"/>
                <a:cs typeface="Tahoma" pitchFamily="34" charset="0"/>
              </a:rPr>
              <a:t>Attribuzione ad un individuo di caratteristiche basate su aspettative e associazioni riguardanti il gruppo di appartenenza</a:t>
            </a:r>
          </a:p>
        </p:txBody>
      </p:sp>
      <p:sp>
        <p:nvSpPr>
          <p:cNvPr id="29700" name="AutoShape 9"/>
          <p:cNvSpPr>
            <a:spLocks noChangeArrowheads="1"/>
          </p:cNvSpPr>
          <p:nvPr/>
        </p:nvSpPr>
        <p:spPr bwMode="auto">
          <a:xfrm>
            <a:off x="107504" y="533400"/>
            <a:ext cx="2335212" cy="1676400"/>
          </a:xfrm>
          <a:prstGeom prst="wedgeRectCallout">
            <a:avLst>
              <a:gd name="adj1" fmla="val 78727"/>
              <a:gd name="adj2" fmla="val 27366"/>
            </a:avLst>
          </a:prstGeom>
          <a:noFill/>
          <a:ln w="19050">
            <a:solidFill>
              <a:schemeClr val="tx1"/>
            </a:solidFill>
            <a:miter lim="800000"/>
            <a:headEnd/>
            <a:tailEnd/>
          </a:ln>
        </p:spPr>
        <p:txBody>
          <a:bodyPr/>
          <a:lstStyle/>
          <a:p>
            <a:r>
              <a:rPr lang="it-IT" altLang="it-IT" sz="2200" dirty="0">
                <a:latin typeface="Tahoma" pitchFamily="34" charset="0"/>
                <a:ea typeface="Tahoma" pitchFamily="34" charset="0"/>
                <a:cs typeface="Tahoma" pitchFamily="34" charset="0"/>
              </a:rPr>
              <a:t>Condotta basata sui propri pregiudizi e stereotipi</a:t>
            </a:r>
          </a:p>
          <a:p>
            <a:endParaRPr lang="it-IT" altLang="it-IT" sz="2200" dirty="0">
              <a:latin typeface="Tahoma" pitchFamily="34" charset="0"/>
              <a:ea typeface="Tahoma" pitchFamily="34" charset="0"/>
              <a:cs typeface="Tahoma" pitchFamily="34" charset="0"/>
            </a:endParaRPr>
          </a:p>
        </p:txBody>
      </p:sp>
      <p:sp>
        <p:nvSpPr>
          <p:cNvPr id="29701" name="AutoShape 10"/>
          <p:cNvSpPr>
            <a:spLocks noChangeArrowheads="1"/>
          </p:cNvSpPr>
          <p:nvPr/>
        </p:nvSpPr>
        <p:spPr bwMode="auto">
          <a:xfrm>
            <a:off x="838200" y="4797152"/>
            <a:ext cx="7315200" cy="838200"/>
          </a:xfrm>
          <a:prstGeom prst="wedgeRectCallout">
            <a:avLst>
              <a:gd name="adj1" fmla="val -3343"/>
              <a:gd name="adj2" fmla="val -151894"/>
            </a:avLst>
          </a:prstGeom>
          <a:noFill/>
          <a:ln w="19050">
            <a:solidFill>
              <a:schemeClr val="tx1"/>
            </a:solidFill>
            <a:miter lim="800000"/>
            <a:headEnd/>
            <a:tailEnd/>
          </a:ln>
        </p:spPr>
        <p:txBody>
          <a:bodyPr/>
          <a:lstStyle/>
          <a:p>
            <a:r>
              <a:rPr lang="it-IT" altLang="it-IT" sz="2200" dirty="0">
                <a:latin typeface="Tahoma" pitchFamily="34" charset="0"/>
                <a:ea typeface="Tahoma" pitchFamily="34" charset="0"/>
                <a:cs typeface="Tahoma" pitchFamily="34" charset="0"/>
              </a:rPr>
              <a:t>Reazione emotiva nei confronti di un individuo basata su un’opinione nei confronti del gruppo come totalità</a:t>
            </a:r>
          </a:p>
        </p:txBody>
      </p:sp>
      <p:sp>
        <p:nvSpPr>
          <p:cNvPr id="29702" name="Text Box 11"/>
          <p:cNvSpPr txBox="1">
            <a:spLocks noChangeArrowheads="1"/>
          </p:cNvSpPr>
          <p:nvPr/>
        </p:nvSpPr>
        <p:spPr bwMode="auto">
          <a:xfrm>
            <a:off x="611560" y="6172200"/>
            <a:ext cx="8283037" cy="461665"/>
          </a:xfrm>
          <a:prstGeom prst="rect">
            <a:avLst/>
          </a:prstGeom>
          <a:noFill/>
          <a:ln w="9525">
            <a:noFill/>
            <a:miter lim="800000"/>
            <a:headEnd/>
            <a:tailEnd/>
          </a:ln>
        </p:spPr>
        <p:txBody>
          <a:bodyPr wrap="none">
            <a:spAutoFit/>
          </a:bodyPr>
          <a:lstStyle/>
          <a:p>
            <a:r>
              <a:rPr lang="it-IT" altLang="it-IT" sz="2400" b="1" dirty="0">
                <a:solidFill>
                  <a:srgbClr val="0033CC"/>
                </a:solidFill>
                <a:latin typeface="Tahoma" pitchFamily="34" charset="0"/>
                <a:ea typeface="Tahoma" pitchFamily="34" charset="0"/>
                <a:cs typeface="Tahoma" pitchFamily="34" charset="0"/>
              </a:rPr>
              <a:t>COSTRUTTI </a:t>
            </a:r>
            <a:r>
              <a:rPr lang="it-IT" altLang="it-IT" sz="2400" b="1" dirty="0" smtClean="0">
                <a:solidFill>
                  <a:srgbClr val="0033CC"/>
                </a:solidFill>
                <a:latin typeface="Tahoma" pitchFamily="34" charset="0"/>
                <a:ea typeface="Tahoma" pitchFamily="34" charset="0"/>
                <a:cs typeface="Tahoma" pitchFamily="34" charset="0"/>
              </a:rPr>
              <a:t>CORRELATI, </a:t>
            </a:r>
            <a:r>
              <a:rPr lang="it-IT" altLang="it-IT" sz="2400" b="1" dirty="0">
                <a:solidFill>
                  <a:srgbClr val="0033CC"/>
                </a:solidFill>
                <a:latin typeface="Tahoma" pitchFamily="34" charset="0"/>
                <a:ea typeface="Tahoma" pitchFamily="34" charset="0"/>
                <a:cs typeface="Tahoma" pitchFamily="34" charset="0"/>
              </a:rPr>
              <a:t>MA NON </a:t>
            </a:r>
            <a:r>
              <a:rPr lang="it-IT" altLang="it-IT" sz="2400" b="1" dirty="0" smtClean="0">
                <a:solidFill>
                  <a:srgbClr val="0033CC"/>
                </a:solidFill>
                <a:latin typeface="Tahoma" pitchFamily="34" charset="0"/>
                <a:ea typeface="Tahoma" pitchFamily="34" charset="0"/>
                <a:cs typeface="Tahoma" pitchFamily="34" charset="0"/>
              </a:rPr>
              <a:t>SOVRAPPONIBILI</a:t>
            </a:r>
            <a:endParaRPr lang="it-IT" altLang="it-IT" sz="2400" b="1" dirty="0">
              <a:solidFill>
                <a:srgbClr val="0033CC"/>
              </a:solidFill>
              <a:latin typeface="Tahoma" pitchFamily="34" charset="0"/>
              <a:ea typeface="Tahoma" pitchFamily="34" charset="0"/>
              <a:cs typeface="Tahoma" pitchFamily="34" charset="0"/>
            </a:endParaRPr>
          </a:p>
        </p:txBody>
      </p:sp>
      <p:sp>
        <p:nvSpPr>
          <p:cNvPr id="11" name="CasellaDiTesto 10"/>
          <p:cNvSpPr txBox="1"/>
          <p:nvPr/>
        </p:nvSpPr>
        <p:spPr>
          <a:xfrm>
            <a:off x="3779912" y="2204864"/>
            <a:ext cx="1638590" cy="523220"/>
          </a:xfrm>
          <a:prstGeom prst="rect">
            <a:avLst/>
          </a:prstGeom>
          <a:noFill/>
        </p:spPr>
        <p:txBody>
          <a:bodyPr wrap="none" rtlCol="0">
            <a:spAutoFit/>
          </a:bodyPr>
          <a:lstStyle/>
          <a:p>
            <a:r>
              <a:rPr lang="it-IT" sz="2800" b="1" dirty="0" smtClean="0">
                <a:solidFill>
                  <a:srgbClr val="FF0000"/>
                </a:solidFill>
                <a:latin typeface="Tahoma" pitchFamily="34" charset="0"/>
                <a:ea typeface="Tahoma" pitchFamily="34" charset="0"/>
                <a:cs typeface="Tahoma" pitchFamily="34" charset="0"/>
              </a:rPr>
              <a:t>STIGMA</a:t>
            </a:r>
            <a:endParaRPr lang="it-IT" sz="2800" b="1" dirty="0">
              <a:solidFill>
                <a:srgbClr val="FF0000"/>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827088" y="917575"/>
            <a:ext cx="6502400" cy="1143000"/>
          </a:xfrm>
        </p:spPr>
        <p:txBody>
          <a:bodyPr/>
          <a:lstStyle/>
          <a:p>
            <a:pPr algn="l"/>
            <a:r>
              <a:rPr lang="it-IT" altLang="it-IT" sz="5400" b="1" smtClean="0">
                <a:solidFill>
                  <a:srgbClr val="FF0000"/>
                </a:solidFill>
                <a:latin typeface="Tahoma" pitchFamily="34" charset="0"/>
                <a:cs typeface="Tahoma" pitchFamily="34" charset="0"/>
              </a:rPr>
              <a:t>Stigma</a:t>
            </a:r>
          </a:p>
        </p:txBody>
      </p:sp>
      <p:sp>
        <p:nvSpPr>
          <p:cNvPr id="21507" name="Segnaposto contenuto 2"/>
          <p:cNvSpPr>
            <a:spLocks noGrp="1"/>
          </p:cNvSpPr>
          <p:nvPr>
            <p:ph idx="1"/>
          </p:nvPr>
        </p:nvSpPr>
        <p:spPr>
          <a:xfrm>
            <a:off x="323850" y="2492375"/>
            <a:ext cx="8229600" cy="4525963"/>
          </a:xfrm>
        </p:spPr>
        <p:txBody>
          <a:bodyPr/>
          <a:lstStyle/>
          <a:p>
            <a:pPr>
              <a:spcBef>
                <a:spcPts val="1800"/>
              </a:spcBef>
            </a:pPr>
            <a:r>
              <a:rPr lang="it-IT" altLang="it-IT" dirty="0" smtClean="0">
                <a:latin typeface="Tahoma" pitchFamily="34" charset="0"/>
                <a:cs typeface="Tahoma" pitchFamily="34" charset="0"/>
              </a:rPr>
              <a:t>Attribuzione di </a:t>
            </a:r>
            <a:r>
              <a:rPr lang="it-IT" altLang="it-IT" u="sng" dirty="0" smtClean="0">
                <a:latin typeface="Tahoma" pitchFamily="34" charset="0"/>
                <a:cs typeface="Tahoma" pitchFamily="34" charset="0"/>
              </a:rPr>
              <a:t>qualità negative </a:t>
            </a:r>
            <a:r>
              <a:rPr lang="it-IT" altLang="it-IT" dirty="0" smtClean="0">
                <a:latin typeface="Tahoma" pitchFamily="34" charset="0"/>
                <a:cs typeface="Tahoma" pitchFamily="34" charset="0"/>
              </a:rPr>
              <a:t>a una persona o a un gruppo </a:t>
            </a:r>
          </a:p>
          <a:p>
            <a:pPr>
              <a:spcBef>
                <a:spcPts val="1800"/>
              </a:spcBef>
            </a:pPr>
            <a:r>
              <a:rPr lang="it-IT" altLang="it-IT" dirty="0" smtClean="0">
                <a:latin typeface="Tahoma" pitchFamily="34" charset="0"/>
                <a:cs typeface="Tahoma" pitchFamily="34" charset="0"/>
              </a:rPr>
              <a:t>Un </a:t>
            </a:r>
            <a:r>
              <a:rPr lang="it-IT" altLang="it-IT" u="sng" dirty="0" smtClean="0">
                <a:latin typeface="Tahoma" pitchFamily="34" charset="0"/>
                <a:cs typeface="Tahoma" pitchFamily="34" charset="0"/>
              </a:rPr>
              <a:t>marchio</a:t>
            </a:r>
            <a:r>
              <a:rPr lang="it-IT" altLang="it-IT" dirty="0" smtClean="0">
                <a:latin typeface="Tahoma" pitchFamily="34" charset="0"/>
                <a:cs typeface="Tahoma" pitchFamily="34" charset="0"/>
              </a:rPr>
              <a:t> di vergogna, di disgrazia, di disapprovazione che fa rifiutare, discriminare ed escludere un individuo da contesti e situazioni proprie della vita sociale (WHO, 2001)</a:t>
            </a:r>
          </a:p>
        </p:txBody>
      </p:sp>
      <p:pic>
        <p:nvPicPr>
          <p:cNvPr id="21508" name="Picture 5" descr="http://wwwassets.rand.org/content/rand/pubs/research_reports/RR438z2/_jcr_content/par/teaser_0.aspectfit.0x280.jpg/1398720659229.jpg"/>
          <p:cNvPicPr>
            <a:picLocks noChangeAspect="1" noChangeArrowheads="1"/>
          </p:cNvPicPr>
          <p:nvPr/>
        </p:nvPicPr>
        <p:blipFill>
          <a:blip r:embed="rId2" cstate="print"/>
          <a:srcRect/>
          <a:stretch>
            <a:fillRect/>
          </a:stretch>
        </p:blipFill>
        <p:spPr bwMode="auto">
          <a:xfrm>
            <a:off x="6011863" y="0"/>
            <a:ext cx="3132137" cy="2338388"/>
          </a:xfrm>
          <a:prstGeom prst="rect">
            <a:avLst/>
          </a:prstGeom>
          <a:noFill/>
          <a:ln w="9525">
            <a:noFill/>
            <a:miter lim="800000"/>
            <a:headEnd/>
            <a:tailEnd/>
          </a:ln>
        </p:spPr>
      </p:pic>
    </p:spTree>
    <p:extLst>
      <p:ext uri="{BB962C8B-B14F-4D97-AF65-F5344CB8AC3E}">
        <p14:creationId xmlns:p14="http://schemas.microsoft.com/office/powerpoint/2010/main" val="60245802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9552" y="1268760"/>
            <a:ext cx="8229600" cy="2952328"/>
          </a:xfrm>
        </p:spPr>
        <p:txBody>
          <a:bodyPr>
            <a:noAutofit/>
          </a:bodyPr>
          <a:lstStyle/>
          <a:p>
            <a:pPr algn="l"/>
            <a:r>
              <a:rPr lang="it-IT" sz="6000" b="1" dirty="0" smtClean="0">
                <a:solidFill>
                  <a:srgbClr val="0033CC"/>
                </a:solidFill>
                <a:latin typeface="Tahoma" pitchFamily="34" charset="0"/>
                <a:ea typeface="Tahoma" pitchFamily="34" charset="0"/>
                <a:cs typeface="Tahoma" pitchFamily="34" charset="0"/>
              </a:rPr>
              <a:t>Lo stigma verso le persone con disturbi mentali</a:t>
            </a:r>
            <a:endParaRPr lang="it-IT" sz="6000" b="1" dirty="0">
              <a:solidFill>
                <a:srgbClr val="0033CC"/>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b="1" dirty="0" smtClean="0">
                <a:solidFill>
                  <a:srgbClr val="FF0000"/>
                </a:solidFill>
                <a:latin typeface="+mn-lt"/>
                <a:ea typeface="+mn-ea"/>
                <a:cs typeface="+mn-cs"/>
              </a:rPr>
              <a:t>Stigma e disturbi mentali </a:t>
            </a:r>
            <a:endParaRPr lang="it-IT" b="1" dirty="0">
              <a:solidFill>
                <a:srgbClr val="FF0000"/>
              </a:solidFill>
            </a:endParaRPr>
          </a:p>
        </p:txBody>
      </p:sp>
      <p:sp>
        <p:nvSpPr>
          <p:cNvPr id="31747" name="Segnaposto contenuto 2"/>
          <p:cNvSpPr>
            <a:spLocks noGrp="1"/>
          </p:cNvSpPr>
          <p:nvPr>
            <p:ph idx="1"/>
          </p:nvPr>
        </p:nvSpPr>
        <p:spPr>
          <a:xfrm>
            <a:off x="0" y="1484313"/>
            <a:ext cx="9144000" cy="4525962"/>
          </a:xfrm>
        </p:spPr>
        <p:txBody>
          <a:bodyPr/>
          <a:lstStyle/>
          <a:p>
            <a:pPr>
              <a:buFontTx/>
              <a:buNone/>
            </a:pPr>
            <a:r>
              <a:rPr lang="it-IT" altLang="it-IT" dirty="0" smtClean="0">
                <a:latin typeface="Tahoma" pitchFamily="34" charset="0"/>
                <a:cs typeface="Tahoma" pitchFamily="34" charset="0"/>
              </a:rPr>
              <a:t>	In ogni parte del mondo avere un disturbo mentale non comporta solo far fronte a sintomi e disabilità, ma si accompagna allo stigma, una “seconda malattia”, all’apparenza “incurabile” che spesso persiste anche quando la prima è scomparsa</a:t>
            </a:r>
          </a:p>
        </p:txBody>
      </p:sp>
      <p:pic>
        <p:nvPicPr>
          <p:cNvPr id="31748" name="Picture 6" descr="http://www.haywire.com/wp-content/uploads/2011/01/iStock_000014623814XSmall.jpg"/>
          <p:cNvPicPr>
            <a:picLocks noChangeAspect="1" noChangeArrowheads="1"/>
          </p:cNvPicPr>
          <p:nvPr/>
        </p:nvPicPr>
        <p:blipFill>
          <a:blip r:embed="rId2" cstate="print"/>
          <a:srcRect/>
          <a:stretch>
            <a:fillRect/>
          </a:stretch>
        </p:blipFill>
        <p:spPr bwMode="auto">
          <a:xfrm>
            <a:off x="3851275" y="4171950"/>
            <a:ext cx="4048125" cy="2686050"/>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4"/>
          <p:cNvSpPr>
            <a:spLocks noGrp="1"/>
          </p:cNvSpPr>
          <p:nvPr>
            <p:ph type="title"/>
          </p:nvPr>
        </p:nvSpPr>
        <p:spPr>
          <a:xfrm>
            <a:off x="0" y="404664"/>
            <a:ext cx="8964488" cy="777875"/>
          </a:xfrm>
        </p:spPr>
        <p:txBody>
          <a:bodyPr>
            <a:noAutofit/>
          </a:bodyPr>
          <a:lstStyle/>
          <a:p>
            <a:r>
              <a:rPr lang="it-IT" altLang="it-IT" sz="3200" b="1" dirty="0" smtClean="0">
                <a:solidFill>
                  <a:srgbClr val="0033CC"/>
                </a:solidFill>
                <a:latin typeface="Tahoma" pitchFamily="34" charset="0"/>
                <a:ea typeface="Tahoma" pitchFamily="34" charset="0"/>
                <a:cs typeface="Tahoma" pitchFamily="34" charset="0"/>
              </a:rPr>
              <a:t/>
            </a:r>
            <a:br>
              <a:rPr lang="it-IT" altLang="it-IT" sz="3200" b="1" dirty="0" smtClean="0">
                <a:solidFill>
                  <a:srgbClr val="0033CC"/>
                </a:solidFill>
                <a:latin typeface="Tahoma" pitchFamily="34" charset="0"/>
                <a:ea typeface="Tahoma" pitchFamily="34" charset="0"/>
                <a:cs typeface="Tahoma" pitchFamily="34" charset="0"/>
              </a:rPr>
            </a:br>
            <a:r>
              <a:rPr lang="it-IT" altLang="it-IT" sz="3200" b="1" dirty="0" smtClean="0">
                <a:solidFill>
                  <a:srgbClr val="0033CC"/>
                </a:solidFill>
                <a:latin typeface="Tahoma" pitchFamily="34" charset="0"/>
                <a:ea typeface="Tahoma" pitchFamily="34" charset="0"/>
                <a:cs typeface="Tahoma" pitchFamily="34" charset="0"/>
              </a:rPr>
              <a:t>Conseguenze della discriminazione nella vita delle persone con disturbi mentali</a:t>
            </a:r>
          </a:p>
        </p:txBody>
      </p:sp>
      <p:sp>
        <p:nvSpPr>
          <p:cNvPr id="33795" name="Segnaposto contenuto 6"/>
          <p:cNvSpPr>
            <a:spLocks noGrp="1"/>
          </p:cNvSpPr>
          <p:nvPr>
            <p:ph idx="1"/>
          </p:nvPr>
        </p:nvSpPr>
        <p:spPr>
          <a:xfrm>
            <a:off x="395536" y="1844824"/>
            <a:ext cx="8640959" cy="4741986"/>
          </a:xfrm>
        </p:spPr>
        <p:txBody>
          <a:bodyPr>
            <a:normAutofit lnSpcReduction="10000"/>
          </a:bodyPr>
          <a:lstStyle/>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 trovare / mantenere un lavoro </a:t>
            </a:r>
          </a:p>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 prendere un appartamento in affitto</a:t>
            </a:r>
          </a:p>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 trovare / mantenere amici </a:t>
            </a:r>
          </a:p>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Nell’avere voce in capitolo in questioni relative alla propria vita (anche in famiglia)</a:t>
            </a:r>
          </a:p>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 far valere i propri diritti</a:t>
            </a:r>
          </a:p>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Nello stipulare un’assicurazione sulla vita </a:t>
            </a:r>
          </a:p>
          <a:p>
            <a:pPr>
              <a:spcBef>
                <a:spcPts val="600"/>
              </a:spcBef>
              <a:spcAft>
                <a:spcPts val="600"/>
              </a:spcAft>
              <a:buClr>
                <a:srgbClr val="FF0000"/>
              </a:buClr>
            </a:pPr>
            <a:r>
              <a:rPr lang="it-IT" altLang="it-IT" dirty="0" smtClean="0">
                <a:latin typeface="Tahoma" pitchFamily="34" charset="0"/>
                <a:ea typeface="Tahoma" pitchFamily="34" charset="0"/>
                <a:cs typeface="Tahoma" pitchFamily="34" charset="0"/>
              </a:rPr>
              <a:t>Nel ricevere assistenza sanitaria adeguata </a:t>
            </a:r>
          </a:p>
          <a:p>
            <a:pPr>
              <a:spcBef>
                <a:spcPts val="600"/>
              </a:spcBef>
              <a:spcAft>
                <a:spcPts val="600"/>
              </a:spcAft>
              <a:buClr>
                <a:srgbClr val="FF0000"/>
              </a:buClr>
            </a:pPr>
            <a:endParaRPr lang="it-IT" altLang="it-IT" dirty="0" smtClean="0">
              <a:latin typeface="Tahoma" pitchFamily="34" charset="0"/>
              <a:ea typeface="Tahoma" pitchFamily="34" charset="0"/>
              <a:cs typeface="Tahoma" pitchFamily="34" charset="0"/>
            </a:endParaRPr>
          </a:p>
          <a:p>
            <a:pPr>
              <a:spcBef>
                <a:spcPts val="600"/>
              </a:spcBef>
              <a:spcAft>
                <a:spcPts val="600"/>
              </a:spcAft>
              <a:buClr>
                <a:srgbClr val="FF0000"/>
              </a:buClr>
            </a:pPr>
            <a:endParaRPr lang="it-IT" altLang="it-IT"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5921063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179512" y="115888"/>
            <a:ext cx="9237414" cy="1143000"/>
          </a:xfrm>
        </p:spPr>
        <p:txBody>
          <a:bodyPr/>
          <a:lstStyle/>
          <a:p>
            <a:pPr algn="l" eaLnBrk="1" hangingPunct="1">
              <a:lnSpc>
                <a:spcPct val="85000"/>
              </a:lnSpc>
            </a:pPr>
            <a:r>
              <a:rPr lang="it-IT" sz="4000" b="1" dirty="0" smtClean="0">
                <a:latin typeface="Tahoma" pitchFamily="34" charset="0"/>
              </a:rPr>
              <a:t>Epidemiologia dei disturbi mentali nel mondo </a:t>
            </a:r>
            <a:r>
              <a:rPr lang="it-IT" sz="3600" dirty="0" smtClean="0">
                <a:latin typeface="Tahoma" pitchFamily="34" charset="0"/>
              </a:rPr>
              <a:t>(OMS, 2001)</a:t>
            </a:r>
          </a:p>
        </p:txBody>
      </p:sp>
      <p:sp>
        <p:nvSpPr>
          <p:cNvPr id="65540" name="Rectangle 4"/>
          <p:cNvSpPr>
            <a:spLocks noGrp="1" noChangeArrowheads="1"/>
          </p:cNvSpPr>
          <p:nvPr>
            <p:ph type="body" idx="1"/>
          </p:nvPr>
        </p:nvSpPr>
        <p:spPr>
          <a:xfrm>
            <a:off x="179512" y="1340768"/>
            <a:ext cx="8856984" cy="5589588"/>
          </a:xfrm>
        </p:spPr>
        <p:txBody>
          <a:bodyPr/>
          <a:lstStyle/>
          <a:p>
            <a:pPr eaLnBrk="1" hangingPunct="1">
              <a:lnSpc>
                <a:spcPct val="90000"/>
              </a:lnSpc>
              <a:spcAft>
                <a:spcPct val="20000"/>
              </a:spcAft>
              <a:buClr>
                <a:srgbClr val="FF0000"/>
              </a:buClr>
            </a:pPr>
            <a:r>
              <a:rPr lang="it-IT" sz="2800" b="1" dirty="0" smtClean="0">
                <a:solidFill>
                  <a:srgbClr val="FF0000"/>
                </a:solidFill>
                <a:latin typeface="Tahoma" pitchFamily="34" charset="0"/>
                <a:ea typeface="Tahoma" pitchFamily="34" charset="0"/>
                <a:cs typeface="Tahoma" pitchFamily="34" charset="0"/>
              </a:rPr>
              <a:t>450 milioni </a:t>
            </a:r>
            <a:r>
              <a:rPr lang="it-IT" sz="2800" dirty="0" smtClean="0">
                <a:latin typeface="Tahoma" pitchFamily="34" charset="0"/>
                <a:ea typeface="Tahoma" pitchFamily="34" charset="0"/>
                <a:cs typeface="Tahoma" pitchFamily="34" charset="0"/>
              </a:rPr>
              <a:t>di persone soffrono di una malattia mentale o disturbi psico-sociali legati all'abuso di alcol o droghe </a:t>
            </a:r>
          </a:p>
          <a:p>
            <a:pPr>
              <a:lnSpc>
                <a:spcPct val="90000"/>
              </a:lnSpc>
              <a:spcAft>
                <a:spcPct val="20000"/>
              </a:spcAft>
              <a:buClr>
                <a:srgbClr val="FF0000"/>
              </a:buClr>
            </a:pPr>
            <a:r>
              <a:rPr lang="it-IT" sz="2800" b="1" dirty="0" smtClean="0">
                <a:solidFill>
                  <a:srgbClr val="FF0000"/>
                </a:solidFill>
                <a:latin typeface="Tahoma" pitchFamily="34" charset="0"/>
                <a:ea typeface="Tahoma" pitchFamily="34" charset="0"/>
                <a:cs typeface="Tahoma" pitchFamily="34" charset="0"/>
              </a:rPr>
              <a:t>120 milioni</a:t>
            </a:r>
            <a:r>
              <a:rPr lang="it-IT" sz="2800" dirty="0" smtClean="0">
                <a:solidFill>
                  <a:srgbClr val="FF0000"/>
                </a:solidFill>
                <a:latin typeface="Tahoma" pitchFamily="34" charset="0"/>
                <a:ea typeface="Tahoma" pitchFamily="34" charset="0"/>
                <a:cs typeface="Tahoma" pitchFamily="34" charset="0"/>
              </a:rPr>
              <a:t> </a:t>
            </a:r>
            <a:r>
              <a:rPr lang="it-IT" sz="2800" dirty="0" smtClean="0">
                <a:latin typeface="Tahoma" pitchFamily="34" charset="0"/>
                <a:ea typeface="Tahoma" pitchFamily="34" charset="0"/>
                <a:cs typeface="Tahoma" pitchFamily="34" charset="0"/>
              </a:rPr>
              <a:t>soffrono di </a:t>
            </a:r>
            <a:r>
              <a:rPr lang="it-IT" sz="2800" u="sng" dirty="0" smtClean="0">
                <a:latin typeface="Tahoma" pitchFamily="34" charset="0"/>
                <a:ea typeface="Tahoma" pitchFamily="34" charset="0"/>
                <a:cs typeface="Tahoma" pitchFamily="34" charset="0"/>
              </a:rPr>
              <a:t>depressione</a:t>
            </a:r>
          </a:p>
          <a:p>
            <a:pPr>
              <a:lnSpc>
                <a:spcPct val="90000"/>
              </a:lnSpc>
              <a:spcAft>
                <a:spcPct val="20000"/>
              </a:spcAft>
              <a:buClr>
                <a:srgbClr val="FF0000"/>
              </a:buClr>
            </a:pPr>
            <a:r>
              <a:rPr lang="it-IT" sz="2800" b="1" dirty="0" smtClean="0">
                <a:solidFill>
                  <a:srgbClr val="FF0000"/>
                </a:solidFill>
                <a:latin typeface="Tahoma" pitchFamily="34" charset="0"/>
                <a:ea typeface="Tahoma" pitchFamily="34" charset="0"/>
                <a:cs typeface="Tahoma" pitchFamily="34" charset="0"/>
              </a:rPr>
              <a:t>70 milioni  </a:t>
            </a:r>
            <a:r>
              <a:rPr lang="it-IT" sz="2800" dirty="0" smtClean="0">
                <a:latin typeface="Tahoma" pitchFamily="34" charset="0"/>
                <a:ea typeface="Tahoma" pitchFamily="34" charset="0"/>
                <a:cs typeface="Tahoma" pitchFamily="34" charset="0"/>
              </a:rPr>
              <a:t>sono dipendenti dall'</a:t>
            </a:r>
            <a:r>
              <a:rPr lang="it-IT" sz="2800" u="sng" dirty="0" smtClean="0">
                <a:latin typeface="Tahoma" pitchFamily="34" charset="0"/>
                <a:ea typeface="Tahoma" pitchFamily="34" charset="0"/>
                <a:cs typeface="Tahoma" pitchFamily="34" charset="0"/>
              </a:rPr>
              <a:t>alcool</a:t>
            </a:r>
          </a:p>
          <a:p>
            <a:pPr>
              <a:lnSpc>
                <a:spcPct val="90000"/>
              </a:lnSpc>
              <a:spcAft>
                <a:spcPct val="20000"/>
              </a:spcAft>
              <a:buClr>
                <a:srgbClr val="FF0000"/>
              </a:buClr>
            </a:pPr>
            <a:r>
              <a:rPr lang="it-IT" sz="2800" b="1" dirty="0" smtClean="0">
                <a:solidFill>
                  <a:srgbClr val="FF0000"/>
                </a:solidFill>
                <a:latin typeface="Tahoma" pitchFamily="34" charset="0"/>
                <a:ea typeface="Tahoma" pitchFamily="34" charset="0"/>
                <a:cs typeface="Tahoma" pitchFamily="34" charset="0"/>
              </a:rPr>
              <a:t>26 milioni </a:t>
            </a:r>
            <a:r>
              <a:rPr lang="it-IT" sz="2800" dirty="0" smtClean="0">
                <a:latin typeface="Tahoma" pitchFamily="34" charset="0"/>
                <a:ea typeface="Tahoma" pitchFamily="34" charset="0"/>
                <a:cs typeface="Tahoma" pitchFamily="34" charset="0"/>
              </a:rPr>
              <a:t>sono affetti da </a:t>
            </a:r>
            <a:r>
              <a:rPr lang="it-IT" sz="2800" u="sng" dirty="0" smtClean="0">
                <a:latin typeface="Tahoma" pitchFamily="34" charset="0"/>
                <a:ea typeface="Tahoma" pitchFamily="34" charset="0"/>
                <a:cs typeface="Tahoma" pitchFamily="34" charset="0"/>
              </a:rPr>
              <a:t>schizofrenia</a:t>
            </a:r>
          </a:p>
          <a:p>
            <a:pPr eaLnBrk="1" hangingPunct="1">
              <a:lnSpc>
                <a:spcPct val="90000"/>
              </a:lnSpc>
              <a:spcAft>
                <a:spcPct val="20000"/>
              </a:spcAft>
              <a:buClr>
                <a:srgbClr val="FF0000"/>
              </a:buClr>
            </a:pPr>
            <a:r>
              <a:rPr lang="it-IT" sz="2800" b="1" dirty="0" smtClean="0">
                <a:solidFill>
                  <a:srgbClr val="FF0000"/>
                </a:solidFill>
                <a:latin typeface="Tahoma" pitchFamily="34" charset="0"/>
                <a:ea typeface="Tahoma" pitchFamily="34" charset="0"/>
                <a:cs typeface="Tahoma" pitchFamily="34" charset="0"/>
              </a:rPr>
              <a:t>1 persona su 4 </a:t>
            </a:r>
            <a:r>
              <a:rPr lang="it-IT" sz="2800" dirty="0" smtClean="0">
                <a:latin typeface="Tahoma" pitchFamily="34" charset="0"/>
                <a:ea typeface="Tahoma" pitchFamily="34" charset="0"/>
                <a:cs typeface="Tahoma" pitchFamily="34" charset="0"/>
              </a:rPr>
              <a:t>sarà colpita da una malattia mentale nel corso della vita</a:t>
            </a:r>
          </a:p>
          <a:p>
            <a:pPr eaLnBrk="1" hangingPunct="1">
              <a:lnSpc>
                <a:spcPct val="90000"/>
              </a:lnSpc>
              <a:spcAft>
                <a:spcPct val="20000"/>
              </a:spcAft>
              <a:buClr>
                <a:srgbClr val="FF0000"/>
              </a:buClr>
            </a:pPr>
            <a:r>
              <a:rPr lang="it-IT" sz="2800" b="1" dirty="0" smtClean="0">
                <a:solidFill>
                  <a:srgbClr val="FF0000"/>
                </a:solidFill>
                <a:latin typeface="Tahoma" pitchFamily="34" charset="0"/>
                <a:ea typeface="Tahoma" pitchFamily="34" charset="0"/>
                <a:cs typeface="Tahoma" pitchFamily="34" charset="0"/>
              </a:rPr>
              <a:t>la depressione </a:t>
            </a:r>
            <a:r>
              <a:rPr lang="it-IT" sz="2800" dirty="0" smtClean="0">
                <a:latin typeface="Tahoma" pitchFamily="34" charset="0"/>
                <a:ea typeface="Tahoma" pitchFamily="34" charset="0"/>
                <a:cs typeface="Tahoma" pitchFamily="34" charset="0"/>
              </a:rPr>
              <a:t>è oggi la </a:t>
            </a:r>
            <a:r>
              <a:rPr lang="it-IT" sz="2800" u="sng" dirty="0" smtClean="0">
                <a:latin typeface="Tahoma" pitchFamily="34" charset="0"/>
                <a:ea typeface="Tahoma" pitchFamily="34" charset="0"/>
                <a:cs typeface="Tahoma" pitchFamily="34" charset="0"/>
              </a:rPr>
              <a:t>prima</a:t>
            </a:r>
            <a:r>
              <a:rPr lang="it-IT" sz="2800" dirty="0" smtClean="0">
                <a:latin typeface="Tahoma" pitchFamily="34" charset="0"/>
                <a:ea typeface="Tahoma" pitchFamily="34" charset="0"/>
                <a:cs typeface="Tahoma" pitchFamily="34" charset="0"/>
              </a:rPr>
              <a:t> causa di disabilità al mondo e al quarto posto del carico globale di malattia</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olo 1"/>
          <p:cNvSpPr>
            <a:spLocks noGrp="1"/>
          </p:cNvSpPr>
          <p:nvPr>
            <p:ph type="title"/>
          </p:nvPr>
        </p:nvSpPr>
        <p:spPr>
          <a:xfrm>
            <a:off x="-215900" y="-100013"/>
            <a:ext cx="9324975" cy="1143001"/>
          </a:xfrm>
        </p:spPr>
        <p:txBody>
          <a:bodyPr/>
          <a:lstStyle/>
          <a:p>
            <a:r>
              <a:rPr lang="it-IT" altLang="it-IT" sz="2600" b="1" dirty="0" smtClean="0">
                <a:latin typeface="Tahoma" pitchFamily="34" charset="0"/>
                <a:cs typeface="Tahoma" pitchFamily="34" charset="0"/>
              </a:rPr>
              <a:t>Persone con problemi di salute mentale</a:t>
            </a:r>
            <a:br>
              <a:rPr lang="it-IT" altLang="it-IT" sz="2600" b="1" dirty="0" smtClean="0">
                <a:latin typeface="Tahoma" pitchFamily="34" charset="0"/>
                <a:cs typeface="Tahoma" pitchFamily="34" charset="0"/>
              </a:rPr>
            </a:br>
            <a:r>
              <a:rPr lang="it-IT" altLang="it-IT" sz="2600" b="1" dirty="0" smtClean="0">
                <a:latin typeface="Tahoma" pitchFamily="34" charset="0"/>
                <a:cs typeface="Tahoma" pitchFamily="34" charset="0"/>
              </a:rPr>
              <a:t>che hanno riferito esperienze di discriminazione</a:t>
            </a:r>
          </a:p>
        </p:txBody>
      </p:sp>
      <p:graphicFrame>
        <p:nvGraphicFramePr>
          <p:cNvPr id="1026" name="Segnaposto contenuto 3"/>
          <p:cNvGraphicFramePr>
            <a:graphicFrameLocks noGrp="1"/>
          </p:cNvGraphicFramePr>
          <p:nvPr>
            <p:ph idx="1"/>
          </p:nvPr>
        </p:nvGraphicFramePr>
        <p:xfrm>
          <a:off x="200025" y="1249363"/>
          <a:ext cx="8331200" cy="2611437"/>
        </p:xfrm>
        <a:graphic>
          <a:graphicData uri="http://schemas.openxmlformats.org/presentationml/2006/ole">
            <mc:AlternateContent xmlns:mc="http://schemas.openxmlformats.org/markup-compatibility/2006">
              <mc:Choice xmlns:v="urn:schemas-microsoft-com:vml" Requires="v">
                <p:oleObj spid="_x0000_s8229" r:id="rId4" imgW="8333954" imgH="2609314" progId="Excel.Chart.8">
                  <p:embed/>
                </p:oleObj>
              </mc:Choice>
              <mc:Fallback>
                <p:oleObj r:id="rId4" imgW="8333954" imgH="2609314" progId="Excel.Chart.8">
                  <p:embed/>
                  <p:pic>
                    <p:nvPicPr>
                      <p:cNvPr id="0" name="Segnaposto contenuto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249363"/>
                        <a:ext cx="8331200" cy="261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CasellaDiTesto 4"/>
          <p:cNvSpPr txBox="1">
            <a:spLocks noChangeArrowheads="1"/>
          </p:cNvSpPr>
          <p:nvPr/>
        </p:nvSpPr>
        <p:spPr bwMode="auto">
          <a:xfrm>
            <a:off x="676275" y="981075"/>
            <a:ext cx="8382000" cy="400050"/>
          </a:xfrm>
          <a:prstGeom prst="rect">
            <a:avLst/>
          </a:prstGeom>
          <a:noFill/>
          <a:ln w="9525">
            <a:noFill/>
            <a:miter lim="800000"/>
            <a:headEnd/>
            <a:tailEnd/>
          </a:ln>
        </p:spPr>
        <p:txBody>
          <a:bodyPr>
            <a:spAutoFit/>
          </a:bodyPr>
          <a:lstStyle/>
          <a:p>
            <a:pPr algn="l"/>
            <a:r>
              <a:rPr lang="it-IT" altLang="it-IT" sz="2000" i="1" dirty="0">
                <a:latin typeface="Tahoma" pitchFamily="34" charset="0"/>
                <a:cs typeface="Tahoma" pitchFamily="34" charset="0"/>
              </a:rPr>
              <a:t>INDIGO </a:t>
            </a:r>
            <a:r>
              <a:rPr lang="it-IT" altLang="it-IT" sz="2000" i="1" dirty="0" err="1">
                <a:latin typeface="Tahoma" pitchFamily="34" charset="0"/>
                <a:cs typeface="Tahoma" pitchFamily="34" charset="0"/>
              </a:rPr>
              <a:t>Schizophrenia</a:t>
            </a:r>
            <a:r>
              <a:rPr lang="it-IT" altLang="it-IT" sz="2000" i="1" dirty="0">
                <a:latin typeface="Tahoma" pitchFamily="34" charset="0"/>
                <a:cs typeface="Tahoma" pitchFamily="34" charset="0"/>
              </a:rPr>
              <a:t> </a:t>
            </a:r>
            <a:r>
              <a:rPr lang="it-IT" altLang="it-IT" sz="2000" dirty="0">
                <a:latin typeface="Tahoma" pitchFamily="34" charset="0"/>
                <a:cs typeface="Tahoma" pitchFamily="34" charset="0"/>
              </a:rPr>
              <a:t>– Persone con </a:t>
            </a:r>
            <a:r>
              <a:rPr lang="it-IT" altLang="it-IT" sz="2000" u="sng" dirty="0">
                <a:latin typeface="Tahoma" pitchFamily="34" charset="0"/>
                <a:cs typeface="Tahoma" pitchFamily="34" charset="0"/>
              </a:rPr>
              <a:t>schizofrenia</a:t>
            </a:r>
            <a:r>
              <a:rPr lang="it-IT" altLang="it-IT" sz="2000" dirty="0">
                <a:latin typeface="Tahoma" pitchFamily="34" charset="0"/>
                <a:cs typeface="Tahoma" pitchFamily="34" charset="0"/>
              </a:rPr>
              <a:t> (n=732) </a:t>
            </a:r>
          </a:p>
        </p:txBody>
      </p:sp>
      <p:graphicFrame>
        <p:nvGraphicFramePr>
          <p:cNvPr id="1027" name="Object 5"/>
          <p:cNvGraphicFramePr>
            <a:graphicFrameLocks/>
          </p:cNvGraphicFramePr>
          <p:nvPr/>
        </p:nvGraphicFramePr>
        <p:xfrm>
          <a:off x="200025" y="4292600"/>
          <a:ext cx="8331200" cy="2578100"/>
        </p:xfrm>
        <a:graphic>
          <a:graphicData uri="http://schemas.openxmlformats.org/presentationml/2006/ole">
            <mc:AlternateContent xmlns:mc="http://schemas.openxmlformats.org/markup-compatibility/2006">
              <mc:Choice xmlns:v="urn:schemas-microsoft-com:vml" Requires="v">
                <p:oleObj spid="_x0000_s8230" r:id="rId6" imgW="8333954" imgH="2578831" progId="Excel.Chart.8">
                  <p:embed/>
                </p:oleObj>
              </mc:Choice>
              <mc:Fallback>
                <p:oleObj r:id="rId6" imgW="8333954" imgH="2578831" progId="Excel.Chart.8">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4292600"/>
                        <a:ext cx="8331200" cy="257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CasellaDiTesto 6"/>
          <p:cNvSpPr txBox="1">
            <a:spLocks noChangeArrowheads="1"/>
          </p:cNvSpPr>
          <p:nvPr/>
        </p:nvSpPr>
        <p:spPr bwMode="auto">
          <a:xfrm>
            <a:off x="690563" y="4149725"/>
            <a:ext cx="8380412" cy="400050"/>
          </a:xfrm>
          <a:prstGeom prst="rect">
            <a:avLst/>
          </a:prstGeom>
          <a:noFill/>
          <a:ln w="9525">
            <a:noFill/>
            <a:miter lim="800000"/>
            <a:headEnd/>
            <a:tailEnd/>
          </a:ln>
        </p:spPr>
        <p:txBody>
          <a:bodyPr>
            <a:spAutoFit/>
          </a:bodyPr>
          <a:lstStyle/>
          <a:p>
            <a:pPr algn="l"/>
            <a:r>
              <a:rPr lang="it-IT" altLang="it-IT" sz="2000" i="1" dirty="0">
                <a:latin typeface="Tahoma" pitchFamily="34" charset="0"/>
                <a:cs typeface="Tahoma" pitchFamily="34" charset="0"/>
              </a:rPr>
              <a:t>ASPEN/INDIGO </a:t>
            </a:r>
            <a:r>
              <a:rPr lang="it-IT" altLang="it-IT" sz="2000" i="1" dirty="0" err="1">
                <a:latin typeface="Tahoma" pitchFamily="34" charset="0"/>
                <a:cs typeface="Tahoma" pitchFamily="34" charset="0"/>
              </a:rPr>
              <a:t>Depression</a:t>
            </a:r>
            <a:r>
              <a:rPr lang="it-IT" altLang="it-IT" sz="2000" i="1" dirty="0">
                <a:latin typeface="Tahoma" pitchFamily="34" charset="0"/>
                <a:cs typeface="Tahoma" pitchFamily="34" charset="0"/>
              </a:rPr>
              <a:t> </a:t>
            </a:r>
            <a:r>
              <a:rPr lang="it-IT" altLang="it-IT" sz="2000" dirty="0">
                <a:latin typeface="Tahoma" pitchFamily="34" charset="0"/>
                <a:cs typeface="Tahoma" pitchFamily="34" charset="0"/>
              </a:rPr>
              <a:t>– Persone con </a:t>
            </a:r>
            <a:r>
              <a:rPr lang="it-IT" altLang="it-IT" sz="2000" u="sng" dirty="0">
                <a:latin typeface="Tahoma" pitchFamily="34" charset="0"/>
                <a:cs typeface="Tahoma" pitchFamily="34" charset="0"/>
              </a:rPr>
              <a:t>depressione </a:t>
            </a:r>
            <a:r>
              <a:rPr lang="it-IT" altLang="it-IT" sz="2000" dirty="0">
                <a:latin typeface="Tahoma" pitchFamily="34" charset="0"/>
                <a:cs typeface="Tahoma" pitchFamily="34" charset="0"/>
              </a:rPr>
              <a:t>(n=1082) </a:t>
            </a:r>
          </a:p>
        </p:txBody>
      </p:sp>
      <p:sp>
        <p:nvSpPr>
          <p:cNvPr id="1031" name="Rettangolo 1"/>
          <p:cNvSpPr>
            <a:spLocks noChangeArrowheads="1"/>
          </p:cNvSpPr>
          <p:nvPr/>
        </p:nvSpPr>
        <p:spPr bwMode="auto">
          <a:xfrm>
            <a:off x="250825" y="981075"/>
            <a:ext cx="8642350" cy="2952750"/>
          </a:xfrm>
          <a:prstGeom prst="rect">
            <a:avLst/>
          </a:prstGeom>
          <a:noFill/>
          <a:ln w="28575" algn="ctr">
            <a:solidFill>
              <a:srgbClr val="FF0000"/>
            </a:solidFill>
            <a:round/>
            <a:headEnd/>
            <a:tailEnd/>
          </a:ln>
        </p:spPr>
        <p:txBody>
          <a:bodyPr/>
          <a:lstStyle/>
          <a:p>
            <a:endParaRPr lang="it-IT" altLang="it-IT" sz="1800"/>
          </a:p>
        </p:txBody>
      </p:sp>
      <p:sp>
        <p:nvSpPr>
          <p:cNvPr id="1032" name="Rettangolo 7"/>
          <p:cNvSpPr>
            <a:spLocks noChangeArrowheads="1"/>
          </p:cNvSpPr>
          <p:nvPr/>
        </p:nvSpPr>
        <p:spPr bwMode="auto">
          <a:xfrm>
            <a:off x="250825" y="4076700"/>
            <a:ext cx="8642350" cy="2700338"/>
          </a:xfrm>
          <a:prstGeom prst="rect">
            <a:avLst/>
          </a:prstGeom>
          <a:noFill/>
          <a:ln w="28575" algn="ctr">
            <a:solidFill>
              <a:srgbClr val="008000"/>
            </a:solidFill>
            <a:round/>
            <a:headEnd/>
            <a:tailEnd/>
          </a:ln>
        </p:spPr>
        <p:txBody>
          <a:bodyPr/>
          <a:lstStyle/>
          <a:p>
            <a:endParaRPr lang="it-IT" altLang="it-IT" sz="18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olo 1"/>
          <p:cNvSpPr>
            <a:spLocks noGrp="1"/>
          </p:cNvSpPr>
          <p:nvPr>
            <p:ph type="title"/>
          </p:nvPr>
        </p:nvSpPr>
        <p:spPr>
          <a:xfrm>
            <a:off x="179388" y="333375"/>
            <a:ext cx="8820150" cy="1152525"/>
          </a:xfrm>
        </p:spPr>
        <p:txBody>
          <a:bodyPr>
            <a:normAutofit fontScale="90000"/>
          </a:bodyPr>
          <a:lstStyle/>
          <a:p>
            <a:r>
              <a:rPr lang="en-GB" altLang="it-IT" sz="3200" i="1" dirty="0" smtClean="0">
                <a:latin typeface="Tahoma" pitchFamily="34" charset="0"/>
                <a:cs typeface="Tahoma" pitchFamily="34" charset="0"/>
              </a:rPr>
              <a:t>ASPEN/INDIGO Depression </a:t>
            </a:r>
            <a:r>
              <a:rPr lang="it-IT" altLang="it-IT" sz="2600" b="1" dirty="0" smtClean="0">
                <a:latin typeface="Tahoma" pitchFamily="34" charset="0"/>
                <a:cs typeface="Tahoma" pitchFamily="34" charset="0"/>
              </a:rPr>
              <a:t/>
            </a:r>
            <a:br>
              <a:rPr lang="it-IT" altLang="it-IT" sz="2600" b="1" dirty="0" smtClean="0">
                <a:latin typeface="Tahoma" pitchFamily="34" charset="0"/>
                <a:cs typeface="Tahoma" pitchFamily="34" charset="0"/>
              </a:rPr>
            </a:br>
            <a:r>
              <a:rPr lang="it-IT" altLang="it-IT" sz="2800" b="1" dirty="0" smtClean="0">
                <a:latin typeface="Tahoma" pitchFamily="34" charset="0"/>
                <a:cs typeface="Tahoma" pitchFamily="34" charset="0"/>
              </a:rPr>
              <a:t>Persone con depressione maggiore che hanno riportato esperienze di discriminazione</a:t>
            </a:r>
            <a:endParaRPr lang="it-IT" altLang="it-IT" sz="2800" dirty="0" smtClean="0">
              <a:latin typeface="Tahoma" pitchFamily="34" charset="0"/>
              <a:cs typeface="Tahoma" pitchFamily="34" charset="0"/>
            </a:endParaRPr>
          </a:p>
        </p:txBody>
      </p:sp>
      <p:graphicFrame>
        <p:nvGraphicFramePr>
          <p:cNvPr id="2050" name="Segnaposto contenuto 3"/>
          <p:cNvGraphicFramePr>
            <a:graphicFrameLocks noGrp="1"/>
          </p:cNvGraphicFramePr>
          <p:nvPr>
            <p:ph idx="1"/>
          </p:nvPr>
        </p:nvGraphicFramePr>
        <p:xfrm>
          <a:off x="200025" y="1865313"/>
          <a:ext cx="9426575" cy="4598987"/>
        </p:xfrm>
        <a:graphic>
          <a:graphicData uri="http://schemas.openxmlformats.org/presentationml/2006/ole">
            <mc:AlternateContent xmlns:mc="http://schemas.openxmlformats.org/markup-compatibility/2006">
              <mc:Choice xmlns:v="urn:schemas-microsoft-com:vml" Requires="v">
                <p:oleObj spid="_x0000_s9235" r:id="rId3" imgW="9425233" imgH="4596782" progId="Excel.Chart.8">
                  <p:embed/>
                </p:oleObj>
              </mc:Choice>
              <mc:Fallback>
                <p:oleObj r:id="rId3" imgW="9425233" imgH="4596782" progId="Excel.Chart.8">
                  <p:embed/>
                  <p:pic>
                    <p:nvPicPr>
                      <p:cNvPr id="0" name="Segnaposto contenuto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865313"/>
                        <a:ext cx="9426575" cy="459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ttangolo 7"/>
          <p:cNvSpPr>
            <a:spLocks noChangeArrowheads="1"/>
          </p:cNvSpPr>
          <p:nvPr/>
        </p:nvSpPr>
        <p:spPr bwMode="auto">
          <a:xfrm>
            <a:off x="6130925" y="6413500"/>
            <a:ext cx="2978150" cy="400050"/>
          </a:xfrm>
          <a:prstGeom prst="rect">
            <a:avLst/>
          </a:prstGeom>
          <a:noFill/>
          <a:ln w="9525">
            <a:noFill/>
            <a:miter lim="800000"/>
            <a:headEnd/>
            <a:tailEnd/>
          </a:ln>
        </p:spPr>
        <p:txBody>
          <a:bodyPr wrap="none">
            <a:spAutoFit/>
          </a:bodyPr>
          <a:lstStyle/>
          <a:p>
            <a:r>
              <a:rPr lang="it-IT" altLang="it-IT" sz="2000">
                <a:solidFill>
                  <a:schemeClr val="bg2"/>
                </a:solidFill>
                <a:latin typeface="Tahoma" pitchFamily="34" charset="0"/>
                <a:cs typeface="Tahoma" pitchFamily="34" charset="0"/>
              </a:rPr>
              <a:t>Lasalvia et al., in stampa</a:t>
            </a:r>
            <a:endParaRPr lang="it-IT" altLang="it-IT" sz="20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107504" y="1168377"/>
          <a:ext cx="8893174" cy="5428975"/>
        </p:xfrm>
        <a:graphic>
          <a:graphicData uri="http://schemas.openxmlformats.org/drawingml/2006/table">
            <a:tbl>
              <a:tblPr/>
              <a:tblGrid>
                <a:gridCol w="5261741"/>
                <a:gridCol w="1185974"/>
                <a:gridCol w="1259485"/>
                <a:gridCol w="1185974"/>
              </a:tblGrid>
              <a:tr h="67786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MMG</a:t>
                      </a: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(n=120)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Studenti </a:t>
                      </a: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(n=337)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Pop. gen. </a:t>
                      </a: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(n=320)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12">
                <a:tc gridSpan="4">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34" charset="-128"/>
                          <a:cs typeface="Tahoma" pitchFamily="34" charset="0"/>
                        </a:rPr>
                        <a:t>INFORMAZIONI SUI DISTURBI MENTALI </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1" u="none" strike="noStrike" cap="none" normalizeH="0" baseline="0" dirty="0" smtClean="0">
                          <a:ln>
                            <a:noFill/>
                          </a:ln>
                          <a:solidFill>
                            <a:schemeClr val="tx1"/>
                          </a:solidFill>
                          <a:effectLst/>
                          <a:latin typeface="Arial" charset="0"/>
                          <a:ea typeface="ＭＳ Ｐゴシック" pitchFamily="34" charset="-128"/>
                          <a:cs typeface="Tahoma" pitchFamily="34" charset="0"/>
                        </a:rPr>
                        <a:t>“Le persone con d. mentali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43021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Sono più aggressive degli altri</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24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a:r>
                        <a:rPr lang="it-IT" b="1" dirty="0" smtClean="0">
                          <a:latin typeface="Arial" pitchFamily="34" charset="0"/>
                          <a:cs typeface="Arial" pitchFamily="34" charset="0"/>
                        </a:rPr>
                        <a:t>43</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Sono meno intelligenti degli altri</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a:r>
                        <a:rPr lang="it-IT" b="1" dirty="0" smtClean="0">
                          <a:latin typeface="Arial" pitchFamily="34" charset="0"/>
                          <a:cs typeface="Arial" pitchFamily="34" charset="0"/>
                        </a:rPr>
                        <a:t>22</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Si riconoscono dall’aspetto</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a:r>
                        <a:rPr lang="it-IT" b="1" dirty="0" smtClean="0">
                          <a:latin typeface="Arial" pitchFamily="34" charset="0"/>
                          <a:cs typeface="Arial" pitchFamily="34" charset="0"/>
                        </a:rPr>
                        <a:t>14</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26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Si riconoscono da ciò che dicono</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a:r>
                        <a:rPr lang="it-IT" b="1" dirty="0" smtClean="0">
                          <a:latin typeface="Arial" pitchFamily="34" charset="0"/>
                          <a:cs typeface="Arial" pitchFamily="34" charset="0"/>
                        </a:rPr>
                        <a:t>49</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57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gridSpan="4">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34" charset="-128"/>
                          <a:cs typeface="Tahoma" pitchFamily="34" charset="0"/>
                        </a:rPr>
                        <a:t>ATTEGGIAMENTO NEI CONFRONTI DELLE PERSONE CON DISTURBI MENTALI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1" u="none" strike="noStrike" cap="none" normalizeH="0" baseline="0" dirty="0" smtClean="0">
                          <a:ln>
                            <a:noFill/>
                          </a:ln>
                          <a:solidFill>
                            <a:schemeClr val="tx1"/>
                          </a:solidFill>
                          <a:effectLst/>
                          <a:latin typeface="Arial" charset="0"/>
                          <a:ea typeface="ＭＳ Ｐゴシック" pitchFamily="34" charset="-128"/>
                          <a:cs typeface="Tahoma" pitchFamily="34" charset="0"/>
                        </a:rPr>
                        <a:t>“Se una persona con d. mentali venisse ad abitare vicino a casa </a:t>
                      </a:r>
                      <a:r>
                        <a:rPr kumimoji="0" lang="it-IT" sz="1800" b="0" i="1" u="none" strike="noStrike" cap="none" normalizeH="0" baseline="0" dirty="0" err="1" smtClean="0">
                          <a:ln>
                            <a:noFill/>
                          </a:ln>
                          <a:solidFill>
                            <a:schemeClr val="tx1"/>
                          </a:solidFill>
                          <a:effectLst/>
                          <a:latin typeface="Arial" charset="0"/>
                          <a:ea typeface="ＭＳ Ｐゴシック" pitchFamily="34" charset="-128"/>
                          <a:cs typeface="Tahoma" pitchFamily="34" charset="0"/>
                        </a:rPr>
                        <a:t>mia…</a:t>
                      </a:r>
                      <a:r>
                        <a:rPr kumimoji="0" lang="it-IT" sz="1800" b="0" i="1" u="none" strike="noStrike" cap="none" normalizeH="0" baseline="0" dirty="0" smtClean="0">
                          <a:ln>
                            <a:noFill/>
                          </a:ln>
                          <a:solidFill>
                            <a:schemeClr val="tx1"/>
                          </a:solidFill>
                          <a:effectLst/>
                          <a:latin typeface="Arial" charset="0"/>
                          <a:ea typeface="ＭＳ Ｐゴシック" pitchFamily="34" charset="-128"/>
                          <a:cs typeface="Tahoma" pitchFamily="34" charset="0"/>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43021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La gente la tratterebbe in maniera diversa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60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a:r>
                        <a:rPr lang="it-IT" b="1" dirty="0" smtClean="0">
                          <a:latin typeface="Arial" pitchFamily="34" charset="0"/>
                          <a:cs typeface="Arial" pitchFamily="34" charset="0"/>
                        </a:rPr>
                        <a:t>62</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48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Io la tratterei in maniera diversa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alpha val="88000"/>
                      </a:schemeClr>
                    </a:solidFill>
                  </a:tcPr>
                </a:tc>
                <a:tc>
                  <a:txBody>
                    <a:bodyPr/>
                    <a:lstStyle/>
                    <a:p>
                      <a:pPr algn="ctr"/>
                      <a:r>
                        <a:rPr lang="it-IT" b="1" dirty="0" smtClean="0">
                          <a:latin typeface="Arial" pitchFamily="34" charset="0"/>
                          <a:cs typeface="Arial" pitchFamily="34" charset="0"/>
                        </a:rPr>
                        <a:t>24</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149">
                <a:tc gridSpan="4">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1" u="none" strike="noStrike" cap="none" normalizeH="0" baseline="0" dirty="0" smtClean="0">
                          <a:ln>
                            <a:noFill/>
                          </a:ln>
                          <a:solidFill>
                            <a:schemeClr val="tx1"/>
                          </a:solidFill>
                          <a:effectLst/>
                          <a:latin typeface="Arial" charset="0"/>
                          <a:ea typeface="ＭＳ Ｐゴシック" pitchFamily="34" charset="-128"/>
                          <a:cs typeface="Tahoma" pitchFamily="34" charset="0"/>
                        </a:rPr>
                        <a:t>“Lavorerebbe mai con una persona che soffre di un d. mentale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alpha val="88000"/>
                      </a:schemeClr>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NO</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alpha val="88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17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17" name="CasellaDiTesto 3"/>
          <p:cNvSpPr txBox="1">
            <a:spLocks noChangeArrowheads="1"/>
          </p:cNvSpPr>
          <p:nvPr/>
        </p:nvSpPr>
        <p:spPr bwMode="auto">
          <a:xfrm>
            <a:off x="144463" y="67915"/>
            <a:ext cx="9540875" cy="912813"/>
          </a:xfrm>
          <a:prstGeom prst="rect">
            <a:avLst/>
          </a:prstGeom>
          <a:noFill/>
          <a:ln w="9525">
            <a:noFill/>
            <a:miter lim="800000"/>
            <a:headEnd/>
            <a:tailEnd/>
          </a:ln>
        </p:spPr>
        <p:txBody>
          <a:bodyPr>
            <a:spAutoFit/>
          </a:bodyPr>
          <a:lstStyle/>
          <a:p>
            <a:pPr algn="l">
              <a:lnSpc>
                <a:spcPts val="3100"/>
              </a:lnSpc>
            </a:pPr>
            <a:r>
              <a:rPr lang="it-IT" altLang="it-IT" sz="2800" b="1" dirty="0">
                <a:solidFill>
                  <a:srgbClr val="0033CC"/>
                </a:solidFill>
                <a:latin typeface="Arial" pitchFamily="34" charset="0"/>
                <a:cs typeface="Arial" pitchFamily="34" charset="0"/>
              </a:rPr>
              <a:t>Informazioni e opinioni sulle persone con disturbi mentali e l’assistenza psichiatrica </a:t>
            </a:r>
            <a:r>
              <a:rPr lang="it-IT" altLang="it-IT" sz="2400" dirty="0">
                <a:latin typeface="Arial" pitchFamily="34" charset="0"/>
                <a:cs typeface="Arial" pitchFamily="34" charset="0"/>
              </a:rPr>
              <a:t>(</a:t>
            </a:r>
            <a:r>
              <a:rPr lang="it-IT" altLang="it-IT" sz="2400" dirty="0" err="1">
                <a:latin typeface="Arial" pitchFamily="34" charset="0"/>
                <a:cs typeface="Arial" pitchFamily="34" charset="0"/>
              </a:rPr>
              <a:t>Toniolo</a:t>
            </a:r>
            <a:r>
              <a:rPr lang="it-IT" altLang="it-IT" sz="2400" dirty="0">
                <a:latin typeface="Arial" pitchFamily="34" charset="0"/>
                <a:cs typeface="Arial" pitchFamily="34" charset="0"/>
              </a:rPr>
              <a:t> </a:t>
            </a:r>
            <a:r>
              <a:rPr lang="it-IT" altLang="it-IT" sz="2400" i="1" dirty="0" err="1">
                <a:latin typeface="Arial" pitchFamily="34" charset="0"/>
                <a:cs typeface="Arial" pitchFamily="34" charset="0"/>
              </a:rPr>
              <a:t>et</a:t>
            </a:r>
            <a:r>
              <a:rPr lang="it-IT" altLang="it-IT" sz="2400" i="1" dirty="0">
                <a:latin typeface="Arial" pitchFamily="34" charset="0"/>
                <a:cs typeface="Arial" pitchFamily="34" charset="0"/>
              </a:rPr>
              <a:t> </a:t>
            </a:r>
            <a:r>
              <a:rPr lang="it-IT" altLang="it-IT" sz="2400" i="1" dirty="0" smtClean="0">
                <a:latin typeface="Arial" pitchFamily="34" charset="0"/>
                <a:cs typeface="Arial" pitchFamily="34" charset="0"/>
              </a:rPr>
              <a:t>al</a:t>
            </a:r>
            <a:r>
              <a:rPr lang="it-IT" altLang="it-IT" sz="2400" dirty="0" smtClean="0">
                <a:latin typeface="Arial" pitchFamily="34" charset="0"/>
                <a:cs typeface="Arial" pitchFamily="34" charset="0"/>
              </a:rPr>
              <a:t>., </a:t>
            </a:r>
            <a:r>
              <a:rPr lang="it-IT" altLang="it-IT" sz="2400" dirty="0">
                <a:latin typeface="Arial" pitchFamily="34" charset="0"/>
                <a:cs typeface="Arial" pitchFamily="34" charset="0"/>
              </a:rPr>
              <a:t>2009)</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51520" y="1052736"/>
          <a:ext cx="8642350" cy="5335398"/>
        </p:xfrm>
        <a:graphic>
          <a:graphicData uri="http://schemas.openxmlformats.org/drawingml/2006/table">
            <a:tbl>
              <a:tblPr/>
              <a:tblGrid>
                <a:gridCol w="5113338"/>
                <a:gridCol w="1152525"/>
                <a:gridCol w="1223962"/>
                <a:gridCol w="1152525"/>
              </a:tblGrid>
              <a:tr h="67786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MMG</a:t>
                      </a: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(n=120)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Studenti </a:t>
                      </a: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(n=337)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Pop. gen. </a:t>
                      </a: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(n=320)</a:t>
                      </a: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 </a:t>
                      </a:r>
                      <a:endPar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gridSpan="4">
                  <a:txBody>
                    <a:bodyPr/>
                    <a:lstStyle/>
                    <a:p>
                      <a:pPr marL="34925" marR="0" lvl="0" indent="0" algn="l" defTabSz="914400" rtl="0" eaLnBrk="1" fontAlgn="base" latinLnBrk="0" hangingPunct="1">
                        <a:lnSpc>
                          <a:spcPct val="115000"/>
                        </a:lnSpc>
                        <a:spcBef>
                          <a:spcPct val="0"/>
                        </a:spcBef>
                        <a:spcAft>
                          <a:spcPct val="0"/>
                        </a:spcAft>
                        <a:buClrTx/>
                        <a:buSzTx/>
                        <a:buFontTx/>
                        <a:buNone/>
                        <a:tabLst/>
                      </a:pPr>
                      <a:endParaRPr kumimoji="0" lang="it-IT" sz="1800" b="1" i="0" u="none" strike="noStrike" cap="none" normalizeH="0" baseline="0" dirty="0" smtClean="0">
                        <a:ln>
                          <a:noFill/>
                        </a:ln>
                        <a:solidFill>
                          <a:srgbClr val="FF0000"/>
                        </a:solidFill>
                        <a:effectLst/>
                        <a:latin typeface="Arial" charset="0"/>
                        <a:ea typeface="ＭＳ Ｐゴシック" pitchFamily="34" charset="-128"/>
                      </a:endParaRP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34" charset="-128"/>
                        </a:rPr>
                        <a:t>INFORMAZIONI SULL’ASSISTENZA PSICHIATRICA </a:t>
                      </a:r>
                      <a:endParaRPr kumimoji="0" lang="it-IT" sz="1800" b="1" i="0" u="none" strike="noStrike" cap="none" normalizeH="0" baseline="0" dirty="0" smtClean="0">
                        <a:ln>
                          <a:noFill/>
                        </a:ln>
                        <a:solidFill>
                          <a:srgbClr val="FF0000"/>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43021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NON sapevo della chiusura degli OP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rPr>
                        <a:t>59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Arial" charset="0"/>
                          <a:ea typeface="ＭＳ Ｐゴシック" pitchFamily="34" charset="-128"/>
                        </a:rPr>
                        <a:t>24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gridSpan="4">
                  <a:txBody>
                    <a:bodyPr/>
                    <a:lstStyle/>
                    <a:p>
                      <a:pPr marL="34925" marR="0" lvl="0" indent="0" algn="l" defTabSz="914400" rtl="0" eaLnBrk="1" fontAlgn="base" latinLnBrk="0" hangingPunct="1">
                        <a:lnSpc>
                          <a:spcPct val="115000"/>
                        </a:lnSpc>
                        <a:spcBef>
                          <a:spcPct val="0"/>
                        </a:spcBef>
                        <a:spcAft>
                          <a:spcPct val="0"/>
                        </a:spcAft>
                        <a:buClrTx/>
                        <a:buSzTx/>
                        <a:buFontTx/>
                        <a:buNone/>
                        <a:tabLst/>
                      </a:pPr>
                      <a:endParaRPr kumimoji="0" lang="it-IT" sz="1800" b="1" i="0" u="none" strike="noStrike" cap="none" normalizeH="0" baseline="0" dirty="0" smtClean="0">
                        <a:ln>
                          <a:noFill/>
                        </a:ln>
                        <a:solidFill>
                          <a:srgbClr val="FF0000"/>
                        </a:solidFill>
                        <a:effectLst/>
                        <a:latin typeface="Arial" charset="0"/>
                        <a:ea typeface="ＭＳ Ｐゴシック" pitchFamily="34" charset="-128"/>
                      </a:endParaRP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34" charset="-128"/>
                        </a:rPr>
                        <a:t>OPINIONI NEI CONFRONTI DELL’ASSISTENZA PSICHIATRICA </a:t>
                      </a:r>
                      <a:endParaRPr kumimoji="0" lang="it-IT" sz="1800" b="1" i="0" u="none" strike="noStrike" cap="none" normalizeH="0" baseline="0" dirty="0" smtClean="0">
                        <a:ln>
                          <a:noFill/>
                        </a:ln>
                        <a:solidFill>
                          <a:srgbClr val="FF0000"/>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508000">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La chiusura degli OP NON è stata opportuna</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48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alpha val="88000"/>
                      </a:schemeClr>
                    </a:solidFill>
                  </a:tcPr>
                </a:tc>
                <a:tc>
                  <a:txBody>
                    <a:bodyPr/>
                    <a:lstStyle/>
                    <a:p>
                      <a:pPr algn="ctr"/>
                      <a:r>
                        <a:rPr lang="it-IT" b="1" dirty="0" smtClean="0">
                          <a:latin typeface="Arial" pitchFamily="34" charset="0"/>
                          <a:cs typeface="Arial" pitchFamily="34" charset="0"/>
                        </a:rPr>
                        <a:t>66</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59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Il trattamento sul territorio NON è cosa buona</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alpha val="88000"/>
                      </a:schemeClr>
                    </a:solidFill>
                  </a:tcPr>
                </a:tc>
                <a:tc>
                  <a:txBody>
                    <a:bodyPr/>
                    <a:lstStyle/>
                    <a:p>
                      <a:pPr algn="ctr"/>
                      <a:r>
                        <a:rPr lang="it-IT" b="1" dirty="0" smtClean="0">
                          <a:latin typeface="Arial" pitchFamily="34" charset="0"/>
                          <a:cs typeface="Arial" pitchFamily="34" charset="0"/>
                        </a:rPr>
                        <a:t>45</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29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La legge di riforma NON è stata applicata bene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alpha val="88000"/>
                      </a:schemeClr>
                    </a:solidFill>
                  </a:tcPr>
                </a:tc>
                <a:tc>
                  <a:txBody>
                    <a:bodyPr/>
                    <a:lstStyle/>
                    <a:p>
                      <a:pPr algn="ctr"/>
                      <a:r>
                        <a:rPr lang="it-IT" b="1" dirty="0" smtClean="0">
                          <a:latin typeface="Arial" pitchFamily="34" charset="0"/>
                          <a:cs typeface="Arial" pitchFamily="34" charset="0"/>
                        </a:rPr>
                        <a:t>23</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32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ea typeface="ＭＳ Ｐゴシック" pitchFamily="34" charset="-128"/>
                          <a:cs typeface="Tahoma" pitchFamily="34" charset="0"/>
                        </a:rPr>
                        <a:t>Dovrebbe essere ripristinato il ricovero in OP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alpha val="88000"/>
                      </a:schemeClr>
                    </a:solidFill>
                  </a:tcPr>
                </a:tc>
                <a:tc>
                  <a:txBody>
                    <a:bodyPr/>
                    <a:lstStyle/>
                    <a:p>
                      <a:pPr algn="ctr"/>
                      <a:r>
                        <a:rPr lang="it-IT" b="1" dirty="0" smtClean="0">
                          <a:latin typeface="Arial" pitchFamily="34" charset="0"/>
                          <a:cs typeface="Arial" pitchFamily="34" charset="0"/>
                        </a:rPr>
                        <a:t>62</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925" marR="0" lvl="0" indent="0" algn="l" defTabSz="914400" rtl="0" eaLnBrk="1" fontAlgn="base" latinLnBrk="0" hangingPunct="1">
                        <a:lnSpc>
                          <a:spcPct val="115000"/>
                        </a:lnSpc>
                        <a:spcBef>
                          <a:spcPct val="0"/>
                        </a:spcBef>
                        <a:spcAft>
                          <a:spcPct val="0"/>
                        </a:spcAft>
                        <a:buClrTx/>
                        <a:buSzTx/>
                        <a:buFontTx/>
                        <a:buNone/>
                        <a:tabLst/>
                        <a:defRPr/>
                      </a:pPr>
                      <a:r>
                        <a:rPr kumimoji="0" lang="it-IT" sz="1800" b="0" i="0" u="none" strike="noStrike" cap="none" normalizeH="0" baseline="0" dirty="0" smtClean="0">
                          <a:ln>
                            <a:noFill/>
                          </a:ln>
                          <a:solidFill>
                            <a:schemeClr val="tx1"/>
                          </a:solidFill>
                          <a:effectLst/>
                          <a:latin typeface="Arial" charset="0"/>
                          <a:ea typeface="ＭＳ Ｐゴシック" pitchFamily="34" charset="-128"/>
                          <a:cs typeface="Tahoma" pitchFamily="34" charset="0"/>
                        </a:rPr>
                        <a:t>L’assistenza grava troppo sulle famiglie  </a:t>
                      </a:r>
                      <a:endPar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alpha val="88000"/>
                      </a:schemeClr>
                    </a:solidFill>
                  </a:tcPr>
                </a:tc>
                <a:tc>
                  <a:txBody>
                    <a:bodyPr/>
                    <a:lstStyle/>
                    <a:p>
                      <a:pPr algn="ctr"/>
                      <a:r>
                        <a:rPr lang="it-IT" b="1" dirty="0" smtClean="0">
                          <a:latin typeface="Arial" pitchFamily="34" charset="0"/>
                          <a:cs typeface="Arial" pitchFamily="34" charset="0"/>
                        </a:rPr>
                        <a:t>52</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ea typeface="ＭＳ Ｐゴシック" pitchFamily="34" charset="-128"/>
                          <a:cs typeface="Tahoma" pitchFamily="34" charset="0"/>
                        </a:rPr>
                        <a:t>La legge di riforma psichiatrica va modificata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68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alpha val="88000"/>
                      </a:schemeClr>
                    </a:solidFill>
                  </a:tcPr>
                </a:tc>
                <a:tc>
                  <a:txBody>
                    <a:bodyPr/>
                    <a:lstStyle/>
                    <a:p>
                      <a:pPr algn="ctr"/>
                      <a:r>
                        <a:rPr lang="it-IT" b="1" dirty="0" smtClean="0">
                          <a:latin typeface="Arial" pitchFamily="34" charset="0"/>
                          <a:cs typeface="Arial" pitchFamily="34" charset="0"/>
                        </a:rPr>
                        <a:t>46*</a:t>
                      </a:r>
                      <a:endParaRPr lang="it-IT" b="1" dirty="0">
                        <a:latin typeface="Arial" pitchFamily="34" charset="0"/>
                        <a:cs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ea typeface="ＭＳ Ｐゴシック" pitchFamily="34" charset="-128"/>
                          <a:cs typeface="Tahoma" pitchFamily="34" charset="0"/>
                        </a:rPr>
                        <a:t>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17" name="CasellaDiTesto 3"/>
          <p:cNvSpPr txBox="1">
            <a:spLocks noChangeArrowheads="1"/>
          </p:cNvSpPr>
          <p:nvPr/>
        </p:nvSpPr>
        <p:spPr bwMode="auto">
          <a:xfrm>
            <a:off x="144463" y="67915"/>
            <a:ext cx="9540875" cy="912813"/>
          </a:xfrm>
          <a:prstGeom prst="rect">
            <a:avLst/>
          </a:prstGeom>
          <a:noFill/>
          <a:ln w="9525">
            <a:noFill/>
            <a:miter lim="800000"/>
            <a:headEnd/>
            <a:tailEnd/>
          </a:ln>
        </p:spPr>
        <p:txBody>
          <a:bodyPr>
            <a:spAutoFit/>
          </a:bodyPr>
          <a:lstStyle/>
          <a:p>
            <a:pPr algn="l">
              <a:lnSpc>
                <a:spcPts val="3100"/>
              </a:lnSpc>
            </a:pPr>
            <a:r>
              <a:rPr lang="it-IT" altLang="it-IT" sz="2800" b="1" dirty="0">
                <a:solidFill>
                  <a:srgbClr val="0033CC"/>
                </a:solidFill>
                <a:latin typeface="Arial" pitchFamily="34" charset="0"/>
                <a:cs typeface="Arial" pitchFamily="34" charset="0"/>
              </a:rPr>
              <a:t>Informazioni e opinioni sulle persone con disturbi mentali e l’assistenza psichiatrica </a:t>
            </a:r>
            <a:r>
              <a:rPr lang="it-IT" altLang="it-IT" sz="2400" dirty="0">
                <a:latin typeface="Arial" pitchFamily="34" charset="0"/>
                <a:cs typeface="Arial" pitchFamily="34" charset="0"/>
              </a:rPr>
              <a:t>(</a:t>
            </a:r>
            <a:r>
              <a:rPr lang="it-IT" altLang="it-IT" sz="2400" dirty="0" err="1">
                <a:latin typeface="Arial" pitchFamily="34" charset="0"/>
                <a:cs typeface="Arial" pitchFamily="34" charset="0"/>
              </a:rPr>
              <a:t>Toniolo</a:t>
            </a:r>
            <a:r>
              <a:rPr lang="it-IT" altLang="it-IT" sz="2400" dirty="0">
                <a:latin typeface="Arial" pitchFamily="34" charset="0"/>
                <a:cs typeface="Arial" pitchFamily="34" charset="0"/>
              </a:rPr>
              <a:t> </a:t>
            </a:r>
            <a:r>
              <a:rPr lang="it-IT" altLang="it-IT" sz="2400" i="1" dirty="0" err="1">
                <a:latin typeface="Arial" pitchFamily="34" charset="0"/>
                <a:cs typeface="Arial" pitchFamily="34" charset="0"/>
              </a:rPr>
              <a:t>et</a:t>
            </a:r>
            <a:r>
              <a:rPr lang="it-IT" altLang="it-IT" sz="2400" i="1" dirty="0">
                <a:latin typeface="Arial" pitchFamily="34" charset="0"/>
                <a:cs typeface="Arial" pitchFamily="34" charset="0"/>
              </a:rPr>
              <a:t> </a:t>
            </a:r>
            <a:r>
              <a:rPr lang="it-IT" altLang="it-IT" sz="2400" i="1" dirty="0" smtClean="0">
                <a:latin typeface="Arial" pitchFamily="34" charset="0"/>
                <a:cs typeface="Arial" pitchFamily="34" charset="0"/>
              </a:rPr>
              <a:t>al</a:t>
            </a:r>
            <a:r>
              <a:rPr lang="it-IT" altLang="it-IT" sz="2400" dirty="0" smtClean="0">
                <a:latin typeface="Arial" pitchFamily="34" charset="0"/>
                <a:cs typeface="Arial" pitchFamily="34" charset="0"/>
              </a:rPr>
              <a:t>., </a:t>
            </a:r>
            <a:r>
              <a:rPr lang="it-IT" altLang="it-IT" sz="2400" dirty="0">
                <a:latin typeface="Arial" pitchFamily="34" charset="0"/>
                <a:cs typeface="Arial" pitchFamily="34" charset="0"/>
              </a:rPr>
              <a:t>2009)</a:t>
            </a:r>
          </a:p>
        </p:txBody>
      </p:sp>
      <p:sp>
        <p:nvSpPr>
          <p:cNvPr id="4" name="CasellaDiTesto 3"/>
          <p:cNvSpPr txBox="1"/>
          <p:nvPr/>
        </p:nvSpPr>
        <p:spPr>
          <a:xfrm>
            <a:off x="6434548" y="6381328"/>
            <a:ext cx="1449820" cy="369332"/>
          </a:xfrm>
          <a:prstGeom prst="rect">
            <a:avLst/>
          </a:prstGeom>
          <a:noFill/>
        </p:spPr>
        <p:txBody>
          <a:bodyPr wrap="none" rtlCol="0">
            <a:spAutoFit/>
          </a:bodyPr>
          <a:lstStyle/>
          <a:p>
            <a:r>
              <a:rPr lang="it-IT" dirty="0" smtClean="0"/>
              <a:t>* 13% abolita</a:t>
            </a:r>
            <a:endParaRPr lang="it-IT"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395536" y="620688"/>
            <a:ext cx="8748464" cy="5689848"/>
          </a:xfrm>
        </p:spPr>
        <p:txBody>
          <a:bodyPr>
            <a:normAutofit/>
          </a:bodyPr>
          <a:lstStyle/>
          <a:p>
            <a:pPr algn="l">
              <a:lnSpc>
                <a:spcPct val="105000"/>
              </a:lnSpc>
            </a:pPr>
            <a:r>
              <a:rPr lang="it-IT" sz="3000" dirty="0">
                <a:solidFill>
                  <a:schemeClr val="tx1"/>
                </a:solidFill>
                <a:latin typeface="Tahoma" pitchFamily="34" charset="0"/>
                <a:ea typeface="Tahoma" pitchFamily="34" charset="0"/>
                <a:cs typeface="Tahoma" pitchFamily="34" charset="0"/>
              </a:rPr>
              <a:t>La qualità di vita e le possibilità di </a:t>
            </a:r>
            <a:r>
              <a:rPr lang="it-IT" sz="3000" dirty="0" smtClean="0">
                <a:solidFill>
                  <a:schemeClr val="tx1"/>
                </a:solidFill>
                <a:latin typeface="Tahoma" pitchFamily="34" charset="0"/>
                <a:ea typeface="Tahoma" pitchFamily="34" charset="0"/>
                <a:cs typeface="Tahoma" pitchFamily="34" charset="0"/>
              </a:rPr>
              <a:t>guarigione delle persone che soffrono di </a:t>
            </a:r>
            <a:r>
              <a:rPr lang="it-IT" sz="3000" dirty="0">
                <a:solidFill>
                  <a:schemeClr val="tx1"/>
                </a:solidFill>
                <a:latin typeface="Tahoma" pitchFamily="34" charset="0"/>
                <a:ea typeface="Tahoma" pitchFamily="34" charset="0"/>
                <a:cs typeface="Tahoma" pitchFamily="34" charset="0"/>
              </a:rPr>
              <a:t>un disturbo mentale non dipendono solo dalle cure che riceve, ma anche </a:t>
            </a:r>
            <a:r>
              <a:rPr lang="it-IT" sz="3000" u="sng" dirty="0">
                <a:solidFill>
                  <a:srgbClr val="FF0000"/>
                </a:solidFill>
                <a:latin typeface="Tahoma" pitchFamily="34" charset="0"/>
                <a:ea typeface="Tahoma" pitchFamily="34" charset="0"/>
                <a:cs typeface="Tahoma" pitchFamily="34" charset="0"/>
              </a:rPr>
              <a:t>dall’atteggiamento nei </a:t>
            </a:r>
            <a:r>
              <a:rPr lang="it-IT" sz="3000" u="sng" dirty="0" smtClean="0">
                <a:solidFill>
                  <a:srgbClr val="FF0000"/>
                </a:solidFill>
                <a:latin typeface="Tahoma" pitchFamily="34" charset="0"/>
                <a:ea typeface="Tahoma" pitchFamily="34" charset="0"/>
                <a:cs typeface="Tahoma" pitchFamily="34" charset="0"/>
              </a:rPr>
              <a:t>loro confronti</a:t>
            </a:r>
            <a:r>
              <a:rPr lang="it-IT" sz="3000" dirty="0" smtClean="0">
                <a:solidFill>
                  <a:schemeClr val="tx1"/>
                </a:solidFill>
                <a:latin typeface="Tahoma" pitchFamily="34" charset="0"/>
                <a:ea typeface="Tahoma" pitchFamily="34" charset="0"/>
                <a:cs typeface="Tahoma" pitchFamily="34" charset="0"/>
              </a:rPr>
              <a:t> </a:t>
            </a:r>
            <a:r>
              <a:rPr lang="it-IT" sz="3000" dirty="0">
                <a:solidFill>
                  <a:schemeClr val="tx1"/>
                </a:solidFill>
                <a:latin typeface="Tahoma" pitchFamily="34" charset="0"/>
                <a:ea typeface="Tahoma" pitchFamily="34" charset="0"/>
                <a:cs typeface="Tahoma" pitchFamily="34" charset="0"/>
              </a:rPr>
              <a:t>da parte </a:t>
            </a:r>
            <a:r>
              <a:rPr lang="it-IT" sz="3000" dirty="0" smtClean="0">
                <a:solidFill>
                  <a:schemeClr val="tx1"/>
                </a:solidFill>
                <a:latin typeface="Tahoma" pitchFamily="34" charset="0"/>
                <a:ea typeface="Tahoma" pitchFamily="34" charset="0"/>
                <a:cs typeface="Tahoma" pitchFamily="34" charset="0"/>
              </a:rPr>
              <a:t>di coloro che incontrano </a:t>
            </a:r>
            <a:r>
              <a:rPr lang="it-IT" sz="3000" dirty="0">
                <a:solidFill>
                  <a:schemeClr val="tx1"/>
                </a:solidFill>
                <a:latin typeface="Tahoma" pitchFamily="34" charset="0"/>
                <a:ea typeface="Tahoma" pitchFamily="34" charset="0"/>
                <a:cs typeface="Tahoma" pitchFamily="34" charset="0"/>
              </a:rPr>
              <a:t>nella vita quotidiana, dalla possibilità </a:t>
            </a:r>
            <a:r>
              <a:rPr lang="it-IT" sz="3000" dirty="0" smtClean="0">
                <a:solidFill>
                  <a:schemeClr val="tx1"/>
                </a:solidFill>
                <a:latin typeface="Tahoma" pitchFamily="34" charset="0"/>
                <a:ea typeface="Tahoma" pitchFamily="34" charset="0"/>
                <a:cs typeface="Tahoma" pitchFamily="34" charset="0"/>
              </a:rPr>
              <a:t>di </a:t>
            </a:r>
            <a:r>
              <a:rPr lang="it-IT" sz="3000" dirty="0">
                <a:solidFill>
                  <a:schemeClr val="tx1"/>
                </a:solidFill>
                <a:latin typeface="Tahoma" pitchFamily="34" charset="0"/>
                <a:ea typeface="Tahoma" pitchFamily="34" charset="0"/>
                <a:cs typeface="Tahoma" pitchFamily="34" charset="0"/>
              </a:rPr>
              <a:t>frequentare centri e servizi aperti a tutti e dalle aspettative degli altri, in primo luogo dei professionisti della salute mentale e di chi vive loro </a:t>
            </a:r>
            <a:r>
              <a:rPr lang="it-IT" sz="3000" dirty="0" smtClean="0">
                <a:solidFill>
                  <a:schemeClr val="tx1"/>
                </a:solidFill>
                <a:latin typeface="Tahoma" pitchFamily="34" charset="0"/>
                <a:ea typeface="Tahoma" pitchFamily="34" charset="0"/>
                <a:cs typeface="Tahoma" pitchFamily="34" charset="0"/>
              </a:rPr>
              <a:t>accanto …</a:t>
            </a:r>
            <a:r>
              <a:rPr lang="it-IT" sz="3000" dirty="0">
                <a:solidFill>
                  <a:schemeClr val="tx1"/>
                </a:solidFill>
                <a:latin typeface="Tahoma" pitchFamily="34" charset="0"/>
                <a:ea typeface="Tahoma" pitchFamily="34" charset="0"/>
                <a:cs typeface="Tahoma" pitchFamily="34" charset="0"/>
              </a:rPr>
              <a:t/>
            </a:r>
            <a:br>
              <a:rPr lang="it-IT" sz="3000" dirty="0">
                <a:solidFill>
                  <a:schemeClr val="tx1"/>
                </a:solidFill>
                <a:latin typeface="Tahoma" pitchFamily="34" charset="0"/>
                <a:ea typeface="Tahoma" pitchFamily="34" charset="0"/>
                <a:cs typeface="Tahoma" pitchFamily="34" charset="0"/>
              </a:rPr>
            </a:br>
            <a:endParaRPr lang="it-IT" sz="3000" dirty="0">
              <a:solidFill>
                <a:schemeClr val="tx1"/>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395536" y="620688"/>
            <a:ext cx="8519864" cy="5551512"/>
          </a:xfrm>
        </p:spPr>
        <p:txBody>
          <a:bodyPr>
            <a:normAutofit/>
          </a:bodyPr>
          <a:lstStyle/>
          <a:p>
            <a:pPr algn="l">
              <a:lnSpc>
                <a:spcPct val="110000"/>
              </a:lnSpc>
            </a:pPr>
            <a:r>
              <a:rPr lang="it-IT" sz="3200" dirty="0" err="1">
                <a:solidFill>
                  <a:schemeClr val="tx1"/>
                </a:solidFill>
                <a:latin typeface="Tahoma" pitchFamily="34" charset="0"/>
                <a:ea typeface="Tahoma" pitchFamily="34" charset="0"/>
                <a:cs typeface="Tahoma" pitchFamily="34" charset="0"/>
              </a:rPr>
              <a:t>…I</a:t>
            </a:r>
            <a:r>
              <a:rPr lang="it-IT" sz="3200" dirty="0">
                <a:solidFill>
                  <a:schemeClr val="tx1"/>
                </a:solidFill>
                <a:latin typeface="Tahoma" pitchFamily="34" charset="0"/>
                <a:ea typeface="Tahoma" pitchFamily="34" charset="0"/>
                <a:cs typeface="Tahoma" pitchFamily="34" charset="0"/>
              </a:rPr>
              <a:t> </a:t>
            </a:r>
            <a:r>
              <a:rPr lang="it-IT" sz="3200" u="sng" dirty="0">
                <a:solidFill>
                  <a:srgbClr val="FF0000"/>
                </a:solidFill>
                <a:latin typeface="Tahoma" pitchFamily="34" charset="0"/>
                <a:ea typeface="Tahoma" pitchFamily="34" charset="0"/>
                <a:cs typeface="Tahoma" pitchFamily="34" charset="0"/>
              </a:rPr>
              <a:t>pregiudizi</a:t>
            </a:r>
            <a:r>
              <a:rPr lang="it-IT" sz="3200" u="sng" dirty="0">
                <a:solidFill>
                  <a:schemeClr val="folHlink"/>
                </a:solidFill>
                <a:latin typeface="Tahoma" pitchFamily="34" charset="0"/>
                <a:ea typeface="Tahoma" pitchFamily="34" charset="0"/>
                <a:cs typeface="Tahoma" pitchFamily="34" charset="0"/>
              </a:rPr>
              <a:t> </a:t>
            </a:r>
            <a:r>
              <a:rPr lang="it-IT" sz="3200" dirty="0">
                <a:solidFill>
                  <a:schemeClr val="tx1"/>
                </a:solidFill>
                <a:latin typeface="Tahoma" pitchFamily="34" charset="0"/>
                <a:ea typeface="Tahoma" pitchFamily="34" charset="0"/>
                <a:cs typeface="Tahoma" pitchFamily="34" charset="0"/>
              </a:rPr>
              <a:t>sulla malattia mentale hanno una </a:t>
            </a:r>
            <a:r>
              <a:rPr lang="it-IT" sz="3200" u="sng" dirty="0">
                <a:solidFill>
                  <a:srgbClr val="FF0000"/>
                </a:solidFill>
                <a:latin typeface="Tahoma" pitchFamily="34" charset="0"/>
                <a:ea typeface="Tahoma" pitchFamily="34" charset="0"/>
                <a:cs typeface="Tahoma" pitchFamily="34" charset="0"/>
              </a:rPr>
              <a:t>pesante ricaduta</a:t>
            </a:r>
            <a:r>
              <a:rPr lang="it-IT" sz="3200" dirty="0">
                <a:solidFill>
                  <a:srgbClr val="FF0000"/>
                </a:solidFill>
                <a:latin typeface="Tahoma" pitchFamily="34" charset="0"/>
                <a:ea typeface="Tahoma" pitchFamily="34" charset="0"/>
                <a:cs typeface="Tahoma" pitchFamily="34" charset="0"/>
              </a:rPr>
              <a:t> </a:t>
            </a:r>
            <a:r>
              <a:rPr lang="it-IT" sz="3200" dirty="0">
                <a:solidFill>
                  <a:schemeClr val="tx1"/>
                </a:solidFill>
                <a:latin typeface="Tahoma" pitchFamily="34" charset="0"/>
                <a:ea typeface="Tahoma" pitchFamily="34" charset="0"/>
                <a:cs typeface="Tahoma" pitchFamily="34" charset="0"/>
              </a:rPr>
              <a:t>sulle persone che ne soffrono e sui loro familiari. Possono, infatti, condurre a sentirsi </a:t>
            </a:r>
            <a:r>
              <a:rPr lang="it-IT" sz="3200" u="sng" dirty="0">
                <a:solidFill>
                  <a:schemeClr val="tx1"/>
                </a:solidFill>
                <a:latin typeface="Tahoma" pitchFamily="34" charset="0"/>
                <a:ea typeface="Tahoma" pitchFamily="34" charset="0"/>
                <a:cs typeface="Tahoma" pitchFamily="34" charset="0"/>
              </a:rPr>
              <a:t>impotenti</a:t>
            </a:r>
            <a:r>
              <a:rPr lang="it-IT" sz="3200" dirty="0">
                <a:solidFill>
                  <a:schemeClr val="tx1"/>
                </a:solidFill>
                <a:latin typeface="Tahoma" pitchFamily="34" charset="0"/>
                <a:ea typeface="Tahoma" pitchFamily="34" charset="0"/>
                <a:cs typeface="Tahoma" pitchFamily="34" charset="0"/>
              </a:rPr>
              <a:t>, a </a:t>
            </a:r>
            <a:r>
              <a:rPr lang="it-IT" sz="3200" u="sng" dirty="0">
                <a:solidFill>
                  <a:schemeClr val="tx1"/>
                </a:solidFill>
                <a:latin typeface="Tahoma" pitchFamily="34" charset="0"/>
                <a:ea typeface="Tahoma" pitchFamily="34" charset="0"/>
                <a:cs typeface="Tahoma" pitchFamily="34" charset="0"/>
              </a:rPr>
              <a:t>vergognarsi</a:t>
            </a:r>
            <a:r>
              <a:rPr lang="it-IT" sz="3200" dirty="0">
                <a:solidFill>
                  <a:schemeClr val="tx1"/>
                </a:solidFill>
                <a:latin typeface="Tahoma" pitchFamily="34" charset="0"/>
                <a:ea typeface="Tahoma" pitchFamily="34" charset="0"/>
                <a:cs typeface="Tahoma" pitchFamily="34" charset="0"/>
              </a:rPr>
              <a:t>, e questo loro atteggiamento, soprattutto se rafforzato dalle reazioni dell’ambiente in cui vivono, può portare a cercare con ritardo le cure efficaci e a non frequentare i </a:t>
            </a:r>
            <a:r>
              <a:rPr lang="it-IT" sz="3200" dirty="0" smtClean="0">
                <a:solidFill>
                  <a:schemeClr val="tx1"/>
                </a:solidFill>
                <a:latin typeface="Tahoma" pitchFamily="34" charset="0"/>
                <a:ea typeface="Tahoma" pitchFamily="34" charset="0"/>
                <a:cs typeface="Tahoma" pitchFamily="34" charset="0"/>
              </a:rPr>
              <a:t>servizi  </a:t>
            </a:r>
            <a:r>
              <a:rPr lang="it-IT" sz="3200" dirty="0">
                <a:solidFill>
                  <a:schemeClr val="tx1"/>
                </a:solidFill>
                <a:latin typeface="Tahoma" pitchFamily="34" charset="0"/>
                <a:ea typeface="Tahoma" pitchFamily="34" charset="0"/>
                <a:cs typeface="Tahoma" pitchFamily="34" charset="0"/>
              </a:rPr>
              <a:t>dove </a:t>
            </a:r>
            <a:r>
              <a:rPr lang="it-IT" sz="3200" dirty="0" smtClean="0">
                <a:solidFill>
                  <a:schemeClr val="tx1"/>
                </a:solidFill>
                <a:latin typeface="Tahoma" pitchFamily="34" charset="0"/>
                <a:ea typeface="Tahoma" pitchFamily="34" charset="0"/>
                <a:cs typeface="Tahoma" pitchFamily="34" charset="0"/>
              </a:rPr>
              <a:t>queste vengono erogate </a:t>
            </a:r>
            <a:r>
              <a:rPr lang="it-IT" sz="2800" dirty="0">
                <a:solidFill>
                  <a:schemeClr val="tx1"/>
                </a:solidFill>
                <a:latin typeface="Tahoma" pitchFamily="34" charset="0"/>
                <a:ea typeface="Tahoma" pitchFamily="34" charset="0"/>
                <a:cs typeface="Tahoma" pitchFamily="34" charset="0"/>
              </a:rPr>
              <a:t/>
            </a:r>
            <a:br>
              <a:rPr lang="it-IT" sz="2800" dirty="0">
                <a:solidFill>
                  <a:schemeClr val="tx1"/>
                </a:solidFill>
                <a:latin typeface="Tahoma" pitchFamily="34" charset="0"/>
                <a:ea typeface="Tahoma" pitchFamily="34" charset="0"/>
                <a:cs typeface="Tahoma" pitchFamily="34" charset="0"/>
              </a:rPr>
            </a:br>
            <a:endParaRPr lang="it-IT" sz="2800" dirty="0">
              <a:solidFill>
                <a:schemeClr val="tx1"/>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323528" y="188640"/>
            <a:ext cx="8507412" cy="720725"/>
          </a:xfrm>
        </p:spPr>
        <p:txBody>
          <a:bodyPr>
            <a:noAutofit/>
          </a:bodyPr>
          <a:lstStyle/>
          <a:p>
            <a:pPr algn="l"/>
            <a:r>
              <a:rPr lang="it-IT" altLang="it-IT" sz="2800" b="1" dirty="0" smtClean="0">
                <a:solidFill>
                  <a:srgbClr val="FF0000"/>
                </a:solidFill>
                <a:latin typeface="Tahoma" pitchFamily="34" charset="0"/>
                <a:cs typeface="Tahoma" pitchFamily="34" charset="0"/>
              </a:rPr>
              <a:t>Effetto dello stigma sulle persone con disturbi mentali</a:t>
            </a:r>
          </a:p>
        </p:txBody>
      </p:sp>
      <p:sp>
        <p:nvSpPr>
          <p:cNvPr id="34819" name="Segnaposto contenuto 2"/>
          <p:cNvSpPr>
            <a:spLocks noGrp="1"/>
          </p:cNvSpPr>
          <p:nvPr>
            <p:ph idx="1"/>
          </p:nvPr>
        </p:nvSpPr>
        <p:spPr>
          <a:xfrm>
            <a:off x="395288" y="1269578"/>
            <a:ext cx="8229600" cy="5111750"/>
          </a:xfrm>
        </p:spPr>
        <p:txBody>
          <a:bodyPr>
            <a:normAutofit lnSpcReduction="10000"/>
          </a:bodyPr>
          <a:lstStyle/>
          <a:p>
            <a:pPr>
              <a:buFontTx/>
              <a:buNone/>
            </a:pPr>
            <a:r>
              <a:rPr lang="it-IT" altLang="it-IT" sz="2200" b="1" dirty="0" smtClean="0">
                <a:solidFill>
                  <a:srgbClr val="0033CC"/>
                </a:solidFill>
                <a:latin typeface="Tahoma" pitchFamily="34" charset="0"/>
                <a:cs typeface="Tahoma" pitchFamily="34" charset="0"/>
              </a:rPr>
              <a:t>Atteggiamenti </a:t>
            </a:r>
          </a:p>
          <a:p>
            <a:pPr>
              <a:buClr>
                <a:srgbClr val="FF0000"/>
              </a:buClr>
            </a:pPr>
            <a:r>
              <a:rPr lang="it-IT" altLang="it-IT" sz="2200" dirty="0" smtClean="0">
                <a:latin typeface="Tahoma" pitchFamily="34" charset="0"/>
                <a:cs typeface="Tahoma" pitchFamily="34" charset="0"/>
              </a:rPr>
              <a:t>Bassa autostima </a:t>
            </a:r>
            <a:r>
              <a:rPr lang="it-IT" altLang="it-IT" sz="2200" i="1" dirty="0" smtClean="0">
                <a:latin typeface="Tahoma" pitchFamily="34" charset="0"/>
                <a:cs typeface="Tahoma" pitchFamily="34" charset="0"/>
              </a:rPr>
              <a:t>(“Sono un malato di mente, un fallito” ;“E’ giusto essere incolpato per i miei problemi”) </a:t>
            </a:r>
          </a:p>
          <a:p>
            <a:pPr>
              <a:buClr>
                <a:srgbClr val="FF0000"/>
              </a:buClr>
            </a:pPr>
            <a:r>
              <a:rPr lang="it-IT" altLang="it-IT" sz="2200" dirty="0" smtClean="0">
                <a:latin typeface="Tahoma" pitchFamily="34" charset="0"/>
                <a:cs typeface="Tahoma" pitchFamily="34" charset="0"/>
              </a:rPr>
              <a:t>Bassa auto-efficacia </a:t>
            </a:r>
            <a:r>
              <a:rPr lang="it-IT" altLang="it-IT" sz="2200" i="1" dirty="0" smtClean="0">
                <a:latin typeface="Tahoma" pitchFamily="34" charset="0"/>
                <a:cs typeface="Tahoma" pitchFamily="34" charset="0"/>
              </a:rPr>
              <a:t>(“Sono un incapace”, “Non so fare nemmeno piccole cose o tenere una casa”) </a:t>
            </a:r>
          </a:p>
          <a:p>
            <a:pPr>
              <a:buFontTx/>
              <a:buNone/>
            </a:pPr>
            <a:r>
              <a:rPr lang="it-IT" altLang="it-IT" sz="2200" b="1" dirty="0" smtClean="0">
                <a:solidFill>
                  <a:srgbClr val="0033CC"/>
                </a:solidFill>
                <a:latin typeface="Tahoma" pitchFamily="34" charset="0"/>
                <a:cs typeface="Tahoma" pitchFamily="34" charset="0"/>
              </a:rPr>
              <a:t>Comportamenti </a:t>
            </a:r>
          </a:p>
          <a:p>
            <a:pPr>
              <a:buClr>
                <a:srgbClr val="FF0000"/>
              </a:buClr>
            </a:pPr>
            <a:r>
              <a:rPr lang="it-IT" altLang="it-IT" sz="2200" dirty="0" smtClean="0">
                <a:latin typeface="Tahoma" pitchFamily="34" charset="0"/>
                <a:cs typeface="Tahoma" pitchFamily="34" charset="0"/>
              </a:rPr>
              <a:t>Bassa motivazione </a:t>
            </a:r>
            <a:r>
              <a:rPr lang="it-IT" altLang="it-IT" sz="2200" i="1" dirty="0" smtClean="0">
                <a:latin typeface="Tahoma" pitchFamily="34" charset="0"/>
                <a:cs typeface="Tahoma" pitchFamily="34" charset="0"/>
              </a:rPr>
              <a:t>(“Perché provare a cercarmi un lavoro, o dimagrire, o cercare una compagna?” “</a:t>
            </a:r>
            <a:r>
              <a:rPr lang="it-IT" altLang="it-IT" sz="2200" dirty="0" smtClean="0">
                <a:latin typeface="Tahoma" pitchFamily="34" charset="0"/>
                <a:cs typeface="Tahoma" pitchFamily="34" charset="0"/>
              </a:rPr>
              <a:t> </a:t>
            </a:r>
          </a:p>
          <a:p>
            <a:pPr>
              <a:buClr>
                <a:srgbClr val="FF0000"/>
              </a:buClr>
            </a:pPr>
            <a:r>
              <a:rPr lang="it-IT" altLang="it-IT" sz="2200" u="sng" dirty="0" err="1" smtClean="0">
                <a:latin typeface="Tahoma" pitchFamily="34" charset="0"/>
                <a:cs typeface="Tahoma" pitchFamily="34" charset="0"/>
              </a:rPr>
              <a:t>Autostigmatizzazione</a:t>
            </a:r>
            <a:r>
              <a:rPr lang="it-IT" altLang="it-IT" sz="2200" dirty="0" smtClean="0">
                <a:latin typeface="Tahoma" pitchFamily="34" charset="0"/>
                <a:cs typeface="Tahoma" pitchFamily="34" charset="0"/>
              </a:rPr>
              <a:t> = l’introiezione di quanto di negativo è rappresentato nello stereotipo sociale di malato di mente, induce nel paziente un’azione sociale aderente allo stereotipo stesso</a:t>
            </a:r>
          </a:p>
          <a:p>
            <a:pPr>
              <a:buClr>
                <a:srgbClr val="FF0000"/>
              </a:buClr>
            </a:pPr>
            <a:r>
              <a:rPr lang="it-IT" altLang="it-IT" sz="2200" u="sng" dirty="0" smtClean="0">
                <a:latin typeface="Tahoma" pitchFamily="34" charset="0"/>
                <a:cs typeface="Tahoma" pitchFamily="34" charset="0"/>
              </a:rPr>
              <a:t>Discriminazione anticipata </a:t>
            </a:r>
            <a:r>
              <a:rPr lang="it-IT" altLang="it-IT" sz="2200" dirty="0" smtClean="0">
                <a:latin typeface="Tahoma" pitchFamily="34" charset="0"/>
                <a:cs typeface="Tahoma" pitchFamily="34" charset="0"/>
              </a:rPr>
              <a:t>= la persona evita di coinvolgersi in attività sociali, relazionali e lavorative nutrendo l’aspettativa di venire trattato diversamente dagli altri</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34726" y="-27384"/>
            <a:ext cx="9721850" cy="980728"/>
          </a:xfrm>
        </p:spPr>
        <p:txBody>
          <a:bodyPr>
            <a:normAutofit/>
          </a:bodyPr>
          <a:lstStyle/>
          <a:p>
            <a:pPr algn="l" eaLnBrk="1" hangingPunct="1"/>
            <a:r>
              <a:rPr lang="it-IT" altLang="it-IT" sz="2800" dirty="0" smtClean="0">
                <a:solidFill>
                  <a:srgbClr val="FF0000"/>
                </a:solidFill>
                <a:latin typeface="Tahoma" pitchFamily="34" charset="0"/>
                <a:cs typeface="Tahoma" pitchFamily="34" charset="0"/>
              </a:rPr>
              <a:t>Più frequenti pregiudizi verso le persone con d. </a:t>
            </a:r>
            <a:r>
              <a:rPr lang="it-IT" altLang="it-IT" sz="2800" dirty="0" err="1" smtClean="0">
                <a:solidFill>
                  <a:srgbClr val="FF0000"/>
                </a:solidFill>
                <a:latin typeface="Tahoma" pitchFamily="34" charset="0"/>
                <a:cs typeface="Tahoma" pitchFamily="34" charset="0"/>
              </a:rPr>
              <a:t>mentali…</a:t>
            </a:r>
            <a:endParaRPr lang="it-IT" altLang="it-IT" sz="2800" dirty="0" smtClean="0">
              <a:solidFill>
                <a:srgbClr val="FF0000"/>
              </a:solidFill>
              <a:latin typeface="Tahoma" pitchFamily="34" charset="0"/>
              <a:cs typeface="Tahoma" pitchFamily="34" charset="0"/>
            </a:endParaRPr>
          </a:p>
        </p:txBody>
      </p:sp>
      <p:sp>
        <p:nvSpPr>
          <p:cNvPr id="23555" name="Segnaposto contenuto 2"/>
          <p:cNvSpPr>
            <a:spLocks noGrp="1"/>
          </p:cNvSpPr>
          <p:nvPr>
            <p:ph idx="1"/>
          </p:nvPr>
        </p:nvSpPr>
        <p:spPr>
          <a:xfrm>
            <a:off x="217488" y="692696"/>
            <a:ext cx="8926512" cy="6192787"/>
          </a:xfrm>
        </p:spPr>
        <p:txBody>
          <a:bodyPr>
            <a:normAutofit fontScale="77500" lnSpcReduction="20000"/>
          </a:bodyPr>
          <a:lstStyle/>
          <a:p>
            <a:pPr eaLnBrk="1" hangingPunct="1">
              <a:lnSpc>
                <a:spcPct val="120000"/>
              </a:lnSpc>
              <a:spcBef>
                <a:spcPts val="0"/>
              </a:spcBef>
              <a:spcAft>
                <a:spcPts val="600"/>
              </a:spcAft>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Pericolosità  </a:t>
            </a:r>
          </a:p>
          <a:p>
            <a:pPr eaLnBrk="1" hangingPunct="1">
              <a:lnSpc>
                <a:spcPct val="120000"/>
              </a:lnSpc>
              <a:spcBef>
                <a:spcPts val="0"/>
              </a:spcBef>
              <a:spcAft>
                <a:spcPts val="600"/>
              </a:spcAft>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Imprevedibilità</a:t>
            </a:r>
          </a:p>
          <a:p>
            <a:pPr>
              <a:lnSpc>
                <a:spcPct val="120000"/>
              </a:lnSpc>
              <a:spcBef>
                <a:spcPts val="0"/>
              </a:spcBef>
              <a:spcAft>
                <a:spcPts val="600"/>
              </a:spcAft>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Incomprensibilità</a:t>
            </a:r>
          </a:p>
          <a:p>
            <a:pPr>
              <a:lnSpc>
                <a:spcPct val="120000"/>
              </a:lnSpc>
              <a:spcBef>
                <a:spcPts val="0"/>
              </a:spcBef>
              <a:spcAft>
                <a:spcPts val="600"/>
              </a:spcAft>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Incurabilità/</a:t>
            </a:r>
            <a:r>
              <a:rPr lang="it-IT" altLang="it-IT" sz="3800" dirty="0" err="1" smtClean="0">
                <a:latin typeface="Tahoma" panose="020B0604030504040204" pitchFamily="34" charset="0"/>
                <a:ea typeface="Tahoma" panose="020B0604030504040204" pitchFamily="34" charset="0"/>
                <a:cs typeface="Tahoma" panose="020B0604030504040204" pitchFamily="34" charset="0"/>
              </a:rPr>
              <a:t>inguaribilità</a:t>
            </a:r>
            <a:r>
              <a:rPr lang="it-IT" altLang="it-IT" sz="3800" dirty="0" smtClean="0">
                <a:latin typeface="Tahoma" panose="020B0604030504040204" pitchFamily="34" charset="0"/>
                <a:ea typeface="Tahoma" panose="020B0604030504040204" pitchFamily="34" charset="0"/>
                <a:cs typeface="Tahoma" panose="020B0604030504040204" pitchFamily="34" charset="0"/>
              </a:rPr>
              <a:t> </a:t>
            </a:r>
          </a:p>
          <a:p>
            <a:pPr>
              <a:lnSpc>
                <a:spcPct val="120000"/>
              </a:lnSpc>
              <a:spcBef>
                <a:spcPts val="0"/>
              </a:spcBef>
              <a:spcAft>
                <a:spcPts val="600"/>
              </a:spcAft>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Irresponsabilità</a:t>
            </a:r>
          </a:p>
          <a:p>
            <a:pPr>
              <a:lnSpc>
                <a:spcPct val="120000"/>
              </a:lnSpc>
              <a:spcBef>
                <a:spcPts val="0"/>
              </a:spcBef>
              <a:spcAft>
                <a:spcPts val="600"/>
              </a:spcAft>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Inaffidabilità </a:t>
            </a:r>
          </a:p>
          <a:p>
            <a:pPr marL="0" indent="0" eaLnBrk="1" hangingPunct="1">
              <a:lnSpc>
                <a:spcPct val="120000"/>
              </a:lnSpc>
              <a:spcBef>
                <a:spcPts val="0"/>
              </a:spcBef>
              <a:spcAft>
                <a:spcPts val="600"/>
              </a:spcAft>
              <a:buClr>
                <a:srgbClr val="FF0000"/>
              </a:buClr>
              <a:buFontTx/>
              <a:buNone/>
              <a:defRPr/>
            </a:pPr>
            <a:r>
              <a:rPr lang="it-IT" altLang="it-IT"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…che</a:t>
            </a:r>
            <a:r>
              <a:rPr lang="it-IT" altLang="it-IT"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evocano sentimenti /atteggiamenti </a:t>
            </a:r>
            <a:r>
              <a:rPr lang="it-IT" altLang="it-IT" sz="4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di…</a:t>
            </a:r>
            <a:r>
              <a:rPr lang="it-IT" altLang="it-IT" sz="4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120000"/>
              </a:lnSpc>
              <a:spcBef>
                <a:spcPts val="0"/>
              </a:spcBef>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Diffidenza/ timore/ paura</a:t>
            </a:r>
          </a:p>
          <a:p>
            <a:pPr eaLnBrk="1" hangingPunct="1">
              <a:lnSpc>
                <a:spcPct val="120000"/>
              </a:lnSpc>
              <a:spcBef>
                <a:spcPts val="0"/>
              </a:spcBef>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Rabbia</a:t>
            </a:r>
          </a:p>
          <a:p>
            <a:pPr eaLnBrk="1" hangingPunct="1">
              <a:lnSpc>
                <a:spcPct val="120000"/>
              </a:lnSpc>
              <a:spcBef>
                <a:spcPts val="0"/>
              </a:spcBef>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Pietà </a:t>
            </a:r>
          </a:p>
          <a:p>
            <a:pPr eaLnBrk="1" hangingPunct="1">
              <a:lnSpc>
                <a:spcPct val="120000"/>
              </a:lnSpc>
              <a:spcBef>
                <a:spcPts val="0"/>
              </a:spcBef>
              <a:buClr>
                <a:srgbClr val="FF0000"/>
              </a:buClr>
              <a:defRPr/>
            </a:pPr>
            <a:r>
              <a:rPr lang="it-IT" altLang="it-IT" sz="3800" dirty="0" smtClean="0">
                <a:latin typeface="Tahoma" panose="020B0604030504040204" pitchFamily="34" charset="0"/>
                <a:ea typeface="Tahoma" panose="020B0604030504040204" pitchFamily="34" charset="0"/>
                <a:cs typeface="Tahoma" panose="020B0604030504040204" pitchFamily="34" charset="0"/>
              </a:rPr>
              <a:t>Vergogna </a:t>
            </a:r>
          </a:p>
          <a:p>
            <a:pPr eaLnBrk="1" hangingPunct="1">
              <a:lnSpc>
                <a:spcPct val="120000"/>
              </a:lnSpc>
              <a:spcBef>
                <a:spcPts val="0"/>
              </a:spcBef>
              <a:buClr>
                <a:srgbClr val="FF0000"/>
              </a:buClr>
              <a:defRPr/>
            </a:pPr>
            <a:r>
              <a:rPr lang="it-IT" altLang="it-IT" sz="3800" dirty="0" err="1" smtClean="0">
                <a:latin typeface="Tahoma" panose="020B0604030504040204" pitchFamily="34" charset="0"/>
                <a:ea typeface="Tahoma" panose="020B0604030504040204" pitchFamily="34" charset="0"/>
                <a:cs typeface="Tahoma" panose="020B0604030504040204" pitchFamily="34" charset="0"/>
              </a:rPr>
              <a:t>Evitamento</a:t>
            </a:r>
            <a:r>
              <a:rPr lang="it-IT" altLang="it-IT" sz="3800" dirty="0" smtClean="0">
                <a:latin typeface="Tahoma" panose="020B0604030504040204" pitchFamily="34" charset="0"/>
                <a:ea typeface="Tahoma" panose="020B0604030504040204" pitchFamily="34" charset="0"/>
                <a:cs typeface="Tahoma" panose="020B0604030504040204" pitchFamily="34" charset="0"/>
              </a:rPr>
              <a:t> /distanziamento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39552" y="2132856"/>
            <a:ext cx="8229600" cy="1143000"/>
          </a:xfrm>
        </p:spPr>
        <p:txBody>
          <a:bodyPr>
            <a:noAutofit/>
          </a:bodyPr>
          <a:lstStyle/>
          <a:p>
            <a:pPr algn="l"/>
            <a:r>
              <a:rPr lang="it-IT" sz="6000" b="1" dirty="0" smtClean="0">
                <a:solidFill>
                  <a:srgbClr val="0033CC"/>
                </a:solidFill>
                <a:latin typeface="Tahoma" pitchFamily="34" charset="0"/>
                <a:ea typeface="Tahoma" pitchFamily="34" charset="0"/>
                <a:cs typeface="Tahoma" pitchFamily="34" charset="0"/>
              </a:rPr>
              <a:t>I principali pregiudizi legati ai disturbi mentali</a:t>
            </a:r>
            <a:endParaRPr lang="it-IT" sz="6000" b="1" dirty="0">
              <a:solidFill>
                <a:srgbClr val="0033CC"/>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457200" y="116632"/>
            <a:ext cx="8686800" cy="990600"/>
          </a:xfrm>
        </p:spPr>
        <p:txBody>
          <a:bodyPr/>
          <a:lstStyle/>
          <a:p>
            <a:pPr algn="l"/>
            <a:r>
              <a:rPr lang="it-IT" b="1" dirty="0" err="1">
                <a:solidFill>
                  <a:srgbClr val="FF0000"/>
                </a:solidFill>
                <a:latin typeface="Tahoma" pitchFamily="34" charset="0"/>
                <a:ea typeface="Tahoma" pitchFamily="34" charset="0"/>
                <a:cs typeface="Tahoma" pitchFamily="34" charset="0"/>
              </a:rPr>
              <a:t>Pericolosità…</a:t>
            </a:r>
            <a:endParaRPr lang="it-IT" b="1" dirty="0">
              <a:solidFill>
                <a:srgbClr val="FF0000"/>
              </a:solidFill>
              <a:latin typeface="Tahoma" pitchFamily="34" charset="0"/>
              <a:ea typeface="Tahoma" pitchFamily="34" charset="0"/>
              <a:cs typeface="Tahoma" pitchFamily="34" charset="0"/>
            </a:endParaRPr>
          </a:p>
        </p:txBody>
      </p:sp>
      <p:sp>
        <p:nvSpPr>
          <p:cNvPr id="556035" name="Rectangle 3"/>
          <p:cNvSpPr>
            <a:spLocks noGrp="1" noChangeArrowheads="1"/>
          </p:cNvSpPr>
          <p:nvPr>
            <p:ph type="body" idx="1"/>
          </p:nvPr>
        </p:nvSpPr>
        <p:spPr>
          <a:xfrm>
            <a:off x="323528" y="1187152"/>
            <a:ext cx="8433048" cy="5410200"/>
          </a:xfrm>
        </p:spPr>
        <p:txBody>
          <a:bodyPr>
            <a:normAutofit lnSpcReduction="10000"/>
          </a:bodyPr>
          <a:lstStyle/>
          <a:p>
            <a:pPr>
              <a:lnSpc>
                <a:spcPct val="95000"/>
              </a:lnSpc>
              <a:spcAft>
                <a:spcPct val="5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“Tutti i matti sono aggressivi e violenti”</a:t>
            </a:r>
          </a:p>
          <a:p>
            <a:pPr>
              <a:lnSpc>
                <a:spcPct val="95000"/>
              </a:lnSpc>
              <a:spcAft>
                <a:spcPct val="100000"/>
              </a:spcAft>
              <a:buClr>
                <a:srgbClr val="FF0000"/>
              </a:buClr>
              <a:buSzPct val="120000"/>
            </a:pPr>
            <a:r>
              <a:rPr lang="it-IT" sz="2800" dirty="0">
                <a:latin typeface="Tahoma" pitchFamily="34" charset="0"/>
                <a:ea typeface="Tahoma" pitchFamily="34" charset="0"/>
                <a:cs typeface="Tahoma" pitchFamily="34" charset="0"/>
              </a:rPr>
              <a:t>Conseguenze pratiche: Paura ad entrare in contatto con una persona con un disturbo mentale</a:t>
            </a:r>
          </a:p>
          <a:p>
            <a:pPr>
              <a:lnSpc>
                <a:spcPct val="95000"/>
              </a:lnSpc>
              <a:spcAft>
                <a:spcPct val="40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“Faccio finta di non </a:t>
            </a:r>
            <a:r>
              <a:rPr lang="it-IT" sz="2800" i="1" dirty="0" smtClean="0">
                <a:latin typeface="Tahoma" pitchFamily="34" charset="0"/>
                <a:ea typeface="Tahoma" pitchFamily="34" charset="0"/>
                <a:cs typeface="Tahoma" pitchFamily="34" charset="0"/>
              </a:rPr>
              <a:t>vederlo, cerco di stagli lontano; </a:t>
            </a:r>
            <a:r>
              <a:rPr lang="it-IT" sz="2800" i="1" dirty="0">
                <a:latin typeface="Tahoma" pitchFamily="34" charset="0"/>
                <a:ea typeface="Tahoma" pitchFamily="34" charset="0"/>
                <a:cs typeface="Tahoma" pitchFamily="34" charset="0"/>
              </a:rPr>
              <a:t>non si sa mai, </a:t>
            </a:r>
            <a:r>
              <a:rPr lang="it-IT" sz="2800" i="1" dirty="0" smtClean="0">
                <a:latin typeface="Tahoma" pitchFamily="34" charset="0"/>
                <a:ea typeface="Tahoma" pitchFamily="34" charset="0"/>
                <a:cs typeface="Tahoma" pitchFamily="34" charset="0"/>
              </a:rPr>
              <a:t>potrebbe avere </a:t>
            </a:r>
            <a:r>
              <a:rPr lang="it-IT" sz="2800" i="1" dirty="0">
                <a:latin typeface="Tahoma" pitchFamily="34" charset="0"/>
                <a:ea typeface="Tahoma" pitchFamily="34" charset="0"/>
                <a:cs typeface="Tahoma" pitchFamily="34" charset="0"/>
              </a:rPr>
              <a:t>un </a:t>
            </a:r>
            <a:r>
              <a:rPr lang="it-IT" sz="2800" i="1" dirty="0" err="1">
                <a:latin typeface="Tahoma" pitchFamily="34" charset="0"/>
                <a:ea typeface="Tahoma" pitchFamily="34" charset="0"/>
                <a:cs typeface="Tahoma" pitchFamily="34" charset="0"/>
              </a:rPr>
              <a:t>raptus…</a:t>
            </a:r>
            <a:r>
              <a:rPr lang="it-IT" sz="2800" i="1" dirty="0">
                <a:latin typeface="Tahoma" pitchFamily="34" charset="0"/>
                <a:ea typeface="Tahoma" pitchFamily="34" charset="0"/>
                <a:cs typeface="Tahoma" pitchFamily="34" charset="0"/>
              </a:rPr>
              <a:t>” </a:t>
            </a:r>
          </a:p>
          <a:p>
            <a:pPr>
              <a:lnSpc>
                <a:spcPct val="95000"/>
              </a:lnSpc>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rinuncia </a:t>
            </a:r>
            <a:r>
              <a:rPr lang="it-IT" sz="2800" dirty="0">
                <a:latin typeface="Tahoma" pitchFamily="34" charset="0"/>
                <a:ea typeface="Tahoma" pitchFamily="34" charset="0"/>
                <a:cs typeface="Tahoma" pitchFamily="34" charset="0"/>
              </a:rPr>
              <a:t>alla comprensione dei pensieri e delle emozioni della persona considerata </a:t>
            </a:r>
            <a:r>
              <a:rPr lang="it-IT" sz="2800" dirty="0" smtClean="0">
                <a:latin typeface="Tahoma" pitchFamily="34" charset="0"/>
                <a:ea typeface="Tahoma" pitchFamily="34" charset="0"/>
                <a:cs typeface="Tahoma" pitchFamily="34" charset="0"/>
              </a:rPr>
              <a:t>“malata” </a:t>
            </a:r>
            <a:endParaRPr lang="it-IT" sz="2800" dirty="0">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6034"/>
                                        </p:tgtEl>
                                        <p:attrNameLst>
                                          <p:attrName>style.visibility</p:attrName>
                                        </p:attrNameLst>
                                      </p:cBhvr>
                                      <p:to>
                                        <p:strVal val="visible"/>
                                      </p:to>
                                    </p:set>
                                    <p:animEffect transition="in" filter="randombar(horizontal)">
                                      <p:cBhvr>
                                        <p:cTn id="7" dur="500"/>
                                        <p:tgtEl>
                                          <p:spTgt spid="5560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6035">
                                            <p:txEl>
                                              <p:pRg st="0" end="0"/>
                                            </p:txEl>
                                          </p:spTgt>
                                        </p:tgtEl>
                                        <p:attrNameLst>
                                          <p:attrName>style.visibility</p:attrName>
                                        </p:attrNameLst>
                                      </p:cBhvr>
                                      <p:to>
                                        <p:strVal val="visible"/>
                                      </p:to>
                                    </p:set>
                                    <p:anim calcmode="lin" valueType="num">
                                      <p:cBhvr additive="base">
                                        <p:cTn id="12" dur="500" fill="hold"/>
                                        <p:tgtEl>
                                          <p:spTgt spid="5560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6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6035">
                                            <p:txEl>
                                              <p:pRg st="1" end="1"/>
                                            </p:txEl>
                                          </p:spTgt>
                                        </p:tgtEl>
                                        <p:attrNameLst>
                                          <p:attrName>style.visibility</p:attrName>
                                        </p:attrNameLst>
                                      </p:cBhvr>
                                      <p:to>
                                        <p:strVal val="visible"/>
                                      </p:to>
                                    </p:set>
                                    <p:anim calcmode="lin" valueType="num">
                                      <p:cBhvr additive="base">
                                        <p:cTn id="18" dur="500" fill="hold"/>
                                        <p:tgtEl>
                                          <p:spTgt spid="55603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56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56035">
                                            <p:txEl>
                                              <p:pRg st="2" end="2"/>
                                            </p:txEl>
                                          </p:spTgt>
                                        </p:tgtEl>
                                        <p:attrNameLst>
                                          <p:attrName>style.visibility</p:attrName>
                                        </p:attrNameLst>
                                      </p:cBhvr>
                                      <p:to>
                                        <p:strVal val="visible"/>
                                      </p:to>
                                    </p:set>
                                    <p:anim calcmode="lin" valueType="num">
                                      <p:cBhvr additive="base">
                                        <p:cTn id="24" dur="500" fill="hold"/>
                                        <p:tgtEl>
                                          <p:spTgt spid="55603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56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56035">
                                            <p:txEl>
                                              <p:pRg st="3" end="3"/>
                                            </p:txEl>
                                          </p:spTgt>
                                        </p:tgtEl>
                                        <p:attrNameLst>
                                          <p:attrName>style.visibility</p:attrName>
                                        </p:attrNameLst>
                                      </p:cBhvr>
                                      <p:to>
                                        <p:strVal val="visible"/>
                                      </p:to>
                                    </p:set>
                                    <p:anim calcmode="lin" valueType="num">
                                      <p:cBhvr additive="base">
                                        <p:cTn id="30" dur="500" fill="hold"/>
                                        <p:tgtEl>
                                          <p:spTgt spid="55603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560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4" grpId="0" autoUpdateAnimBg="0"/>
      <p:bldP spid="5560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1683153"/>
            <a:ext cx="8496944" cy="3318685"/>
          </a:xfrm>
          <a:prstGeom prst="rect">
            <a:avLst/>
          </a:prstGeom>
          <a:noFill/>
          <a:ln w="9525">
            <a:noFill/>
            <a:miter lim="800000"/>
            <a:headEnd/>
            <a:tailEnd/>
          </a:ln>
          <a:effectLst/>
        </p:spPr>
      </p:pic>
      <p:sp>
        <p:nvSpPr>
          <p:cNvPr id="3" name="CasellaDiTesto 2"/>
          <p:cNvSpPr txBox="1"/>
          <p:nvPr/>
        </p:nvSpPr>
        <p:spPr>
          <a:xfrm>
            <a:off x="611560" y="5262299"/>
            <a:ext cx="8208912" cy="830997"/>
          </a:xfrm>
          <a:prstGeom prst="rect">
            <a:avLst/>
          </a:prstGeom>
          <a:noFill/>
        </p:spPr>
        <p:txBody>
          <a:bodyPr wrap="square" rtlCol="0">
            <a:spAutoFit/>
          </a:bodyPr>
          <a:lstStyle/>
          <a:p>
            <a:r>
              <a:rPr lang="it-IT" sz="2400" dirty="0" smtClean="0">
                <a:latin typeface="Tahoma" pitchFamily="34" charset="0"/>
                <a:ea typeface="Tahoma" pitchFamily="34" charset="0"/>
                <a:cs typeface="Tahoma" pitchFamily="34" charset="0"/>
              </a:rPr>
              <a:t>Il 75% di tutti i disturbi mentali insorge entro i </a:t>
            </a:r>
            <a:r>
              <a:rPr lang="it-IT" sz="2400" b="1" dirty="0" smtClean="0">
                <a:solidFill>
                  <a:srgbClr val="FF0000"/>
                </a:solidFill>
                <a:latin typeface="Tahoma" pitchFamily="34" charset="0"/>
                <a:ea typeface="Tahoma" pitchFamily="34" charset="0"/>
                <a:cs typeface="Tahoma" pitchFamily="34" charset="0"/>
              </a:rPr>
              <a:t>25 anni </a:t>
            </a:r>
            <a:r>
              <a:rPr lang="it-IT" sz="2400" dirty="0" smtClean="0">
                <a:latin typeface="Tahoma" pitchFamily="34" charset="0"/>
                <a:ea typeface="Tahoma" pitchFamily="34" charset="0"/>
                <a:cs typeface="Tahoma" pitchFamily="34" charset="0"/>
              </a:rPr>
              <a:t>di età (Kessler </a:t>
            </a:r>
            <a:r>
              <a:rPr lang="it-IT" sz="2400" dirty="0" err="1" smtClean="0">
                <a:latin typeface="Tahoma" pitchFamily="34" charset="0"/>
                <a:ea typeface="Tahoma" pitchFamily="34" charset="0"/>
                <a:cs typeface="Tahoma" pitchFamily="34" charset="0"/>
              </a:rPr>
              <a:t>et</a:t>
            </a:r>
            <a:r>
              <a:rPr lang="it-IT" sz="2400" dirty="0" smtClean="0">
                <a:latin typeface="Tahoma" pitchFamily="34" charset="0"/>
                <a:ea typeface="Tahoma" pitchFamily="34" charset="0"/>
                <a:cs typeface="Tahoma" pitchFamily="34" charset="0"/>
              </a:rPr>
              <a:t> al., 2007)</a:t>
            </a:r>
            <a:endParaRPr lang="it-IT" sz="2400" dirty="0">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485848" y="120352"/>
            <a:ext cx="9420152" cy="990600"/>
          </a:xfrm>
        </p:spPr>
        <p:txBody>
          <a:bodyPr/>
          <a:lstStyle/>
          <a:p>
            <a:pPr algn="l"/>
            <a:r>
              <a:rPr lang="it-IT" b="1" dirty="0" err="1">
                <a:solidFill>
                  <a:srgbClr val="FF0000"/>
                </a:solidFill>
                <a:latin typeface="Tahoma" pitchFamily="34" charset="0"/>
                <a:ea typeface="Tahoma" pitchFamily="34" charset="0"/>
                <a:cs typeface="Tahoma" pitchFamily="34" charset="0"/>
              </a:rPr>
              <a:t>….Pericolosità…</a:t>
            </a:r>
            <a:endParaRPr lang="it-IT" b="1" dirty="0">
              <a:solidFill>
                <a:srgbClr val="FF0000"/>
              </a:solidFill>
              <a:latin typeface="Tahoma" pitchFamily="34" charset="0"/>
              <a:ea typeface="Tahoma" pitchFamily="34" charset="0"/>
              <a:cs typeface="Tahoma" pitchFamily="34" charset="0"/>
            </a:endParaRPr>
          </a:p>
        </p:txBody>
      </p:sp>
      <p:sp>
        <p:nvSpPr>
          <p:cNvPr id="500739" name="Rectangle 3"/>
          <p:cNvSpPr>
            <a:spLocks noGrp="1" noChangeArrowheads="1"/>
          </p:cNvSpPr>
          <p:nvPr>
            <p:ph type="body" idx="1"/>
          </p:nvPr>
        </p:nvSpPr>
        <p:spPr>
          <a:xfrm>
            <a:off x="251520" y="1259160"/>
            <a:ext cx="8820472" cy="5410200"/>
          </a:xfrm>
        </p:spPr>
        <p:txBody>
          <a:bodyPr>
            <a:normAutofit/>
          </a:bodyPr>
          <a:lstStyle/>
          <a:p>
            <a:pPr>
              <a:lnSpc>
                <a:spcPct val="95000"/>
              </a:lnSpc>
              <a:spcAft>
                <a:spcPct val="20000"/>
              </a:spcAft>
              <a:buClr>
                <a:srgbClr val="FF0000"/>
              </a:buClr>
              <a:buSzPct val="120000"/>
            </a:pPr>
            <a:r>
              <a:rPr lang="it-IT" sz="2800" dirty="0">
                <a:latin typeface="Tahoma" pitchFamily="34" charset="0"/>
                <a:ea typeface="Tahoma" pitchFamily="34" charset="0"/>
                <a:cs typeface="Tahoma" pitchFamily="34" charset="0"/>
              </a:rPr>
              <a:t>Effettivamente esistono casi di disturbo mentale che portano ad atteggiamenti aggressivi e violenti …. </a:t>
            </a:r>
          </a:p>
          <a:p>
            <a:pPr>
              <a:lnSpc>
                <a:spcPct val="95000"/>
              </a:lnSpc>
              <a:spcAft>
                <a:spcPct val="20000"/>
              </a:spcAft>
              <a:buClr>
                <a:srgbClr val="FF0000"/>
              </a:buClr>
              <a:buSzPct val="120000"/>
            </a:pPr>
            <a:r>
              <a:rPr lang="it-IT" sz="2800" dirty="0" err="1">
                <a:latin typeface="Tahoma" pitchFamily="34" charset="0"/>
                <a:ea typeface="Tahoma" pitchFamily="34" charset="0"/>
                <a:cs typeface="Tahoma" pitchFamily="34" charset="0"/>
              </a:rPr>
              <a:t>…l</a:t>
            </a:r>
            <a:r>
              <a:rPr lang="it-IT" sz="2800" dirty="0">
                <a:latin typeface="Tahoma" pitchFamily="34" charset="0"/>
                <a:ea typeface="Tahoma" pitchFamily="34" charset="0"/>
                <a:cs typeface="Tahoma" pitchFamily="34" charset="0"/>
              </a:rPr>
              <a:t>’aggressività nella maggior parte di questi casi è la reazione a stati di paura, di sofferenza, di tensioni insopportabili (per il paziente stesso e per il suo nucleo familiare) </a:t>
            </a:r>
          </a:p>
          <a:p>
            <a:pPr>
              <a:lnSpc>
                <a:spcPct val="95000"/>
              </a:lnSpc>
              <a:spcAft>
                <a:spcPct val="20000"/>
              </a:spcAft>
              <a:buClr>
                <a:srgbClr val="FF0000"/>
              </a:buClr>
              <a:buSzPct val="120000"/>
            </a:pPr>
            <a:r>
              <a:rPr lang="it-IT" sz="2800" dirty="0">
                <a:latin typeface="Tahoma" pitchFamily="34" charset="0"/>
                <a:ea typeface="Tahoma" pitchFamily="34" charset="0"/>
                <a:cs typeface="Tahoma" pitchFamily="34" charset="0"/>
              </a:rPr>
              <a:t>I dati statistici smentiscono e ribaltano il luogo comune del “matto violento”…. </a:t>
            </a:r>
          </a:p>
          <a:p>
            <a:pPr>
              <a:lnSpc>
                <a:spcPct val="95000"/>
              </a:lnSpc>
              <a:spcAft>
                <a:spcPct val="20000"/>
              </a:spcAft>
              <a:buClr>
                <a:srgbClr val="FF0000"/>
              </a:buClr>
              <a:buSzPct val="120000"/>
            </a:pPr>
            <a:r>
              <a:rPr lang="it-IT" sz="2800" dirty="0" err="1">
                <a:latin typeface="Tahoma" pitchFamily="34" charset="0"/>
                <a:ea typeface="Tahoma" pitchFamily="34" charset="0"/>
                <a:cs typeface="Tahoma" pitchFamily="34" charset="0"/>
              </a:rPr>
              <a:t>…aggressioni</a:t>
            </a:r>
            <a:r>
              <a:rPr lang="it-IT" sz="2800" dirty="0">
                <a:latin typeface="Tahoma" pitchFamily="34" charset="0"/>
                <a:ea typeface="Tahoma" pitchFamily="34" charset="0"/>
                <a:cs typeface="Tahoma" pitchFamily="34" charset="0"/>
              </a:rPr>
              <a:t>, lesioni ed omicidi sono presenti in misura uguale nella cosiddetta “popolazione normale” e in quella dei pazienti psichiatrici</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0738"/>
                                        </p:tgtEl>
                                        <p:attrNameLst>
                                          <p:attrName>style.visibility</p:attrName>
                                        </p:attrNameLst>
                                      </p:cBhvr>
                                      <p:to>
                                        <p:strVal val="visible"/>
                                      </p:to>
                                    </p:set>
                                    <p:animEffect transition="in" filter="randombar(horizontal)">
                                      <p:cBhvr>
                                        <p:cTn id="7" dur="500"/>
                                        <p:tgtEl>
                                          <p:spTgt spid="5007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00739">
                                            <p:txEl>
                                              <p:pRg st="0" end="0"/>
                                            </p:txEl>
                                          </p:spTgt>
                                        </p:tgtEl>
                                        <p:attrNameLst>
                                          <p:attrName>style.visibility</p:attrName>
                                        </p:attrNameLst>
                                      </p:cBhvr>
                                      <p:to>
                                        <p:strVal val="visible"/>
                                      </p:to>
                                    </p:set>
                                    <p:anim calcmode="lin" valueType="num">
                                      <p:cBhvr additive="base">
                                        <p:cTn id="12" dur="500" fill="hold"/>
                                        <p:tgtEl>
                                          <p:spTgt spid="5007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0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00739">
                                            <p:txEl>
                                              <p:pRg st="1" end="1"/>
                                            </p:txEl>
                                          </p:spTgt>
                                        </p:tgtEl>
                                        <p:attrNameLst>
                                          <p:attrName>style.visibility</p:attrName>
                                        </p:attrNameLst>
                                      </p:cBhvr>
                                      <p:to>
                                        <p:strVal val="visible"/>
                                      </p:to>
                                    </p:set>
                                    <p:anim calcmode="lin" valueType="num">
                                      <p:cBhvr additive="base">
                                        <p:cTn id="18" dur="500" fill="hold"/>
                                        <p:tgtEl>
                                          <p:spTgt spid="5007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00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00739">
                                            <p:txEl>
                                              <p:pRg st="2" end="2"/>
                                            </p:txEl>
                                          </p:spTgt>
                                        </p:tgtEl>
                                        <p:attrNameLst>
                                          <p:attrName>style.visibility</p:attrName>
                                        </p:attrNameLst>
                                      </p:cBhvr>
                                      <p:to>
                                        <p:strVal val="visible"/>
                                      </p:to>
                                    </p:set>
                                    <p:anim calcmode="lin" valueType="num">
                                      <p:cBhvr additive="base">
                                        <p:cTn id="24" dur="500" fill="hold"/>
                                        <p:tgtEl>
                                          <p:spTgt spid="5007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00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00739">
                                            <p:txEl>
                                              <p:pRg st="3" end="3"/>
                                            </p:txEl>
                                          </p:spTgt>
                                        </p:tgtEl>
                                        <p:attrNameLst>
                                          <p:attrName>style.visibility</p:attrName>
                                        </p:attrNameLst>
                                      </p:cBhvr>
                                      <p:to>
                                        <p:strVal val="visible"/>
                                      </p:to>
                                    </p:set>
                                    <p:anim calcmode="lin" valueType="num">
                                      <p:cBhvr additive="base">
                                        <p:cTn id="30" dur="500" fill="hold"/>
                                        <p:tgtEl>
                                          <p:spTgt spid="5007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007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autoUpdateAnimBg="0"/>
      <p:bldP spid="5007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107504" y="609600"/>
            <a:ext cx="8892480" cy="5410200"/>
          </a:xfrm>
        </p:spPr>
        <p:txBody>
          <a:bodyPr/>
          <a:lstStyle/>
          <a:p>
            <a:pPr>
              <a:lnSpc>
                <a:spcPct val="90000"/>
              </a:lnSpc>
            </a:pPr>
            <a:r>
              <a:rPr lang="it-IT" dirty="0">
                <a:solidFill>
                  <a:schemeClr val="tx1"/>
                </a:solidFill>
                <a:latin typeface="Tahoma" pitchFamily="34" charset="0"/>
                <a:ea typeface="Tahoma" pitchFamily="34" charset="0"/>
                <a:cs typeface="Tahoma" pitchFamily="34" charset="0"/>
              </a:rPr>
              <a:t>In realtà, molto più spesso i pazienti psichiatrici sono le </a:t>
            </a:r>
            <a:r>
              <a:rPr lang="it-IT" b="1" dirty="0">
                <a:solidFill>
                  <a:srgbClr val="FF0000"/>
                </a:solidFill>
                <a:latin typeface="Tahoma" pitchFamily="34" charset="0"/>
                <a:ea typeface="Tahoma" pitchFamily="34" charset="0"/>
                <a:cs typeface="Tahoma" pitchFamily="34" charset="0"/>
              </a:rPr>
              <a:t>VITTIME </a:t>
            </a:r>
            <a:r>
              <a:rPr lang="it-IT" b="1" dirty="0">
                <a:solidFill>
                  <a:schemeClr val="folHlink"/>
                </a:solidFill>
                <a:latin typeface="Tahoma" pitchFamily="34" charset="0"/>
                <a:ea typeface="Tahoma" pitchFamily="34" charset="0"/>
                <a:cs typeface="Tahoma" pitchFamily="34" charset="0"/>
              </a:rPr>
              <a:t/>
            </a:r>
            <a:br>
              <a:rPr lang="it-IT" b="1" dirty="0">
                <a:solidFill>
                  <a:schemeClr val="folHlink"/>
                </a:solidFill>
                <a:latin typeface="Tahoma" pitchFamily="34" charset="0"/>
                <a:ea typeface="Tahoma" pitchFamily="34" charset="0"/>
                <a:cs typeface="Tahoma" pitchFamily="34" charset="0"/>
              </a:rPr>
            </a:br>
            <a:r>
              <a:rPr lang="it-IT" dirty="0">
                <a:solidFill>
                  <a:schemeClr val="tx1"/>
                </a:solidFill>
                <a:latin typeface="Tahoma" pitchFamily="34" charset="0"/>
                <a:ea typeface="Tahoma" pitchFamily="34" charset="0"/>
                <a:cs typeface="Tahoma" pitchFamily="34" charset="0"/>
              </a:rPr>
              <a:t>di episodi di violenza e sopruso (da parte di privati cittadini, delle famiglie, di istituzioni pubbliche, degli stessi “curanti”, ecc. )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2786"/>
                                        </p:tgtEl>
                                        <p:attrNameLst>
                                          <p:attrName>style.visibility</p:attrName>
                                        </p:attrNameLst>
                                      </p:cBhvr>
                                      <p:to>
                                        <p:strVal val="visible"/>
                                      </p:to>
                                    </p:set>
                                    <p:animEffect transition="in" filter="randombar(horizontal)">
                                      <p:cBhvr>
                                        <p:cTn id="7" dur="500"/>
                                        <p:tgtEl>
                                          <p:spTgt spid="50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323528" y="188639"/>
            <a:ext cx="7620000" cy="613965"/>
          </a:xfrm>
        </p:spPr>
        <p:txBody>
          <a:bodyPr>
            <a:normAutofit fontScale="90000"/>
          </a:bodyPr>
          <a:lstStyle/>
          <a:p>
            <a:pPr algn="l"/>
            <a:r>
              <a:rPr lang="it-IT" b="1" dirty="0" err="1">
                <a:solidFill>
                  <a:srgbClr val="FF0000"/>
                </a:solidFill>
                <a:latin typeface="Tahoma" pitchFamily="34" charset="0"/>
                <a:ea typeface="Tahoma" pitchFamily="34" charset="0"/>
                <a:cs typeface="Tahoma" pitchFamily="34" charset="0"/>
              </a:rPr>
              <a:t>Schizofrenia…</a:t>
            </a:r>
            <a:endParaRPr lang="it-IT" b="1" dirty="0">
              <a:solidFill>
                <a:srgbClr val="FF0000"/>
              </a:solidFill>
              <a:latin typeface="Tahoma" pitchFamily="34" charset="0"/>
              <a:ea typeface="Tahoma" pitchFamily="34" charset="0"/>
              <a:cs typeface="Tahoma" pitchFamily="34" charset="0"/>
            </a:endParaRPr>
          </a:p>
        </p:txBody>
      </p:sp>
      <p:sp>
        <p:nvSpPr>
          <p:cNvPr id="573443" name="Rectangle 3"/>
          <p:cNvSpPr>
            <a:spLocks noGrp="1" noChangeArrowheads="1"/>
          </p:cNvSpPr>
          <p:nvPr>
            <p:ph type="body" idx="1"/>
          </p:nvPr>
        </p:nvSpPr>
        <p:spPr>
          <a:xfrm>
            <a:off x="251520" y="1118517"/>
            <a:ext cx="8820472" cy="5262811"/>
          </a:xfrm>
        </p:spPr>
        <p:txBody>
          <a:bodyPr>
            <a:normAutofit/>
          </a:bodyPr>
          <a:lstStyle/>
          <a:p>
            <a:pPr>
              <a:lnSpc>
                <a:spcPct val="90000"/>
              </a:lnSpc>
              <a:spcAft>
                <a:spcPct val="15000"/>
              </a:spcAft>
              <a:buClr>
                <a:srgbClr val="FF0000"/>
              </a:buClr>
            </a:pPr>
            <a:r>
              <a:rPr lang="it-IT" sz="2800" dirty="0">
                <a:latin typeface="Tahoma" pitchFamily="34" charset="0"/>
                <a:ea typeface="Tahoma" pitchFamily="34" charset="0"/>
                <a:cs typeface="Tahoma" pitchFamily="34" charset="0"/>
              </a:rPr>
              <a:t>Rappresenta il disturbo mentale più grave</a:t>
            </a:r>
          </a:p>
          <a:p>
            <a:pPr>
              <a:lnSpc>
                <a:spcPct val="90000"/>
              </a:lnSpc>
              <a:spcAft>
                <a:spcPct val="15000"/>
              </a:spcAft>
              <a:buClr>
                <a:srgbClr val="FF0000"/>
              </a:buClr>
            </a:pPr>
            <a:r>
              <a:rPr lang="it-IT" sz="2800" u="sng" dirty="0">
                <a:solidFill>
                  <a:srgbClr val="0033CC"/>
                </a:solidFill>
                <a:latin typeface="Tahoma" pitchFamily="34" charset="0"/>
                <a:ea typeface="Tahoma" pitchFamily="34" charset="0"/>
                <a:cs typeface="Tahoma" pitchFamily="34" charset="0"/>
              </a:rPr>
              <a:t>Isolamento dalla realtà</a:t>
            </a:r>
            <a:r>
              <a:rPr lang="it-IT" sz="2800" dirty="0">
                <a:latin typeface="Tahoma" pitchFamily="34" charset="0"/>
                <a:ea typeface="Tahoma" pitchFamily="34" charset="0"/>
                <a:cs typeface="Tahoma" pitchFamily="34" charset="0"/>
              </a:rPr>
              <a:t>: il soggetto vive in un “mondo proprio”,difficile ma non impossibile da comprendere, dove si rifugia per vincere l’angoscia ed in cui difficilmente consente </a:t>
            </a:r>
            <a:r>
              <a:rPr lang="it-IT" sz="2800" dirty="0" smtClean="0">
                <a:latin typeface="Tahoma" pitchFamily="34" charset="0"/>
                <a:ea typeface="Tahoma" pitchFamily="34" charset="0"/>
                <a:cs typeface="Tahoma" pitchFamily="34" charset="0"/>
              </a:rPr>
              <a:t>agli </a:t>
            </a:r>
            <a:r>
              <a:rPr lang="it-IT" sz="2800" dirty="0">
                <a:latin typeface="Tahoma" pitchFamily="34" charset="0"/>
                <a:ea typeface="Tahoma" pitchFamily="34" charset="0"/>
                <a:cs typeface="Tahoma" pitchFamily="34" charset="0"/>
              </a:rPr>
              <a:t>altri di entrare</a:t>
            </a:r>
          </a:p>
          <a:p>
            <a:pPr>
              <a:lnSpc>
                <a:spcPct val="90000"/>
              </a:lnSpc>
              <a:spcAft>
                <a:spcPct val="15000"/>
              </a:spcAft>
              <a:buClr>
                <a:srgbClr val="FF0000"/>
              </a:buClr>
            </a:pPr>
            <a:r>
              <a:rPr lang="it-IT" sz="2800" u="sng" dirty="0">
                <a:solidFill>
                  <a:srgbClr val="0033CC"/>
                </a:solidFill>
                <a:latin typeface="Tahoma" pitchFamily="34" charset="0"/>
                <a:ea typeface="Tahoma" pitchFamily="34" charset="0"/>
                <a:cs typeface="Tahoma" pitchFamily="34" charset="0"/>
              </a:rPr>
              <a:t>Delirio</a:t>
            </a:r>
            <a:r>
              <a:rPr lang="it-IT" sz="2800" dirty="0">
                <a:latin typeface="Tahoma" pitchFamily="34" charset="0"/>
                <a:ea typeface="Tahoma" pitchFamily="34" charset="0"/>
                <a:cs typeface="Tahoma" pitchFamily="34" charset="0"/>
              </a:rPr>
              <a:t>: convinzione profondamente radicata che un certo fatto, falso o inverosimile, sia vero; è carico di emotività ed il soggetto non ammette dubbi o incertezze sulla sua veridicità</a:t>
            </a:r>
          </a:p>
          <a:p>
            <a:pPr>
              <a:lnSpc>
                <a:spcPct val="90000"/>
              </a:lnSpc>
              <a:spcAft>
                <a:spcPct val="15000"/>
              </a:spcAft>
              <a:buClr>
                <a:srgbClr val="FF0000"/>
              </a:buClr>
            </a:pPr>
            <a:r>
              <a:rPr lang="it-IT" sz="2800" u="sng" dirty="0">
                <a:solidFill>
                  <a:srgbClr val="0033CC"/>
                </a:solidFill>
                <a:latin typeface="Tahoma" pitchFamily="34" charset="0"/>
                <a:ea typeface="Tahoma" pitchFamily="34" charset="0"/>
                <a:cs typeface="Tahoma" pitchFamily="34" charset="0"/>
              </a:rPr>
              <a:t>Allucinazioni</a:t>
            </a:r>
            <a:r>
              <a:rPr lang="it-IT" sz="2800" dirty="0">
                <a:latin typeface="Tahoma" pitchFamily="34" charset="0"/>
                <a:ea typeface="Tahoma" pitchFamily="34" charset="0"/>
                <a:cs typeface="Tahoma" pitchFamily="34" charset="0"/>
              </a:rPr>
              <a:t>: il soggetto percepisce e vive come reali immagini e sensazioni inesistenti (voci, suoni, ecc.)</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3442"/>
                                        </p:tgtEl>
                                        <p:attrNameLst>
                                          <p:attrName>style.visibility</p:attrName>
                                        </p:attrNameLst>
                                      </p:cBhvr>
                                      <p:to>
                                        <p:strVal val="visible"/>
                                      </p:to>
                                    </p:set>
                                    <p:animEffect transition="in" filter="randombar(horizontal)">
                                      <p:cBhvr>
                                        <p:cTn id="7" dur="500"/>
                                        <p:tgtEl>
                                          <p:spTgt spid="5734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3443">
                                            <p:txEl>
                                              <p:pRg st="0" end="0"/>
                                            </p:txEl>
                                          </p:spTgt>
                                        </p:tgtEl>
                                        <p:attrNameLst>
                                          <p:attrName>style.visibility</p:attrName>
                                        </p:attrNameLst>
                                      </p:cBhvr>
                                      <p:to>
                                        <p:strVal val="visible"/>
                                      </p:to>
                                    </p:set>
                                    <p:anim calcmode="lin" valueType="num">
                                      <p:cBhvr additive="base">
                                        <p:cTn id="12" dur="500" fill="hold"/>
                                        <p:tgtEl>
                                          <p:spTgt spid="5734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3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443">
                                            <p:txEl>
                                              <p:pRg st="1" end="1"/>
                                            </p:txEl>
                                          </p:spTgt>
                                        </p:tgtEl>
                                        <p:attrNameLst>
                                          <p:attrName>style.visibility</p:attrName>
                                        </p:attrNameLst>
                                      </p:cBhvr>
                                      <p:to>
                                        <p:strVal val="visible"/>
                                      </p:to>
                                    </p:set>
                                    <p:anim calcmode="lin" valueType="num">
                                      <p:cBhvr additive="base">
                                        <p:cTn id="18" dur="500" fill="hold"/>
                                        <p:tgtEl>
                                          <p:spTgt spid="5734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73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73443">
                                            <p:txEl>
                                              <p:pRg st="2" end="2"/>
                                            </p:txEl>
                                          </p:spTgt>
                                        </p:tgtEl>
                                        <p:attrNameLst>
                                          <p:attrName>style.visibility</p:attrName>
                                        </p:attrNameLst>
                                      </p:cBhvr>
                                      <p:to>
                                        <p:strVal val="visible"/>
                                      </p:to>
                                    </p:set>
                                    <p:anim calcmode="lin" valueType="num">
                                      <p:cBhvr additive="base">
                                        <p:cTn id="24" dur="500" fill="hold"/>
                                        <p:tgtEl>
                                          <p:spTgt spid="5734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73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73443">
                                            <p:txEl>
                                              <p:pRg st="3" end="3"/>
                                            </p:txEl>
                                          </p:spTgt>
                                        </p:tgtEl>
                                        <p:attrNameLst>
                                          <p:attrName>style.visibility</p:attrName>
                                        </p:attrNameLst>
                                      </p:cBhvr>
                                      <p:to>
                                        <p:strVal val="visible"/>
                                      </p:to>
                                    </p:set>
                                    <p:anim calcmode="lin" valueType="num">
                                      <p:cBhvr additive="base">
                                        <p:cTn id="30" dur="500" fill="hold"/>
                                        <p:tgtEl>
                                          <p:spTgt spid="5734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73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autoUpdateAnimBg="0"/>
      <p:bldP spid="57344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467544" y="332656"/>
            <a:ext cx="7283450" cy="850900"/>
          </a:xfrm>
        </p:spPr>
        <p:txBody>
          <a:bodyPr/>
          <a:lstStyle/>
          <a:p>
            <a:pPr algn="l"/>
            <a:r>
              <a:rPr lang="it-IT" b="1" dirty="0">
                <a:solidFill>
                  <a:srgbClr val="FF0000"/>
                </a:solidFill>
                <a:latin typeface="Tahoma" pitchFamily="34" charset="0"/>
                <a:ea typeface="Tahoma" pitchFamily="34" charset="0"/>
                <a:cs typeface="Tahoma" pitchFamily="34" charset="0"/>
              </a:rPr>
              <a:t>Stato maniacale</a:t>
            </a:r>
          </a:p>
        </p:txBody>
      </p:sp>
      <p:sp>
        <p:nvSpPr>
          <p:cNvPr id="583683" name="Rectangle 3"/>
          <p:cNvSpPr>
            <a:spLocks noGrp="1" noChangeArrowheads="1"/>
          </p:cNvSpPr>
          <p:nvPr>
            <p:ph type="body" idx="1"/>
          </p:nvPr>
        </p:nvSpPr>
        <p:spPr>
          <a:xfrm>
            <a:off x="251520" y="1423318"/>
            <a:ext cx="8820472" cy="4525962"/>
          </a:xfrm>
        </p:spPr>
        <p:txBody>
          <a:bodyPr>
            <a:normAutofit fontScale="92500"/>
          </a:bodyPr>
          <a:lstStyle/>
          <a:p>
            <a:pPr>
              <a:lnSpc>
                <a:spcPct val="85000"/>
              </a:lnSpc>
              <a:spcAft>
                <a:spcPct val="25000"/>
              </a:spcAft>
              <a:buClr>
                <a:srgbClr val="FF0000"/>
              </a:buClr>
            </a:pPr>
            <a:r>
              <a:rPr lang="it-IT" sz="3000" dirty="0">
                <a:latin typeface="Tahoma" pitchFamily="34" charset="0"/>
                <a:ea typeface="Tahoma" pitchFamily="34" charset="0"/>
                <a:cs typeface="Tahoma" pitchFamily="34" charset="0"/>
              </a:rPr>
              <a:t>Stato di eccitazione generale dell’attività motoria e del comportamento</a:t>
            </a:r>
          </a:p>
          <a:p>
            <a:pPr>
              <a:lnSpc>
                <a:spcPct val="85000"/>
              </a:lnSpc>
              <a:spcAft>
                <a:spcPct val="25000"/>
              </a:spcAft>
              <a:buClr>
                <a:srgbClr val="FF0000"/>
              </a:buClr>
            </a:pPr>
            <a:r>
              <a:rPr lang="it-IT" sz="3000" dirty="0">
                <a:latin typeface="Tahoma" pitchFamily="34" charset="0"/>
                <a:ea typeface="Tahoma" pitchFamily="34" charset="0"/>
                <a:cs typeface="Tahoma" pitchFamily="34" charset="0"/>
              </a:rPr>
              <a:t>Tutto sembra urgente; il paziente salta da un pensiero all’altro con rapidità, è superattivo, reagisce in maniera sproporzionata agli stimoli esterni</a:t>
            </a:r>
          </a:p>
          <a:p>
            <a:pPr>
              <a:lnSpc>
                <a:spcPct val="85000"/>
              </a:lnSpc>
              <a:spcAft>
                <a:spcPct val="25000"/>
              </a:spcAft>
              <a:buClr>
                <a:srgbClr val="FF0000"/>
              </a:buClr>
            </a:pPr>
            <a:r>
              <a:rPr lang="it-IT" sz="3000" dirty="0">
                <a:latin typeface="Tahoma" pitchFamily="34" charset="0"/>
                <a:ea typeface="Tahoma" pitchFamily="34" charset="0"/>
                <a:cs typeface="Tahoma" pitchFamily="34" charset="0"/>
              </a:rPr>
              <a:t>L’attività svolta però è per lo più inconcludente e non porta ad alcun beneficio concreto (“girare a vuoto”)</a:t>
            </a:r>
          </a:p>
          <a:p>
            <a:pPr>
              <a:lnSpc>
                <a:spcPct val="85000"/>
              </a:lnSpc>
              <a:spcAft>
                <a:spcPct val="25000"/>
              </a:spcAft>
              <a:buClr>
                <a:srgbClr val="FF0000"/>
              </a:buClr>
            </a:pPr>
            <a:r>
              <a:rPr lang="it-IT" sz="3000" dirty="0">
                <a:latin typeface="Tahoma" pitchFamily="34" charset="0"/>
                <a:ea typeface="Tahoma" pitchFamily="34" charset="0"/>
                <a:cs typeface="Tahoma" pitchFamily="34" charset="0"/>
              </a:rPr>
              <a:t>Frequentemente fasi di mania si alternano a fasi depressive </a:t>
            </a:r>
            <a:r>
              <a:rPr lang="it-IT" sz="3000" dirty="0" smtClean="0">
                <a:latin typeface="Tahoma" pitchFamily="34" charset="0"/>
                <a:ea typeface="Tahoma" pitchFamily="34" charset="0"/>
                <a:cs typeface="Tahoma" pitchFamily="34" charset="0"/>
              </a:rPr>
              <a:t>(Disturbo Bipolare)</a:t>
            </a:r>
            <a:endParaRPr lang="it-IT" sz="3000" dirty="0">
              <a:latin typeface="Tahoma" pitchFamily="34" charset="0"/>
              <a:ea typeface="Tahoma" pitchFamily="34" charset="0"/>
              <a:cs typeface="Tahoma" pitchFamily="34" charset="0"/>
            </a:endParaRPr>
          </a:p>
          <a:p>
            <a:pPr>
              <a:lnSpc>
                <a:spcPct val="85000"/>
              </a:lnSpc>
              <a:spcAft>
                <a:spcPct val="25000"/>
              </a:spcAft>
              <a:buClr>
                <a:srgbClr val="FF0000"/>
              </a:buClr>
            </a:pPr>
            <a:endParaRPr lang="it-IT" sz="3000" dirty="0">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251520" y="223838"/>
            <a:ext cx="8892480" cy="1044575"/>
          </a:xfrm>
        </p:spPr>
        <p:txBody>
          <a:bodyPr>
            <a:normAutofit/>
          </a:bodyPr>
          <a:lstStyle/>
          <a:p>
            <a:pPr algn="l">
              <a:lnSpc>
                <a:spcPct val="70000"/>
              </a:lnSpc>
            </a:pPr>
            <a:r>
              <a:rPr lang="it-IT" sz="3600" b="1" dirty="0">
                <a:solidFill>
                  <a:srgbClr val="FF0000"/>
                </a:solidFill>
                <a:latin typeface="Tahoma" pitchFamily="34" charset="0"/>
                <a:ea typeface="Tahoma" pitchFamily="34" charset="0"/>
                <a:cs typeface="Tahoma" pitchFamily="34" charset="0"/>
              </a:rPr>
              <a:t>Fattori di rischio per comportamenti violenti</a:t>
            </a:r>
            <a:r>
              <a:rPr lang="it-IT" sz="3600" dirty="0">
                <a:solidFill>
                  <a:srgbClr val="FF0000"/>
                </a:solidFill>
                <a:latin typeface="Tahoma" pitchFamily="34" charset="0"/>
                <a:ea typeface="Tahoma" pitchFamily="34" charset="0"/>
                <a:cs typeface="Tahoma" pitchFamily="34" charset="0"/>
              </a:rPr>
              <a:t> </a:t>
            </a:r>
          </a:p>
        </p:txBody>
      </p:sp>
      <p:sp>
        <p:nvSpPr>
          <p:cNvPr id="563203" name="Rectangle 3"/>
          <p:cNvSpPr>
            <a:spLocks noGrp="1" noChangeArrowheads="1"/>
          </p:cNvSpPr>
          <p:nvPr>
            <p:ph type="body" idx="1"/>
          </p:nvPr>
        </p:nvSpPr>
        <p:spPr>
          <a:xfrm>
            <a:off x="323528" y="1368425"/>
            <a:ext cx="8515672" cy="5589588"/>
          </a:xfrm>
        </p:spPr>
        <p:txBody>
          <a:bodyPr/>
          <a:lstStyle/>
          <a:p>
            <a:pPr>
              <a:lnSpc>
                <a:spcPct val="90000"/>
              </a:lnSpc>
              <a:spcBef>
                <a:spcPct val="30000"/>
              </a:spcBef>
              <a:buClr>
                <a:srgbClr val="FF0000"/>
              </a:buClr>
            </a:pPr>
            <a:r>
              <a:rPr lang="it-IT" sz="2400" dirty="0">
                <a:latin typeface="Tahoma" pitchFamily="34" charset="0"/>
                <a:ea typeface="Tahoma" pitchFamily="34" charset="0"/>
                <a:cs typeface="Tahoma" pitchFamily="34" charset="0"/>
              </a:rPr>
              <a:t>Sesso maschile </a:t>
            </a: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Età giovane </a:t>
            </a: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Basso livello intellettivo, culturale, socio-economico</a:t>
            </a: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Ambiente familiare deviante</a:t>
            </a: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Pregressa storia di comportamenti violenti</a:t>
            </a:r>
          </a:p>
          <a:p>
            <a:pPr>
              <a:lnSpc>
                <a:spcPct val="90000"/>
              </a:lnSpc>
              <a:spcBef>
                <a:spcPct val="30000"/>
              </a:spcBef>
              <a:buClr>
                <a:srgbClr val="FF0000"/>
              </a:buClr>
            </a:pPr>
            <a:r>
              <a:rPr lang="it-IT" sz="2400" u="sng" dirty="0">
                <a:solidFill>
                  <a:srgbClr val="FF0000"/>
                </a:solidFill>
                <a:latin typeface="Tahoma" pitchFamily="34" charset="0"/>
                <a:ea typeface="Tahoma" pitchFamily="34" charset="0"/>
                <a:cs typeface="Tahoma" pitchFamily="34" charset="0"/>
              </a:rPr>
              <a:t>Uso di droghe ed alcool (fattori disinibenti) </a:t>
            </a: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Recenti eventi stressanti (cambiamenti improvvisi nella vita, problemi economici, abbandoni, isolamento sociale, licenziamento)</a:t>
            </a: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Esposizione a violenza (come vittima o come testimone, storia di violenza domestica, abusi sessuali </a:t>
            </a:r>
            <a:r>
              <a:rPr lang="it-IT" sz="2400" dirty="0" smtClean="0">
                <a:latin typeface="Tahoma" pitchFamily="34" charset="0"/>
                <a:ea typeface="Tahoma" pitchFamily="34" charset="0"/>
                <a:cs typeface="Tahoma" pitchFamily="34" charset="0"/>
              </a:rPr>
              <a:t>nell’infanzia) </a:t>
            </a:r>
            <a:endParaRPr lang="it-IT" sz="2400" dirty="0">
              <a:latin typeface="Tahoma" pitchFamily="34" charset="0"/>
              <a:ea typeface="Tahoma" pitchFamily="34" charset="0"/>
              <a:cs typeface="Tahoma" pitchFamily="34" charset="0"/>
            </a:endParaRPr>
          </a:p>
          <a:p>
            <a:pPr>
              <a:lnSpc>
                <a:spcPct val="90000"/>
              </a:lnSpc>
              <a:spcBef>
                <a:spcPct val="30000"/>
              </a:spcBef>
              <a:buClr>
                <a:srgbClr val="FF0000"/>
              </a:buClr>
            </a:pPr>
            <a:r>
              <a:rPr lang="it-IT" sz="2400" dirty="0">
                <a:latin typeface="Tahoma" pitchFamily="34" charset="0"/>
                <a:ea typeface="Tahoma" pitchFamily="34" charset="0"/>
                <a:cs typeface="Tahoma" pitchFamily="34" charset="0"/>
              </a:rPr>
              <a:t>Possesso di armi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611560" y="2667000"/>
            <a:ext cx="8532440" cy="1143000"/>
          </a:xfrm>
        </p:spPr>
        <p:txBody>
          <a:bodyPr>
            <a:normAutofit fontScale="90000"/>
          </a:bodyPr>
          <a:lstStyle/>
          <a:p>
            <a:pPr algn="l">
              <a:lnSpc>
                <a:spcPct val="90000"/>
              </a:lnSpc>
            </a:pPr>
            <a:r>
              <a:rPr lang="it-IT" sz="4000" b="1" dirty="0">
                <a:solidFill>
                  <a:srgbClr val="FF0000"/>
                </a:solidFill>
                <a:latin typeface="Tahoma" pitchFamily="34" charset="0"/>
                <a:cs typeface="Times New Roman" pitchFamily="18" charset="0"/>
              </a:rPr>
              <a:t>Legge 180 </a:t>
            </a:r>
            <a:r>
              <a:rPr lang="it-IT" sz="4000" dirty="0">
                <a:solidFill>
                  <a:schemeClr val="tx1"/>
                </a:solidFill>
                <a:latin typeface="Tahoma" pitchFamily="34" charset="0"/>
                <a:cs typeface="Times New Roman" pitchFamily="18" charset="0"/>
              </a:rPr>
              <a:t>(maggio 1978) </a:t>
            </a:r>
            <a:br>
              <a:rPr lang="it-IT" sz="4000" dirty="0">
                <a:solidFill>
                  <a:schemeClr val="tx1"/>
                </a:solidFill>
                <a:latin typeface="Tahoma" pitchFamily="34" charset="0"/>
                <a:cs typeface="Times New Roman" pitchFamily="18" charset="0"/>
              </a:rPr>
            </a:br>
            <a:r>
              <a:rPr lang="it-IT" sz="4000" dirty="0">
                <a:solidFill>
                  <a:schemeClr val="tx1"/>
                </a:solidFill>
                <a:latin typeface="Tahoma" pitchFamily="34" charset="0"/>
                <a:cs typeface="Times New Roman" pitchFamily="18" charset="0"/>
              </a:rPr>
              <a:t>Accertamenti e trattamenti sanitari volontari e obbligatori </a:t>
            </a:r>
            <a:br>
              <a:rPr lang="it-IT" sz="4000" dirty="0">
                <a:solidFill>
                  <a:schemeClr val="tx1"/>
                </a:solidFill>
                <a:latin typeface="Tahoma" pitchFamily="34" charset="0"/>
                <a:cs typeface="Times New Roman" pitchFamily="18" charset="0"/>
              </a:rPr>
            </a:br>
            <a:r>
              <a:rPr lang="it-IT" sz="4000" dirty="0">
                <a:solidFill>
                  <a:schemeClr val="tx1"/>
                </a:solidFill>
                <a:latin typeface="Tahoma" pitchFamily="34" charset="0"/>
                <a:cs typeface="Times New Roman" pitchFamily="18" charset="0"/>
              </a:rPr>
              <a:t/>
            </a:r>
            <a:br>
              <a:rPr lang="it-IT" sz="4000" dirty="0">
                <a:solidFill>
                  <a:schemeClr val="tx1"/>
                </a:solidFill>
                <a:latin typeface="Tahoma" pitchFamily="34" charset="0"/>
                <a:cs typeface="Times New Roman" pitchFamily="18" charset="0"/>
              </a:rPr>
            </a:br>
            <a:r>
              <a:rPr lang="it-IT" sz="4000" dirty="0">
                <a:solidFill>
                  <a:schemeClr val="tx1"/>
                </a:solidFill>
                <a:latin typeface="Tahoma" pitchFamily="34" charset="0"/>
                <a:cs typeface="Times New Roman" pitchFamily="18" charset="0"/>
              </a:rPr>
              <a:t>Ripresa nella </a:t>
            </a:r>
            <a:r>
              <a:rPr lang="it-IT" sz="4000" dirty="0">
                <a:solidFill>
                  <a:srgbClr val="FF0000"/>
                </a:solidFill>
                <a:latin typeface="Tahoma" pitchFamily="34" charset="0"/>
                <a:cs typeface="Times New Roman" pitchFamily="18" charset="0"/>
              </a:rPr>
              <a:t>Legge 833 </a:t>
            </a:r>
            <a:r>
              <a:rPr lang="it-IT" sz="4000" dirty="0">
                <a:solidFill>
                  <a:schemeClr val="tx1"/>
                </a:solidFill>
                <a:latin typeface="Tahoma" pitchFamily="34" charset="0"/>
                <a:cs typeface="Times New Roman" pitchFamily="18" charset="0"/>
              </a:rPr>
              <a:t>- Istituzione del Servizio Sanitario Nazionale (dicembre 1978</a:t>
            </a:r>
            <a:r>
              <a:rPr lang="it-IT" sz="4000" dirty="0" smtClean="0">
                <a:solidFill>
                  <a:schemeClr val="tx1"/>
                </a:solidFill>
                <a:latin typeface="Tahoma" pitchFamily="34" charset="0"/>
                <a:cs typeface="Times New Roman" pitchFamily="18" charset="0"/>
              </a:rPr>
              <a:t>) art</a:t>
            </a:r>
            <a:r>
              <a:rPr lang="it-IT" sz="4000" dirty="0">
                <a:solidFill>
                  <a:schemeClr val="tx1"/>
                </a:solidFill>
                <a:latin typeface="Tahoma" pitchFamily="34" charset="0"/>
                <a:cs typeface="Times New Roman" pitchFamily="18" charset="0"/>
              </a:rPr>
              <a:t>. 33, 34, 35</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323528" y="260648"/>
            <a:ext cx="7772400" cy="533400"/>
          </a:xfrm>
        </p:spPr>
        <p:txBody>
          <a:bodyPr>
            <a:normAutofit fontScale="90000"/>
          </a:bodyPr>
          <a:lstStyle/>
          <a:p>
            <a:pPr algn="l"/>
            <a:r>
              <a:rPr lang="it-IT" sz="3600" b="1" dirty="0">
                <a:solidFill>
                  <a:srgbClr val="FF0000"/>
                </a:solidFill>
                <a:latin typeface="Tahoma" pitchFamily="34" charset="0"/>
                <a:cs typeface="Times New Roman" pitchFamily="18" charset="0"/>
              </a:rPr>
              <a:t>Principi generali della L. 180…</a:t>
            </a:r>
          </a:p>
        </p:txBody>
      </p:sp>
      <p:sp>
        <p:nvSpPr>
          <p:cNvPr id="569347" name="Rectangle 3"/>
          <p:cNvSpPr>
            <a:spLocks noGrp="1" noChangeArrowheads="1"/>
          </p:cNvSpPr>
          <p:nvPr>
            <p:ph type="body" idx="1"/>
          </p:nvPr>
        </p:nvSpPr>
        <p:spPr>
          <a:xfrm>
            <a:off x="179512" y="1196752"/>
            <a:ext cx="8892480" cy="5562600"/>
          </a:xfrm>
        </p:spPr>
        <p:txBody>
          <a:bodyPr/>
          <a:lstStyle/>
          <a:p>
            <a:pPr>
              <a:lnSpc>
                <a:spcPct val="90000"/>
              </a:lnSpc>
              <a:spcAft>
                <a:spcPct val="35000"/>
              </a:spcAft>
              <a:buClr>
                <a:srgbClr val="FF0000"/>
              </a:buClr>
            </a:pPr>
            <a:r>
              <a:rPr lang="it-IT" sz="2800" dirty="0">
                <a:latin typeface="Tahoma" pitchFamily="34" charset="0"/>
                <a:cs typeface="Times New Roman" pitchFamily="18" charset="0"/>
              </a:rPr>
              <a:t>La psichiatria entra a far parte del </a:t>
            </a:r>
            <a:r>
              <a:rPr lang="it-IT" sz="2800" u="sng" dirty="0">
                <a:solidFill>
                  <a:srgbClr val="0033CC"/>
                </a:solidFill>
                <a:latin typeface="Tahoma" pitchFamily="34" charset="0"/>
                <a:cs typeface="Times New Roman" pitchFamily="18" charset="0"/>
              </a:rPr>
              <a:t>Servizio Sanitario Nazionale</a:t>
            </a:r>
            <a:r>
              <a:rPr lang="it-IT" sz="2800" dirty="0">
                <a:latin typeface="Tahoma" pitchFamily="34" charset="0"/>
                <a:cs typeface="Times New Roman" pitchFamily="18" charset="0"/>
              </a:rPr>
              <a:t> e si libera dello statuto che la poneva in rapporto di stretta contiguità con le forze dell'ordine e con la magistratura</a:t>
            </a:r>
          </a:p>
          <a:p>
            <a:pPr>
              <a:lnSpc>
                <a:spcPct val="90000"/>
              </a:lnSpc>
              <a:spcAft>
                <a:spcPct val="35000"/>
              </a:spcAft>
              <a:buClr>
                <a:srgbClr val="FF0000"/>
              </a:buClr>
            </a:pPr>
            <a:r>
              <a:rPr lang="it-IT" sz="2800" dirty="0">
                <a:latin typeface="Tahoma" pitchFamily="34" charset="0"/>
                <a:cs typeface="Times New Roman" pitchFamily="18" charset="0"/>
              </a:rPr>
              <a:t>La funzione di custodia diventa funzione di tutela della salute mentale e di cura della malattia mentale. Il malato di mente è una persona bisognosa di cure, come ogni altro </a:t>
            </a:r>
            <a:r>
              <a:rPr lang="it-IT" sz="2800" u="sng" dirty="0">
                <a:solidFill>
                  <a:srgbClr val="0033CC"/>
                </a:solidFill>
                <a:latin typeface="Tahoma" pitchFamily="34" charset="0"/>
                <a:cs typeface="Times New Roman" pitchFamily="18" charset="0"/>
              </a:rPr>
              <a:t>cittadino ammalato</a:t>
            </a:r>
          </a:p>
          <a:p>
            <a:pPr>
              <a:lnSpc>
                <a:spcPct val="90000"/>
              </a:lnSpc>
              <a:spcAft>
                <a:spcPct val="35000"/>
              </a:spcAft>
              <a:buClr>
                <a:srgbClr val="FF0000"/>
              </a:buClr>
            </a:pPr>
            <a:r>
              <a:rPr lang="it-IT" sz="2800" dirty="0">
                <a:latin typeface="Tahoma" pitchFamily="34" charset="0"/>
                <a:cs typeface="Times New Roman" pitchFamily="18" charset="0"/>
              </a:rPr>
              <a:t>Con la istituzione dei servizi di salute mentale si afferma il ruolo </a:t>
            </a:r>
            <a:r>
              <a:rPr lang="it-IT" sz="2800" i="1" dirty="0">
                <a:latin typeface="Tahoma" pitchFamily="34" charset="0"/>
                <a:cs typeface="Times New Roman" pitchFamily="18" charset="0"/>
              </a:rPr>
              <a:t>primario </a:t>
            </a:r>
            <a:r>
              <a:rPr lang="it-IT" sz="2800" dirty="0">
                <a:latin typeface="Tahoma" pitchFamily="34" charset="0"/>
                <a:cs typeface="Times New Roman" pitchFamily="18" charset="0"/>
              </a:rPr>
              <a:t>dei </a:t>
            </a:r>
            <a:r>
              <a:rPr lang="it-IT" sz="2800" u="sng" dirty="0">
                <a:solidFill>
                  <a:srgbClr val="0033CC"/>
                </a:solidFill>
                <a:latin typeface="Tahoma" pitchFamily="34" charset="0"/>
                <a:cs typeface="Times New Roman" pitchFamily="18" charset="0"/>
              </a:rPr>
              <a:t>servizi territoriali extra-ospedalieri</a:t>
            </a:r>
            <a:r>
              <a:rPr lang="it-IT" sz="2800" dirty="0">
                <a:latin typeface="Tahoma" pitchFamily="34" charset="0"/>
                <a:cs typeface="Times New Roman" pitchFamily="18" charset="0"/>
              </a:rPr>
              <a:t>, rispetto a quelli ospedalieri</a:t>
            </a:r>
            <a:endParaRPr lang="it-IT" sz="2800" dirty="0">
              <a:latin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type="body" idx="1"/>
          </p:nvPr>
        </p:nvSpPr>
        <p:spPr>
          <a:xfrm>
            <a:off x="395536" y="1295400"/>
            <a:ext cx="8748464" cy="5181600"/>
          </a:xfrm>
        </p:spPr>
        <p:txBody>
          <a:bodyPr/>
          <a:lstStyle/>
          <a:p>
            <a:pPr>
              <a:lnSpc>
                <a:spcPct val="90000"/>
              </a:lnSpc>
              <a:spcAft>
                <a:spcPct val="30000"/>
              </a:spcAft>
              <a:buClr>
                <a:srgbClr val="FF0000"/>
              </a:buClr>
            </a:pPr>
            <a:r>
              <a:rPr lang="it-IT" sz="2800" dirty="0">
                <a:latin typeface="Tahoma" pitchFamily="34" charset="0"/>
                <a:cs typeface="Times New Roman" pitchFamily="18" charset="0"/>
              </a:rPr>
              <a:t>Vengono </a:t>
            </a:r>
            <a:r>
              <a:rPr lang="it-IT" sz="2800" u="sng" dirty="0">
                <a:solidFill>
                  <a:srgbClr val="0033CC"/>
                </a:solidFill>
                <a:latin typeface="Tahoma" pitchFamily="34" charset="0"/>
                <a:cs typeface="Times New Roman" pitchFamily="18" charset="0"/>
              </a:rPr>
              <a:t>chiusi gli O.P.</a:t>
            </a:r>
            <a:r>
              <a:rPr lang="it-IT" sz="2800" dirty="0">
                <a:solidFill>
                  <a:srgbClr val="0033CC"/>
                </a:solidFill>
                <a:latin typeface="Tahoma" pitchFamily="34" charset="0"/>
                <a:cs typeface="Times New Roman" pitchFamily="18" charset="0"/>
              </a:rPr>
              <a:t> </a:t>
            </a:r>
            <a:r>
              <a:rPr lang="it-IT" sz="2800" dirty="0">
                <a:latin typeface="Tahoma" pitchFamily="34" charset="0"/>
                <a:cs typeface="Times New Roman" pitchFamily="18" charset="0"/>
              </a:rPr>
              <a:t>(“manicomi”) con divieto di effettuare nuovi ricoveri a partire dal 1981</a:t>
            </a:r>
          </a:p>
          <a:p>
            <a:pPr>
              <a:lnSpc>
                <a:spcPct val="90000"/>
              </a:lnSpc>
              <a:spcAft>
                <a:spcPct val="30000"/>
              </a:spcAft>
              <a:buClr>
                <a:srgbClr val="FF0000"/>
              </a:buClr>
            </a:pPr>
            <a:r>
              <a:rPr lang="it-IT" sz="2800" dirty="0">
                <a:latin typeface="Tahoma" pitchFamily="34" charset="0"/>
                <a:cs typeface="Times New Roman" pitchFamily="18" charset="0"/>
              </a:rPr>
              <a:t>La funzione di ricovero ospedaliero per i pazienti psichiatrici viene svolta da specifici Servizi di Diagnosi e Cura (SPDC) collocati </a:t>
            </a:r>
            <a:r>
              <a:rPr lang="it-IT" sz="2800" dirty="0">
                <a:solidFill>
                  <a:srgbClr val="0033CC"/>
                </a:solidFill>
                <a:latin typeface="Tahoma" pitchFamily="34" charset="0"/>
                <a:cs typeface="Times New Roman" pitchFamily="18" charset="0"/>
              </a:rPr>
              <a:t>all'</a:t>
            </a:r>
            <a:r>
              <a:rPr lang="it-IT" sz="2800" u="sng" dirty="0">
                <a:solidFill>
                  <a:srgbClr val="0033CC"/>
                </a:solidFill>
                <a:latin typeface="Tahoma" pitchFamily="34" charset="0"/>
                <a:cs typeface="Times New Roman" pitchFamily="18" charset="0"/>
              </a:rPr>
              <a:t>interno degli Ospedali Generali</a:t>
            </a:r>
          </a:p>
          <a:p>
            <a:pPr>
              <a:lnSpc>
                <a:spcPct val="90000"/>
              </a:lnSpc>
              <a:spcAft>
                <a:spcPct val="30000"/>
              </a:spcAft>
              <a:buClr>
                <a:srgbClr val="FF0000"/>
              </a:buClr>
            </a:pPr>
            <a:r>
              <a:rPr lang="it-IT" sz="2800" dirty="0">
                <a:latin typeface="Tahoma" pitchFamily="34" charset="0"/>
                <a:cs typeface="Times New Roman" pitchFamily="18" charset="0"/>
              </a:rPr>
              <a:t>Vengono riviste le norme in base alle quali effettuare i </a:t>
            </a:r>
            <a:r>
              <a:rPr lang="it-IT" sz="2800" u="sng" dirty="0">
                <a:solidFill>
                  <a:srgbClr val="0033CC"/>
                </a:solidFill>
                <a:latin typeface="Tahoma" pitchFamily="34" charset="0"/>
                <a:cs typeface="Times New Roman" pitchFamily="18" charset="0"/>
              </a:rPr>
              <a:t>Trattamenti Sanitari Obbligatori</a:t>
            </a:r>
            <a:r>
              <a:rPr lang="it-IT" sz="2800" dirty="0">
                <a:solidFill>
                  <a:srgbClr val="0033CC"/>
                </a:solidFill>
                <a:latin typeface="Tahoma" pitchFamily="34" charset="0"/>
                <a:cs typeface="Times New Roman" pitchFamily="18" charset="0"/>
              </a:rPr>
              <a:t> </a:t>
            </a:r>
            <a:r>
              <a:rPr lang="it-IT" sz="2800" dirty="0">
                <a:latin typeface="Tahoma" pitchFamily="34" charset="0"/>
                <a:cs typeface="Times New Roman" pitchFamily="18" charset="0"/>
              </a:rPr>
              <a:t>(che prendono il posto dei vecchi "Ricoveri Coatti" della legge del 1904)</a:t>
            </a:r>
          </a:p>
          <a:p>
            <a:pPr>
              <a:lnSpc>
                <a:spcPct val="90000"/>
              </a:lnSpc>
              <a:buClr>
                <a:srgbClr val="FF0000"/>
              </a:buClr>
            </a:pPr>
            <a:endParaRPr lang="it-IT" dirty="0"/>
          </a:p>
        </p:txBody>
      </p:sp>
      <p:sp>
        <p:nvSpPr>
          <p:cNvPr id="570372" name="Rectangle 4"/>
          <p:cNvSpPr>
            <a:spLocks noGrp="1" noChangeArrowheads="1"/>
          </p:cNvSpPr>
          <p:nvPr>
            <p:ph type="title"/>
          </p:nvPr>
        </p:nvSpPr>
        <p:spPr>
          <a:xfrm>
            <a:off x="251520" y="381000"/>
            <a:ext cx="8663880" cy="533400"/>
          </a:xfrm>
          <a:noFill/>
          <a:ln/>
        </p:spPr>
        <p:txBody>
          <a:bodyPr>
            <a:normAutofit fontScale="90000"/>
          </a:bodyPr>
          <a:lstStyle/>
          <a:p>
            <a:pPr algn="l"/>
            <a:r>
              <a:rPr lang="it-IT" sz="3600" b="1" dirty="0" err="1">
                <a:solidFill>
                  <a:srgbClr val="FF0000"/>
                </a:solidFill>
                <a:latin typeface="Tahoma" pitchFamily="34" charset="0"/>
                <a:cs typeface="Times New Roman" pitchFamily="18" charset="0"/>
              </a:rPr>
              <a:t>…Principi</a:t>
            </a:r>
            <a:r>
              <a:rPr lang="it-IT" sz="3600" b="1" dirty="0">
                <a:solidFill>
                  <a:srgbClr val="FF0000"/>
                </a:solidFill>
                <a:latin typeface="Tahoma" pitchFamily="34" charset="0"/>
                <a:cs typeface="Times New Roman" pitchFamily="18" charset="0"/>
              </a:rPr>
              <a:t> generali della L. 180</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827584" y="115888"/>
            <a:ext cx="7859216" cy="1143000"/>
          </a:xfrm>
        </p:spPr>
        <p:txBody>
          <a:bodyPr/>
          <a:lstStyle/>
          <a:p>
            <a:pPr algn="l"/>
            <a:r>
              <a:rPr lang="it-IT" sz="4000" b="1" dirty="0">
                <a:solidFill>
                  <a:srgbClr val="FF0000"/>
                </a:solidFill>
                <a:latin typeface="Tahoma" pitchFamily="34" charset="0"/>
                <a:ea typeface="Tahoma" pitchFamily="34" charset="0"/>
                <a:cs typeface="Tahoma" pitchFamily="34" charset="0"/>
              </a:rPr>
              <a:t>Prima e dopo la “Legge 180”</a:t>
            </a:r>
          </a:p>
        </p:txBody>
      </p:sp>
      <p:sp>
        <p:nvSpPr>
          <p:cNvPr id="575491" name="Rectangle 3"/>
          <p:cNvSpPr>
            <a:spLocks noGrp="1" noChangeArrowheads="1"/>
          </p:cNvSpPr>
          <p:nvPr>
            <p:ph type="body" sz="half" idx="1"/>
          </p:nvPr>
        </p:nvSpPr>
        <p:spPr>
          <a:xfrm>
            <a:off x="251520" y="1844824"/>
            <a:ext cx="4114800" cy="4114800"/>
          </a:xfrm>
          <a:ln>
            <a:solidFill>
              <a:srgbClr val="FF0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buFontTx/>
              <a:buNone/>
            </a:pPr>
            <a:r>
              <a:rPr lang="it-IT" sz="3600" b="1" dirty="0"/>
              <a:t>Prima</a:t>
            </a:r>
          </a:p>
          <a:p>
            <a:pPr>
              <a:buClr>
                <a:srgbClr val="FF0000"/>
              </a:buClr>
            </a:pPr>
            <a:r>
              <a:rPr lang="it-IT" dirty="0" smtClean="0"/>
              <a:t>Manicomio, </a:t>
            </a:r>
            <a:r>
              <a:rPr lang="it-IT" dirty="0"/>
              <a:t>unica risposta al disturbo mentale</a:t>
            </a:r>
          </a:p>
          <a:p>
            <a:pPr>
              <a:buClr>
                <a:srgbClr val="FF0000"/>
              </a:buClr>
            </a:pPr>
            <a:r>
              <a:rPr lang="it-IT" dirty="0"/>
              <a:t>Malato fonte di pericolo e vergogna</a:t>
            </a:r>
          </a:p>
          <a:p>
            <a:pPr>
              <a:buClr>
                <a:srgbClr val="FF0000"/>
              </a:buClr>
            </a:pPr>
            <a:r>
              <a:rPr lang="it-IT" dirty="0"/>
              <a:t>Isolamento necessario a proteggere la società</a:t>
            </a:r>
          </a:p>
          <a:p>
            <a:pPr>
              <a:buClr>
                <a:srgbClr val="FF0000"/>
              </a:buClr>
            </a:pPr>
            <a:r>
              <a:rPr lang="it-IT" dirty="0"/>
              <a:t>Famiglia ignorata</a:t>
            </a:r>
          </a:p>
        </p:txBody>
      </p:sp>
      <p:sp>
        <p:nvSpPr>
          <p:cNvPr id="575492" name="Rectangle 4"/>
          <p:cNvSpPr>
            <a:spLocks noGrp="1" noChangeArrowheads="1"/>
          </p:cNvSpPr>
          <p:nvPr>
            <p:ph type="body" sz="half" idx="2"/>
          </p:nvPr>
        </p:nvSpPr>
        <p:spPr>
          <a:xfrm>
            <a:off x="4572000" y="1676400"/>
            <a:ext cx="4320480" cy="4488904"/>
          </a:xfrm>
          <a:ln w="19050">
            <a:solidFill>
              <a:srgbClr val="00B050"/>
            </a:solidFill>
          </a:ln>
        </p:spPr>
        <p:style>
          <a:lnRef idx="2">
            <a:schemeClr val="accent3"/>
          </a:lnRef>
          <a:fillRef idx="1">
            <a:schemeClr val="lt1"/>
          </a:fillRef>
          <a:effectRef idx="0">
            <a:schemeClr val="accent3"/>
          </a:effectRef>
          <a:fontRef idx="minor">
            <a:schemeClr val="dk1"/>
          </a:fontRef>
        </p:style>
        <p:txBody>
          <a:bodyPr/>
          <a:lstStyle/>
          <a:p>
            <a:pPr>
              <a:buFontTx/>
              <a:buNone/>
            </a:pPr>
            <a:r>
              <a:rPr lang="it-IT" sz="3600" b="1" dirty="0"/>
              <a:t>Dopo</a:t>
            </a:r>
          </a:p>
          <a:p>
            <a:pPr>
              <a:buClr>
                <a:srgbClr val="00B050"/>
              </a:buClr>
            </a:pPr>
            <a:r>
              <a:rPr lang="it-IT" dirty="0"/>
              <a:t>Servizi </a:t>
            </a:r>
            <a:r>
              <a:rPr lang="it-IT" dirty="0" smtClean="0"/>
              <a:t>territoriali per prevenire</a:t>
            </a:r>
            <a:r>
              <a:rPr lang="it-IT" dirty="0"/>
              <a:t>, </a:t>
            </a:r>
            <a:r>
              <a:rPr lang="it-IT" dirty="0" smtClean="0"/>
              <a:t>curare e </a:t>
            </a:r>
            <a:r>
              <a:rPr lang="it-IT" dirty="0"/>
              <a:t>riabilitare</a:t>
            </a:r>
          </a:p>
          <a:p>
            <a:pPr>
              <a:buClr>
                <a:srgbClr val="00B050"/>
              </a:buClr>
            </a:pPr>
            <a:r>
              <a:rPr lang="it-IT" dirty="0" smtClean="0"/>
              <a:t>Riconoscimento </a:t>
            </a:r>
            <a:r>
              <a:rPr lang="it-IT" dirty="0"/>
              <a:t>dei diritti di </a:t>
            </a:r>
            <a:r>
              <a:rPr lang="it-IT" dirty="0" smtClean="0"/>
              <a:t>cittadinanza</a:t>
            </a:r>
          </a:p>
          <a:p>
            <a:pPr>
              <a:buClr>
                <a:srgbClr val="00B050"/>
              </a:buClr>
            </a:pPr>
            <a:r>
              <a:rPr lang="it-IT" dirty="0" smtClean="0"/>
              <a:t>Paziente e familiari possono accedere ai servizi</a:t>
            </a:r>
          </a:p>
          <a:p>
            <a:pPr>
              <a:buClr>
                <a:srgbClr val="00B050"/>
              </a:buClr>
            </a:pPr>
            <a:endParaRPr lang="it-IT"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395536" y="274638"/>
            <a:ext cx="8748464" cy="1020762"/>
          </a:xfrm>
        </p:spPr>
        <p:txBody>
          <a:bodyPr>
            <a:normAutofit fontScale="90000"/>
          </a:bodyPr>
          <a:lstStyle/>
          <a:p>
            <a:pPr algn="l"/>
            <a:r>
              <a:rPr lang="it-IT" sz="4000" b="1" dirty="0">
                <a:solidFill>
                  <a:srgbClr val="FF0000"/>
                </a:solidFill>
                <a:latin typeface="Tahoma" pitchFamily="34" charset="0"/>
                <a:cs typeface="Times New Roman" pitchFamily="18" charset="0"/>
              </a:rPr>
              <a:t>Il Trattamento Sanitario Obbligatorio (TSO)</a:t>
            </a:r>
          </a:p>
        </p:txBody>
      </p:sp>
      <p:sp>
        <p:nvSpPr>
          <p:cNvPr id="571395" name="Rectangle 3"/>
          <p:cNvSpPr>
            <a:spLocks noGrp="1" noChangeArrowheads="1"/>
          </p:cNvSpPr>
          <p:nvPr>
            <p:ph type="body" idx="1"/>
          </p:nvPr>
        </p:nvSpPr>
        <p:spPr>
          <a:xfrm>
            <a:off x="251520" y="3048000"/>
            <a:ext cx="8435280" cy="3154363"/>
          </a:xfrm>
        </p:spPr>
        <p:txBody>
          <a:bodyPr>
            <a:normAutofit lnSpcReduction="10000"/>
          </a:bodyPr>
          <a:lstStyle/>
          <a:p>
            <a:pPr marL="533400" indent="-533400">
              <a:lnSpc>
                <a:spcPct val="90000"/>
              </a:lnSpc>
              <a:spcAft>
                <a:spcPct val="25000"/>
              </a:spcAft>
              <a:buClr>
                <a:srgbClr val="FF0000"/>
              </a:buClr>
              <a:buFontTx/>
              <a:buAutoNum type="arabicPeriod"/>
            </a:pPr>
            <a:r>
              <a:rPr lang="it-IT" sz="2800" dirty="0">
                <a:latin typeface="Tahoma" pitchFamily="34" charset="0"/>
                <a:cs typeface="Times New Roman" pitchFamily="18" charset="0"/>
              </a:rPr>
              <a:t>esistono alterazioni psichiche tali da richiedere </a:t>
            </a:r>
            <a:r>
              <a:rPr lang="it-IT" sz="2800" i="1" dirty="0">
                <a:latin typeface="Tahoma" pitchFamily="34" charset="0"/>
                <a:cs typeface="Times New Roman" pitchFamily="18" charset="0"/>
              </a:rPr>
              <a:t>urgenti </a:t>
            </a:r>
            <a:r>
              <a:rPr lang="it-IT" sz="2800" dirty="0">
                <a:latin typeface="Tahoma" pitchFamily="34" charset="0"/>
                <a:cs typeface="Times New Roman" pitchFamily="18" charset="0"/>
              </a:rPr>
              <a:t>interventi terapeutici</a:t>
            </a:r>
          </a:p>
          <a:p>
            <a:pPr marL="533400" indent="-533400">
              <a:lnSpc>
                <a:spcPct val="90000"/>
              </a:lnSpc>
              <a:spcAft>
                <a:spcPct val="25000"/>
              </a:spcAft>
              <a:buClr>
                <a:srgbClr val="FF0000"/>
              </a:buClr>
              <a:buFontTx/>
              <a:buAutoNum type="arabicPeriod"/>
            </a:pPr>
            <a:r>
              <a:rPr lang="it-IT" sz="2800" dirty="0">
                <a:latin typeface="Tahoma" pitchFamily="34" charset="0"/>
                <a:cs typeface="Times New Roman" pitchFamily="18" charset="0"/>
              </a:rPr>
              <a:t>gli interventi terapeutici vengono </a:t>
            </a:r>
            <a:r>
              <a:rPr lang="it-IT" sz="2800" i="1" dirty="0">
                <a:latin typeface="Tahoma" pitchFamily="34" charset="0"/>
                <a:cs typeface="Times New Roman" pitchFamily="18" charset="0"/>
              </a:rPr>
              <a:t>rifiutati </a:t>
            </a:r>
            <a:r>
              <a:rPr lang="it-IT" sz="2800" dirty="0">
                <a:latin typeface="Tahoma" pitchFamily="34" charset="0"/>
                <a:cs typeface="Times New Roman" pitchFamily="18" charset="0"/>
              </a:rPr>
              <a:t>dal paziente </a:t>
            </a:r>
          </a:p>
          <a:p>
            <a:pPr marL="533400" indent="-533400">
              <a:lnSpc>
                <a:spcPct val="90000"/>
              </a:lnSpc>
              <a:spcAft>
                <a:spcPct val="25000"/>
              </a:spcAft>
              <a:buClr>
                <a:srgbClr val="FF0000"/>
              </a:buClr>
              <a:buFontTx/>
              <a:buAutoNum type="arabicPeriod"/>
            </a:pPr>
            <a:r>
              <a:rPr lang="it-IT" sz="2800" dirty="0">
                <a:latin typeface="Tahoma" pitchFamily="34" charset="0"/>
                <a:cs typeface="Times New Roman" pitchFamily="18" charset="0"/>
              </a:rPr>
              <a:t>non esistono le condizioni e le circostanze che consentano di adottare tempestive ed idonee misure sanitarie extra-ospedaliere</a:t>
            </a:r>
            <a:endParaRPr lang="it-IT" sz="2800" dirty="0">
              <a:latin typeface="Tahoma" pitchFamily="34" charset="0"/>
            </a:endParaRPr>
          </a:p>
        </p:txBody>
      </p:sp>
      <p:sp>
        <p:nvSpPr>
          <p:cNvPr id="571396" name="Text Box 4"/>
          <p:cNvSpPr txBox="1">
            <a:spLocks noChangeArrowheads="1"/>
          </p:cNvSpPr>
          <p:nvPr/>
        </p:nvSpPr>
        <p:spPr bwMode="auto">
          <a:xfrm>
            <a:off x="395536" y="1524000"/>
            <a:ext cx="8367464" cy="1202510"/>
          </a:xfrm>
          <a:prstGeom prst="rect">
            <a:avLst/>
          </a:prstGeom>
          <a:noFill/>
          <a:ln w="31750">
            <a:noFill/>
            <a:miter lim="800000"/>
            <a:headEnd/>
            <a:tailEnd/>
          </a:ln>
          <a:effectLst/>
        </p:spPr>
        <p:txBody>
          <a:bodyPr wrap="square" lIns="90000" tIns="46800" rIns="90000" bIns="46800">
            <a:spAutoFit/>
          </a:bodyPr>
          <a:lstStyle/>
          <a:p>
            <a:r>
              <a:rPr lang="it-IT" sz="2400" dirty="0">
                <a:latin typeface="Tahoma" pitchFamily="34" charset="0"/>
                <a:cs typeface="Times New Roman" pitchFamily="18" charset="0"/>
              </a:rPr>
              <a:t>Il Trattamento Sanitario Obbligato­rio in condizioni di degenza ospedaliera (presso gli SPDC) può essere effettuato quando si realizzano tre condizioni:</a:t>
            </a:r>
            <a:endParaRPr lang="it-IT" sz="2400" dirty="0">
              <a:latin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1331913" y="5157788"/>
            <a:ext cx="6705600" cy="396875"/>
          </a:xfrm>
          <a:prstGeom prst="rect">
            <a:avLst/>
          </a:prstGeom>
          <a:noFill/>
          <a:ln w="9525">
            <a:noFill/>
            <a:miter lim="800000"/>
            <a:headEnd/>
            <a:tailEnd/>
          </a:ln>
        </p:spPr>
        <p:txBody>
          <a:bodyPr>
            <a:spAutoFit/>
          </a:bodyPr>
          <a:lstStyle/>
          <a:p>
            <a:pPr eaLnBrk="0" hangingPunct="0">
              <a:spcBef>
                <a:spcPct val="50000"/>
              </a:spcBef>
            </a:pPr>
            <a:endParaRPr lang="en-GB" sz="2000">
              <a:latin typeface="Tahoma" pitchFamily="34" charset="0"/>
            </a:endParaRPr>
          </a:p>
        </p:txBody>
      </p:sp>
      <p:sp>
        <p:nvSpPr>
          <p:cNvPr id="66564" name="Text Box 4"/>
          <p:cNvSpPr txBox="1">
            <a:spLocks noChangeArrowheads="1"/>
          </p:cNvSpPr>
          <p:nvPr/>
        </p:nvSpPr>
        <p:spPr bwMode="auto">
          <a:xfrm>
            <a:off x="611560" y="260648"/>
            <a:ext cx="8172450" cy="701675"/>
          </a:xfrm>
          <a:prstGeom prst="rect">
            <a:avLst/>
          </a:prstGeom>
          <a:noFill/>
          <a:ln w="9525">
            <a:noFill/>
            <a:miter lim="800000"/>
            <a:headEnd/>
            <a:tailEnd/>
          </a:ln>
        </p:spPr>
        <p:txBody>
          <a:bodyPr>
            <a:spAutoFit/>
          </a:bodyPr>
          <a:lstStyle/>
          <a:p>
            <a:pPr eaLnBrk="0" hangingPunct="0">
              <a:spcBef>
                <a:spcPct val="50000"/>
              </a:spcBef>
            </a:pPr>
            <a:r>
              <a:rPr lang="it-IT" sz="4000" b="1" dirty="0">
                <a:latin typeface="Tahoma" pitchFamily="34" charset="0"/>
              </a:rPr>
              <a:t>I DISTURBI MENTALI …</a:t>
            </a:r>
            <a:endParaRPr lang="it-IT" sz="2800" i="1" dirty="0">
              <a:latin typeface="Tahoma" pitchFamily="34" charset="0"/>
            </a:endParaRPr>
          </a:p>
        </p:txBody>
      </p:sp>
      <p:sp>
        <p:nvSpPr>
          <p:cNvPr id="281605" name="Rectangle 5"/>
          <p:cNvSpPr>
            <a:spLocks noGrp="1" noChangeArrowheads="1"/>
          </p:cNvSpPr>
          <p:nvPr>
            <p:ph type="body" idx="1"/>
          </p:nvPr>
        </p:nvSpPr>
        <p:spPr>
          <a:xfrm>
            <a:off x="207640" y="1295400"/>
            <a:ext cx="8900864" cy="5229225"/>
          </a:xfrm>
        </p:spPr>
        <p:txBody>
          <a:bodyPr/>
          <a:lstStyle/>
          <a:p>
            <a:pPr eaLnBrk="1" hangingPunct="1">
              <a:buClr>
                <a:srgbClr val="FF0000"/>
              </a:buClr>
            </a:pPr>
            <a:r>
              <a:rPr lang="it-IT" sz="3600" dirty="0" smtClean="0">
                <a:latin typeface="Tahoma" pitchFamily="34" charset="0"/>
              </a:rPr>
              <a:t>hanno </a:t>
            </a:r>
            <a:r>
              <a:rPr lang="it-IT" sz="3600" b="1" dirty="0" smtClean="0">
                <a:solidFill>
                  <a:srgbClr val="FF0000"/>
                </a:solidFill>
                <a:latin typeface="Tahoma" pitchFamily="34" charset="0"/>
              </a:rPr>
              <a:t>elevata</a:t>
            </a:r>
            <a:r>
              <a:rPr lang="it-IT" sz="3600" dirty="0" smtClean="0">
                <a:solidFill>
                  <a:srgbClr val="FF0000"/>
                </a:solidFill>
                <a:latin typeface="Tahoma" pitchFamily="34" charset="0"/>
              </a:rPr>
              <a:t> </a:t>
            </a:r>
            <a:r>
              <a:rPr lang="it-IT" sz="3600" b="1" dirty="0" smtClean="0">
                <a:solidFill>
                  <a:srgbClr val="FF0000"/>
                </a:solidFill>
                <a:latin typeface="Tahoma" pitchFamily="34" charset="0"/>
              </a:rPr>
              <a:t>prevalenza</a:t>
            </a:r>
          </a:p>
          <a:p>
            <a:pPr eaLnBrk="1" hangingPunct="1">
              <a:spcAft>
                <a:spcPct val="10000"/>
              </a:spcAft>
              <a:buClr>
                <a:srgbClr val="FF0000"/>
              </a:buClr>
            </a:pPr>
            <a:r>
              <a:rPr lang="it-IT" sz="3600" dirty="0" smtClean="0">
                <a:latin typeface="Tahoma" pitchFamily="34" charset="0"/>
              </a:rPr>
              <a:t>insorgono in </a:t>
            </a:r>
            <a:r>
              <a:rPr lang="it-IT" sz="3600" b="1" dirty="0" smtClean="0">
                <a:solidFill>
                  <a:srgbClr val="FF0000"/>
                </a:solidFill>
                <a:latin typeface="Tahoma" pitchFamily="34" charset="0"/>
              </a:rPr>
              <a:t>età precoce</a:t>
            </a:r>
          </a:p>
          <a:p>
            <a:pPr eaLnBrk="1" hangingPunct="1">
              <a:spcAft>
                <a:spcPct val="10000"/>
              </a:spcAft>
              <a:buClr>
                <a:srgbClr val="FF0000"/>
              </a:buClr>
            </a:pPr>
            <a:r>
              <a:rPr lang="it-IT" sz="3600" dirty="0" smtClean="0">
                <a:latin typeface="Tahoma" pitchFamily="34" charset="0"/>
              </a:rPr>
              <a:t>hanno </a:t>
            </a:r>
            <a:r>
              <a:rPr lang="it-IT" sz="3600" b="1" dirty="0" smtClean="0">
                <a:solidFill>
                  <a:srgbClr val="FF0000"/>
                </a:solidFill>
                <a:latin typeface="Tahoma" pitchFamily="34" charset="0"/>
              </a:rPr>
              <a:t>lunga durata</a:t>
            </a:r>
          </a:p>
          <a:p>
            <a:pPr eaLnBrk="1" hangingPunct="1">
              <a:spcAft>
                <a:spcPct val="10000"/>
              </a:spcAft>
              <a:buClr>
                <a:srgbClr val="FF0000"/>
              </a:buClr>
            </a:pPr>
            <a:r>
              <a:rPr lang="it-IT" sz="3600" dirty="0" smtClean="0">
                <a:latin typeface="Tahoma" pitchFamily="34" charset="0"/>
              </a:rPr>
              <a:t>danno luogo ad </a:t>
            </a:r>
            <a:r>
              <a:rPr lang="it-IT" sz="3600" b="1" dirty="0" smtClean="0">
                <a:solidFill>
                  <a:srgbClr val="FF0000"/>
                </a:solidFill>
                <a:latin typeface="Tahoma" pitchFamily="34" charset="0"/>
              </a:rPr>
              <a:t>elevata sofferenza</a:t>
            </a:r>
            <a:r>
              <a:rPr lang="it-IT" sz="3600" dirty="0" smtClean="0">
                <a:solidFill>
                  <a:schemeClr val="accent1"/>
                </a:solidFill>
                <a:latin typeface="Tahoma" pitchFamily="34" charset="0"/>
              </a:rPr>
              <a:t> </a:t>
            </a:r>
            <a:r>
              <a:rPr lang="it-IT" sz="3600" dirty="0" smtClean="0">
                <a:latin typeface="Tahoma" pitchFamily="34" charset="0"/>
              </a:rPr>
              <a:t>e </a:t>
            </a:r>
            <a:r>
              <a:rPr lang="it-IT" sz="3600" b="1" dirty="0" smtClean="0">
                <a:solidFill>
                  <a:srgbClr val="FF0000"/>
                </a:solidFill>
                <a:latin typeface="Tahoma" pitchFamily="34" charset="0"/>
              </a:rPr>
              <a:t>disabilità</a:t>
            </a:r>
          </a:p>
          <a:p>
            <a:pPr eaLnBrk="1" hangingPunct="1">
              <a:spcAft>
                <a:spcPct val="10000"/>
              </a:spcAft>
              <a:buClr>
                <a:srgbClr val="FF0000"/>
              </a:buClr>
            </a:pPr>
            <a:r>
              <a:rPr lang="it-IT" sz="3600" dirty="0" smtClean="0">
                <a:latin typeface="Tahoma" pitchFamily="34" charset="0"/>
              </a:rPr>
              <a:t>rispondono a numerosi </a:t>
            </a:r>
            <a:r>
              <a:rPr lang="it-IT" sz="3600" b="1" dirty="0" smtClean="0">
                <a:solidFill>
                  <a:srgbClr val="FF0000"/>
                </a:solidFill>
                <a:latin typeface="Tahoma" pitchFamily="34" charset="0"/>
              </a:rPr>
              <a:t>trattamenti efficaci</a:t>
            </a:r>
            <a:r>
              <a:rPr lang="it-IT" sz="3600" dirty="0" smtClean="0">
                <a:latin typeface="Tahoma" pitchFamily="34" charset="0"/>
              </a:rPr>
              <a:t>, il cui utilizzo è </a:t>
            </a:r>
            <a:r>
              <a:rPr lang="it-IT" sz="3600" b="1" dirty="0" smtClean="0">
                <a:solidFill>
                  <a:srgbClr val="FF0000"/>
                </a:solidFill>
                <a:latin typeface="Tahoma" pitchFamily="34" charset="0"/>
              </a:rPr>
              <a:t>poco frequente</a:t>
            </a:r>
            <a:r>
              <a:rPr lang="it-IT" sz="3600" dirty="0" smtClean="0">
                <a:solidFill>
                  <a:srgbClr val="FF6600"/>
                </a:solidFill>
                <a:latin typeface="Tahoma" pitchFamily="34" charset="0"/>
              </a:rPr>
              <a:t> </a:t>
            </a:r>
            <a:r>
              <a:rPr lang="it-IT" sz="3600" dirty="0" smtClean="0">
                <a:latin typeface="Tahoma" pitchFamily="34" charset="0"/>
              </a:rPr>
              <a:t>o</a:t>
            </a:r>
            <a:r>
              <a:rPr lang="it-IT" sz="3600" dirty="0" smtClean="0">
                <a:solidFill>
                  <a:srgbClr val="FF6600"/>
                </a:solidFill>
                <a:latin typeface="Tahoma" pitchFamily="34" charset="0"/>
              </a:rPr>
              <a:t> </a:t>
            </a:r>
            <a:r>
              <a:rPr lang="it-IT" sz="3600" b="1" dirty="0" smtClean="0">
                <a:solidFill>
                  <a:srgbClr val="FF0000"/>
                </a:solidFill>
                <a:latin typeface="Tahoma" pitchFamily="34" charset="0"/>
              </a:rPr>
              <a:t>tardivo</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5">
                                            <p:txEl>
                                              <p:pRg st="0" end="0"/>
                                            </p:txEl>
                                          </p:spTgt>
                                        </p:tgtEl>
                                        <p:attrNameLst>
                                          <p:attrName>style.visibility</p:attrName>
                                        </p:attrNameLst>
                                      </p:cBhvr>
                                      <p:to>
                                        <p:strVal val="visible"/>
                                      </p:to>
                                    </p:set>
                                    <p:anim calcmode="lin" valueType="num">
                                      <p:cBhvr additive="base">
                                        <p:cTn id="7" dur="500" fill="hold"/>
                                        <p:tgtEl>
                                          <p:spTgt spid="2816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5">
                                            <p:txEl>
                                              <p:pRg st="1" end="1"/>
                                            </p:txEl>
                                          </p:spTgt>
                                        </p:tgtEl>
                                        <p:attrNameLst>
                                          <p:attrName>style.visibility</p:attrName>
                                        </p:attrNameLst>
                                      </p:cBhvr>
                                      <p:to>
                                        <p:strVal val="visible"/>
                                      </p:to>
                                    </p:set>
                                    <p:anim calcmode="lin" valueType="num">
                                      <p:cBhvr additive="base">
                                        <p:cTn id="13" dur="500" fill="hold"/>
                                        <p:tgtEl>
                                          <p:spTgt spid="28160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5">
                                            <p:txEl>
                                              <p:pRg st="2" end="2"/>
                                            </p:txEl>
                                          </p:spTgt>
                                        </p:tgtEl>
                                        <p:attrNameLst>
                                          <p:attrName>style.visibility</p:attrName>
                                        </p:attrNameLst>
                                      </p:cBhvr>
                                      <p:to>
                                        <p:strVal val="visible"/>
                                      </p:to>
                                    </p:set>
                                    <p:anim calcmode="lin" valueType="num">
                                      <p:cBhvr additive="base">
                                        <p:cTn id="19" dur="500" fill="hold"/>
                                        <p:tgtEl>
                                          <p:spTgt spid="28160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5">
                                            <p:txEl>
                                              <p:pRg st="3" end="3"/>
                                            </p:txEl>
                                          </p:spTgt>
                                        </p:tgtEl>
                                        <p:attrNameLst>
                                          <p:attrName>style.visibility</p:attrName>
                                        </p:attrNameLst>
                                      </p:cBhvr>
                                      <p:to>
                                        <p:strVal val="visible"/>
                                      </p:to>
                                    </p:set>
                                    <p:anim calcmode="lin" valueType="num">
                                      <p:cBhvr additive="base">
                                        <p:cTn id="25" dur="500" fill="hold"/>
                                        <p:tgtEl>
                                          <p:spTgt spid="28160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5">
                                            <p:txEl>
                                              <p:pRg st="4" end="4"/>
                                            </p:txEl>
                                          </p:spTgt>
                                        </p:tgtEl>
                                        <p:attrNameLst>
                                          <p:attrName>style.visibility</p:attrName>
                                        </p:attrNameLst>
                                      </p:cBhvr>
                                      <p:to>
                                        <p:strVal val="visible"/>
                                      </p:to>
                                    </p:set>
                                    <p:anim calcmode="lin" valueType="num">
                                      <p:cBhvr additive="base">
                                        <p:cTn id="31" dur="500" fill="hold"/>
                                        <p:tgtEl>
                                          <p:spTgt spid="28160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51520" y="548680"/>
            <a:ext cx="8892480" cy="561975"/>
          </a:xfrm>
        </p:spPr>
        <p:txBody>
          <a:bodyPr>
            <a:normAutofit fontScale="90000"/>
          </a:bodyPr>
          <a:lstStyle/>
          <a:p>
            <a:pPr algn="l">
              <a:lnSpc>
                <a:spcPct val="90000"/>
              </a:lnSpc>
            </a:pPr>
            <a:r>
              <a:rPr lang="it-IT" b="1" dirty="0">
                <a:solidFill>
                  <a:srgbClr val="FF0000"/>
                </a:solidFill>
                <a:latin typeface="Tahoma" pitchFamily="34" charset="0"/>
                <a:ea typeface="Tahoma" pitchFamily="34" charset="0"/>
                <a:cs typeface="Tahoma" pitchFamily="34" charset="0"/>
              </a:rPr>
              <a:t>Pericolosità e </a:t>
            </a:r>
            <a:r>
              <a:rPr lang="it-IT" b="1" dirty="0" smtClean="0">
                <a:solidFill>
                  <a:srgbClr val="FF0000"/>
                </a:solidFill>
                <a:latin typeface="Tahoma" pitchFamily="34" charset="0"/>
                <a:ea typeface="Tahoma" pitchFamily="34" charset="0"/>
                <a:cs typeface="Tahoma" pitchFamily="34" charset="0"/>
              </a:rPr>
              <a:t>disturbo </a:t>
            </a:r>
            <a:r>
              <a:rPr lang="it-IT" b="1" dirty="0" err="1" smtClean="0">
                <a:solidFill>
                  <a:srgbClr val="FF0000"/>
                </a:solidFill>
                <a:latin typeface="Tahoma" pitchFamily="34" charset="0"/>
                <a:ea typeface="Tahoma" pitchFamily="34" charset="0"/>
                <a:cs typeface="Tahoma" pitchFamily="34" charset="0"/>
              </a:rPr>
              <a:t>mentale…</a:t>
            </a:r>
            <a:endParaRPr lang="it-IT" b="1" dirty="0">
              <a:solidFill>
                <a:srgbClr val="FF0000"/>
              </a:solidFill>
              <a:latin typeface="Tahoma" pitchFamily="34" charset="0"/>
              <a:ea typeface="Tahoma" pitchFamily="34" charset="0"/>
              <a:cs typeface="Tahoma" pitchFamily="34" charset="0"/>
            </a:endParaRPr>
          </a:p>
        </p:txBody>
      </p:sp>
      <p:sp>
        <p:nvSpPr>
          <p:cNvPr id="577539" name="Rectangle 3"/>
          <p:cNvSpPr>
            <a:spLocks noGrp="1" noChangeArrowheads="1"/>
          </p:cNvSpPr>
          <p:nvPr>
            <p:ph type="body" idx="1"/>
          </p:nvPr>
        </p:nvSpPr>
        <p:spPr>
          <a:xfrm>
            <a:off x="107504" y="1628800"/>
            <a:ext cx="8892480" cy="5876925"/>
          </a:xfrm>
        </p:spPr>
        <p:txBody>
          <a:bodyPr/>
          <a:lstStyle/>
          <a:p>
            <a:pPr>
              <a:lnSpc>
                <a:spcPct val="90000"/>
              </a:lnSpc>
              <a:spcAft>
                <a:spcPct val="65000"/>
              </a:spcAft>
              <a:buClr>
                <a:srgbClr val="FF0000"/>
              </a:buClr>
            </a:pPr>
            <a:r>
              <a:rPr lang="it-IT" sz="2800" dirty="0">
                <a:latin typeface="Tahoma" pitchFamily="34" charset="0"/>
                <a:ea typeface="Tahoma" pitchFamily="34" charset="0"/>
                <a:cs typeface="Tahoma" pitchFamily="34" charset="0"/>
              </a:rPr>
              <a:t>Il TSO </a:t>
            </a:r>
            <a:r>
              <a:rPr lang="it-IT" sz="2800" u="sng" dirty="0">
                <a:solidFill>
                  <a:srgbClr val="FF0000"/>
                </a:solidFill>
                <a:latin typeface="Tahoma" pitchFamily="34" charset="0"/>
                <a:ea typeface="Tahoma" pitchFamily="34" charset="0"/>
                <a:cs typeface="Tahoma" pitchFamily="34" charset="0"/>
              </a:rPr>
              <a:t>NON presuppone </a:t>
            </a:r>
            <a:r>
              <a:rPr lang="it-IT" sz="2800" dirty="0">
                <a:latin typeface="Tahoma" pitchFamily="34" charset="0"/>
                <a:ea typeface="Tahoma" pitchFamily="34" charset="0"/>
                <a:cs typeface="Tahoma" pitchFamily="34" charset="0"/>
              </a:rPr>
              <a:t>necessariamente lo</a:t>
            </a:r>
            <a:r>
              <a:rPr lang="it-IT" sz="2800" u="sng" dirty="0">
                <a:latin typeface="Tahoma" pitchFamily="34" charset="0"/>
                <a:ea typeface="Tahoma" pitchFamily="34" charset="0"/>
                <a:cs typeface="Tahoma" pitchFamily="34" charset="0"/>
              </a:rPr>
              <a:t> </a:t>
            </a:r>
            <a:r>
              <a:rPr lang="it-IT" sz="2800" dirty="0">
                <a:latin typeface="Tahoma" pitchFamily="34" charset="0"/>
                <a:ea typeface="Tahoma" pitchFamily="34" charset="0"/>
                <a:cs typeface="Tahoma" pitchFamily="34" charset="0"/>
              </a:rPr>
              <a:t>stato di</a:t>
            </a:r>
            <a:r>
              <a:rPr lang="it-IT" sz="2800" u="sng" dirty="0">
                <a:solidFill>
                  <a:schemeClr val="folHlink"/>
                </a:solidFill>
                <a:latin typeface="Tahoma" pitchFamily="34" charset="0"/>
                <a:ea typeface="Tahoma" pitchFamily="34" charset="0"/>
                <a:cs typeface="Tahoma" pitchFamily="34" charset="0"/>
              </a:rPr>
              <a:t> </a:t>
            </a:r>
            <a:r>
              <a:rPr lang="it-IT" sz="2800" u="sng" dirty="0">
                <a:solidFill>
                  <a:srgbClr val="FF0000"/>
                </a:solidFill>
                <a:latin typeface="Tahoma" pitchFamily="34" charset="0"/>
                <a:ea typeface="Tahoma" pitchFamily="34" charset="0"/>
                <a:cs typeface="Tahoma" pitchFamily="34" charset="0"/>
              </a:rPr>
              <a:t>pericolosità</a:t>
            </a:r>
            <a:r>
              <a:rPr lang="it-IT" sz="2800" dirty="0">
                <a:latin typeface="Tahoma" pitchFamily="34" charset="0"/>
                <a:ea typeface="Tahoma" pitchFamily="34" charset="0"/>
                <a:cs typeface="Tahoma" pitchFamily="34" charset="0"/>
              </a:rPr>
              <a:t> (il punto 1 non è da intendersi come alterazioni in cui si manifesta una concreta pericolosità del malato); il concetto di "pericolosità" non può essere assunto quale ispiratore di un provvedimento terapeutico, ancorché obbligatorio </a:t>
            </a:r>
          </a:p>
          <a:p>
            <a:pPr>
              <a:lnSpc>
                <a:spcPct val="90000"/>
              </a:lnSpc>
              <a:spcAft>
                <a:spcPct val="65000"/>
              </a:spcAft>
              <a:buClr>
                <a:srgbClr val="FF0000"/>
              </a:buClr>
            </a:pPr>
            <a:r>
              <a:rPr lang="it-IT" sz="2800" dirty="0">
                <a:latin typeface="Tahoma" pitchFamily="34" charset="0"/>
                <a:ea typeface="Tahoma" pitchFamily="34" charset="0"/>
                <a:cs typeface="Tahoma" pitchFamily="34" charset="0"/>
              </a:rPr>
              <a:t>L'intervento è </a:t>
            </a:r>
            <a:r>
              <a:rPr lang="it-IT" sz="2800" u="sng" dirty="0">
                <a:solidFill>
                  <a:srgbClr val="FF0000"/>
                </a:solidFill>
                <a:latin typeface="Tahoma" pitchFamily="34" charset="0"/>
                <a:ea typeface="Tahoma" pitchFamily="34" charset="0"/>
                <a:cs typeface="Tahoma" pitchFamily="34" charset="0"/>
              </a:rPr>
              <a:t>diretto esclusivamente alla cura</a:t>
            </a:r>
            <a:r>
              <a:rPr lang="it-IT" sz="2800" dirty="0">
                <a:solidFill>
                  <a:srgbClr val="FF0000"/>
                </a:solidFill>
                <a:latin typeface="Tahoma" pitchFamily="34" charset="0"/>
                <a:ea typeface="Tahoma" pitchFamily="34" charset="0"/>
                <a:cs typeface="Tahoma" pitchFamily="34" charset="0"/>
              </a:rPr>
              <a:t> </a:t>
            </a:r>
            <a:r>
              <a:rPr lang="it-IT" sz="2800" dirty="0">
                <a:latin typeface="Tahoma" pitchFamily="34" charset="0"/>
                <a:ea typeface="Tahoma" pitchFamily="34" charset="0"/>
                <a:cs typeface="Tahoma" pitchFamily="34" charset="0"/>
              </a:rPr>
              <a:t>della patologia (può verificarsi </a:t>
            </a:r>
            <a:r>
              <a:rPr lang="it-IT" sz="2800" dirty="0" smtClean="0">
                <a:latin typeface="Tahoma" pitchFamily="34" charset="0"/>
                <a:ea typeface="Tahoma" pitchFamily="34" charset="0"/>
                <a:cs typeface="Tahoma" pitchFamily="34" charset="0"/>
              </a:rPr>
              <a:t>il caso, tuttavia, </a:t>
            </a:r>
            <a:r>
              <a:rPr lang="it-IT" sz="2800" dirty="0">
                <a:latin typeface="Tahoma" pitchFamily="34" charset="0"/>
                <a:ea typeface="Tahoma" pitchFamily="34" charset="0"/>
                <a:cs typeface="Tahoma" pitchFamily="34" charset="0"/>
              </a:rPr>
              <a:t>che ci si trovi in presenza di comportamenti antisociali ed eventuali rischi di pericolosità</a:t>
            </a:r>
            <a:r>
              <a:rPr lang="it-IT" sz="3000" dirty="0">
                <a:latin typeface="Tahoma" pitchFamily="34" charset="0"/>
                <a:ea typeface="Tahoma" pitchFamily="34" charset="0"/>
                <a:cs typeface="Tahoma" pitchFamily="34" charset="0"/>
              </a:rPr>
              <a:t>)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anim calcmode="lin" valueType="num">
                                      <p:cBhvr additive="base">
                                        <p:cTn id="7" dur="500" fill="hold"/>
                                        <p:tgtEl>
                                          <p:spTgt spid="577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7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577539">
                                            <p:txEl>
                                              <p:pRg st="1" end="1"/>
                                            </p:txEl>
                                          </p:spTgt>
                                        </p:tgtEl>
                                        <p:attrNameLst>
                                          <p:attrName>style.visibility</p:attrName>
                                        </p:attrNameLst>
                                      </p:cBhvr>
                                      <p:to>
                                        <p:strVal val="visible"/>
                                      </p:to>
                                    </p:set>
                                    <p:anim calcmode="lin" valueType="num">
                                      <p:cBhvr additive="base">
                                        <p:cTn id="13" dur="500" fill="hold"/>
                                        <p:tgtEl>
                                          <p:spTgt spid="577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75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323528" y="260648"/>
            <a:ext cx="9510464" cy="990600"/>
          </a:xfrm>
        </p:spPr>
        <p:txBody>
          <a:bodyPr/>
          <a:lstStyle/>
          <a:p>
            <a:pPr algn="l"/>
            <a:r>
              <a:rPr lang="it-IT" b="1" dirty="0">
                <a:solidFill>
                  <a:srgbClr val="FF0000"/>
                </a:solidFill>
                <a:latin typeface="Tahoma" pitchFamily="34" charset="0"/>
                <a:ea typeface="Tahoma" pitchFamily="34" charset="0"/>
                <a:cs typeface="Tahoma" pitchFamily="34" charset="0"/>
              </a:rPr>
              <a:t>Incomprensibilità …</a:t>
            </a:r>
          </a:p>
        </p:txBody>
      </p:sp>
      <p:sp>
        <p:nvSpPr>
          <p:cNvPr id="557059" name="Rectangle 3"/>
          <p:cNvSpPr>
            <a:spLocks noGrp="1" noChangeArrowheads="1"/>
          </p:cNvSpPr>
          <p:nvPr>
            <p:ph type="body" idx="1"/>
          </p:nvPr>
        </p:nvSpPr>
        <p:spPr>
          <a:xfrm>
            <a:off x="251520" y="1447800"/>
            <a:ext cx="8568952" cy="5410200"/>
          </a:xfrm>
        </p:spPr>
        <p:txBody>
          <a:bodyPr/>
          <a:lstStyle/>
          <a:p>
            <a:pPr>
              <a:lnSpc>
                <a:spcPct val="95000"/>
              </a:lnSpc>
              <a:spcAft>
                <a:spcPct val="5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“É inutile starlo ad ascoltare, tanto dice cose senza senso...”</a:t>
            </a:r>
          </a:p>
          <a:p>
            <a:pPr>
              <a:lnSpc>
                <a:spcPct val="95000"/>
              </a:lnSpc>
              <a:spcAft>
                <a:spcPct val="100000"/>
              </a:spcAft>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non </a:t>
            </a:r>
            <a:r>
              <a:rPr lang="it-IT" sz="2800" dirty="0">
                <a:latin typeface="Tahoma" pitchFamily="34" charset="0"/>
                <a:ea typeface="Tahoma" pitchFamily="34" charset="0"/>
                <a:cs typeface="Tahoma" pitchFamily="34" charset="0"/>
              </a:rPr>
              <a:t>si stabilisce alcuna relazione, col rischio di peggiorare la patologia</a:t>
            </a:r>
          </a:p>
          <a:p>
            <a:pPr>
              <a:lnSpc>
                <a:spcPct val="95000"/>
              </a:lnSpc>
              <a:spcAft>
                <a:spcPct val="5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“Un matto non si rende conto di quello che fa...”, “Non si rende conto nemmeno di essere </a:t>
            </a:r>
            <a:r>
              <a:rPr lang="it-IT" sz="2800" i="1" dirty="0" err="1">
                <a:latin typeface="Tahoma" pitchFamily="34" charset="0"/>
                <a:ea typeface="Tahoma" pitchFamily="34" charset="0"/>
                <a:cs typeface="Tahoma" pitchFamily="34" charset="0"/>
              </a:rPr>
              <a:t>malato…</a:t>
            </a:r>
            <a:r>
              <a:rPr lang="it-IT" sz="2800" i="1" dirty="0">
                <a:latin typeface="Tahoma" pitchFamily="34" charset="0"/>
                <a:ea typeface="Tahoma" pitchFamily="34" charset="0"/>
                <a:cs typeface="Tahoma" pitchFamily="34" charset="0"/>
              </a:rPr>
              <a:t>” </a:t>
            </a:r>
          </a:p>
          <a:p>
            <a:pPr>
              <a:lnSpc>
                <a:spcPct val="95000"/>
              </a:lnSpc>
              <a:spcAft>
                <a:spcPct val="5000"/>
              </a:spcAft>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i </a:t>
            </a:r>
            <a:r>
              <a:rPr lang="it-IT" sz="2800" dirty="0">
                <a:latin typeface="Tahoma" pitchFamily="34" charset="0"/>
                <a:ea typeface="Tahoma" pitchFamily="34" charset="0"/>
                <a:cs typeface="Tahoma" pitchFamily="34" charset="0"/>
              </a:rPr>
              <a:t>pazienti non hanno responsabilità e le decisioni sulla loro cura e la loro vita spettano sempre agli altri</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7058"/>
                                        </p:tgtEl>
                                        <p:attrNameLst>
                                          <p:attrName>style.visibility</p:attrName>
                                        </p:attrNameLst>
                                      </p:cBhvr>
                                      <p:to>
                                        <p:strVal val="visible"/>
                                      </p:to>
                                    </p:set>
                                    <p:animEffect transition="in" filter="randombar(horizontal)">
                                      <p:cBhvr>
                                        <p:cTn id="7" dur="500"/>
                                        <p:tgtEl>
                                          <p:spTgt spid="557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7059">
                                            <p:txEl>
                                              <p:pRg st="0" end="0"/>
                                            </p:txEl>
                                          </p:spTgt>
                                        </p:tgtEl>
                                        <p:attrNameLst>
                                          <p:attrName>style.visibility</p:attrName>
                                        </p:attrNameLst>
                                      </p:cBhvr>
                                      <p:to>
                                        <p:strVal val="visible"/>
                                      </p:to>
                                    </p:set>
                                    <p:anim calcmode="lin" valueType="num">
                                      <p:cBhvr additive="base">
                                        <p:cTn id="12" dur="500" fill="hold"/>
                                        <p:tgtEl>
                                          <p:spTgt spid="557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7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7059">
                                            <p:txEl>
                                              <p:pRg st="1" end="1"/>
                                            </p:txEl>
                                          </p:spTgt>
                                        </p:tgtEl>
                                        <p:attrNameLst>
                                          <p:attrName>style.visibility</p:attrName>
                                        </p:attrNameLst>
                                      </p:cBhvr>
                                      <p:to>
                                        <p:strVal val="visible"/>
                                      </p:to>
                                    </p:set>
                                    <p:anim calcmode="lin" valueType="num">
                                      <p:cBhvr additive="base">
                                        <p:cTn id="18" dur="500" fill="hold"/>
                                        <p:tgtEl>
                                          <p:spTgt spid="5570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57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57059">
                                            <p:txEl>
                                              <p:pRg st="2" end="2"/>
                                            </p:txEl>
                                          </p:spTgt>
                                        </p:tgtEl>
                                        <p:attrNameLst>
                                          <p:attrName>style.visibility</p:attrName>
                                        </p:attrNameLst>
                                      </p:cBhvr>
                                      <p:to>
                                        <p:strVal val="visible"/>
                                      </p:to>
                                    </p:set>
                                    <p:anim calcmode="lin" valueType="num">
                                      <p:cBhvr additive="base">
                                        <p:cTn id="24" dur="500" fill="hold"/>
                                        <p:tgtEl>
                                          <p:spTgt spid="5570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57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57059">
                                            <p:txEl>
                                              <p:pRg st="3" end="3"/>
                                            </p:txEl>
                                          </p:spTgt>
                                        </p:tgtEl>
                                        <p:attrNameLst>
                                          <p:attrName>style.visibility</p:attrName>
                                        </p:attrNameLst>
                                      </p:cBhvr>
                                      <p:to>
                                        <p:strVal val="visible"/>
                                      </p:to>
                                    </p:set>
                                    <p:anim calcmode="lin" valueType="num">
                                      <p:cBhvr additive="base">
                                        <p:cTn id="30" dur="500" fill="hold"/>
                                        <p:tgtEl>
                                          <p:spTgt spid="5570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570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autoUpdateAnimBg="0"/>
      <p:bldP spid="55705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323974" y="1916113"/>
            <a:ext cx="8856538" cy="2657475"/>
          </a:xfrm>
        </p:spPr>
        <p:txBody>
          <a:bodyPr>
            <a:normAutofit fontScale="90000"/>
          </a:bodyPr>
          <a:lstStyle/>
          <a:p>
            <a:pPr algn="l"/>
            <a:r>
              <a:rPr lang="it-IT" sz="4800" dirty="0">
                <a:solidFill>
                  <a:schemeClr val="tx1"/>
                </a:solidFill>
                <a:latin typeface="Tahoma" pitchFamily="34" charset="0"/>
                <a:ea typeface="Tahoma" pitchFamily="34" charset="0"/>
                <a:cs typeface="Tahoma" pitchFamily="34" charset="0"/>
              </a:rPr>
              <a:t>Anche le idee più strane e i comportamenti più bizzarri hanno </a:t>
            </a:r>
            <a:r>
              <a:rPr lang="it-IT" sz="4800" dirty="0">
                <a:solidFill>
                  <a:srgbClr val="FF0000"/>
                </a:solidFill>
                <a:latin typeface="Tahoma" pitchFamily="34" charset="0"/>
                <a:ea typeface="Tahoma" pitchFamily="34" charset="0"/>
                <a:cs typeface="Tahoma" pitchFamily="34" charset="0"/>
              </a:rPr>
              <a:t>SEMPRE</a:t>
            </a:r>
            <a:r>
              <a:rPr lang="it-IT" sz="4800" dirty="0">
                <a:solidFill>
                  <a:schemeClr val="folHlink"/>
                </a:solidFill>
                <a:latin typeface="Tahoma" pitchFamily="34" charset="0"/>
                <a:ea typeface="Tahoma" pitchFamily="34" charset="0"/>
                <a:cs typeface="Tahoma" pitchFamily="34" charset="0"/>
              </a:rPr>
              <a:t> </a:t>
            </a:r>
            <a:r>
              <a:rPr lang="it-IT" sz="4800" dirty="0">
                <a:solidFill>
                  <a:schemeClr val="tx1"/>
                </a:solidFill>
                <a:latin typeface="Tahoma" pitchFamily="34" charset="0"/>
                <a:ea typeface="Tahoma" pitchFamily="34" charset="0"/>
                <a:cs typeface="Tahoma" pitchFamily="34" charset="0"/>
              </a:rPr>
              <a:t>una valenza comunicativa</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251520" y="260648"/>
            <a:ext cx="9510464" cy="990600"/>
          </a:xfrm>
        </p:spPr>
        <p:txBody>
          <a:bodyPr/>
          <a:lstStyle/>
          <a:p>
            <a:pPr algn="l"/>
            <a:r>
              <a:rPr lang="it-IT" b="1" dirty="0">
                <a:solidFill>
                  <a:srgbClr val="FF0000"/>
                </a:solidFill>
                <a:latin typeface="Tahoma" pitchFamily="34" charset="0"/>
                <a:ea typeface="Tahoma" pitchFamily="34" charset="0"/>
                <a:cs typeface="Tahoma" pitchFamily="34" charset="0"/>
              </a:rPr>
              <a:t>Incurabilità …</a:t>
            </a:r>
          </a:p>
        </p:txBody>
      </p:sp>
      <p:sp>
        <p:nvSpPr>
          <p:cNvPr id="558083" name="Rectangle 3"/>
          <p:cNvSpPr>
            <a:spLocks noGrp="1" noChangeArrowheads="1"/>
          </p:cNvSpPr>
          <p:nvPr>
            <p:ph type="body" idx="1"/>
          </p:nvPr>
        </p:nvSpPr>
        <p:spPr>
          <a:xfrm>
            <a:off x="115899" y="1385664"/>
            <a:ext cx="8956093" cy="5410200"/>
          </a:xfrm>
        </p:spPr>
        <p:txBody>
          <a:bodyPr/>
          <a:lstStyle/>
          <a:p>
            <a:pPr>
              <a:lnSpc>
                <a:spcPct val="95000"/>
              </a:lnSpc>
              <a:spcAft>
                <a:spcPct val="5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“Quando uno è matto c’è poco da fare, un matto non può </a:t>
            </a:r>
            <a:r>
              <a:rPr lang="it-IT" sz="2800" i="1" dirty="0" err="1">
                <a:latin typeface="Tahoma" pitchFamily="34" charset="0"/>
                <a:ea typeface="Tahoma" pitchFamily="34" charset="0"/>
                <a:cs typeface="Tahoma" pitchFamily="34" charset="0"/>
              </a:rPr>
              <a:t>guarire…</a:t>
            </a:r>
            <a:r>
              <a:rPr lang="it-IT" sz="2800" i="1" dirty="0">
                <a:latin typeface="Tahoma" pitchFamily="34" charset="0"/>
                <a:ea typeface="Tahoma" pitchFamily="34" charset="0"/>
                <a:cs typeface="Tahoma" pitchFamily="34" charset="0"/>
              </a:rPr>
              <a:t>”</a:t>
            </a:r>
          </a:p>
          <a:p>
            <a:pPr>
              <a:lnSpc>
                <a:spcPct val="95000"/>
              </a:lnSpc>
              <a:spcAft>
                <a:spcPct val="100000"/>
              </a:spcAft>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senso </a:t>
            </a:r>
            <a:r>
              <a:rPr lang="it-IT" sz="2800" dirty="0">
                <a:latin typeface="Tahoma" pitchFamily="34" charset="0"/>
                <a:ea typeface="Tahoma" pitchFamily="34" charset="0"/>
                <a:cs typeface="Tahoma" pitchFamily="34" charset="0"/>
              </a:rPr>
              <a:t>di impotenza, inutile commiserazione, disimpegno (da parte delle famiglie, delle istituzioni, degli stessi operatori) </a:t>
            </a:r>
          </a:p>
          <a:p>
            <a:pPr>
              <a:lnSpc>
                <a:spcPct val="95000"/>
              </a:lnSpc>
              <a:spcAft>
                <a:spcPct val="20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smtClean="0">
                <a:latin typeface="Tahoma" pitchFamily="34" charset="0"/>
                <a:ea typeface="Tahoma" pitchFamily="34" charset="0"/>
                <a:cs typeface="Tahoma" pitchFamily="34" charset="0"/>
              </a:rPr>
              <a:t>“</a:t>
            </a:r>
            <a:r>
              <a:rPr lang="it-IT" sz="2800" i="1" dirty="0" err="1" smtClean="0">
                <a:latin typeface="Tahoma" pitchFamily="34" charset="0"/>
                <a:ea typeface="Tahoma" pitchFamily="34" charset="0"/>
                <a:cs typeface="Tahoma" pitchFamily="34" charset="0"/>
              </a:rPr>
              <a:t>…Andrebbero</a:t>
            </a:r>
            <a:r>
              <a:rPr lang="it-IT" sz="2800" i="1" dirty="0" smtClean="0">
                <a:latin typeface="Tahoma" pitchFamily="34" charset="0"/>
                <a:ea typeface="Tahoma" pitchFamily="34" charset="0"/>
                <a:cs typeface="Tahoma" pitchFamily="34" charset="0"/>
              </a:rPr>
              <a:t> rinchiusi”, “Ma </a:t>
            </a:r>
            <a:r>
              <a:rPr lang="it-IT" sz="2800" i="1" dirty="0">
                <a:latin typeface="Tahoma" pitchFamily="34" charset="0"/>
                <a:ea typeface="Tahoma" pitchFamily="34" charset="0"/>
                <a:cs typeface="Tahoma" pitchFamily="34" charset="0"/>
              </a:rPr>
              <a:t>perché li fanno girare </a:t>
            </a:r>
            <a:r>
              <a:rPr lang="it-IT" sz="2800" i="1" dirty="0" smtClean="0">
                <a:latin typeface="Tahoma" pitchFamily="34" charset="0"/>
                <a:ea typeface="Tahoma" pitchFamily="34" charset="0"/>
                <a:cs typeface="Tahoma" pitchFamily="34" charset="0"/>
              </a:rPr>
              <a:t>liberi per strada invece </a:t>
            </a:r>
            <a:r>
              <a:rPr lang="it-IT" sz="2800" i="1" dirty="0">
                <a:latin typeface="Tahoma" pitchFamily="34" charset="0"/>
                <a:ea typeface="Tahoma" pitchFamily="34" charset="0"/>
                <a:cs typeface="Tahoma" pitchFamily="34" charset="0"/>
              </a:rPr>
              <a:t>di rinchiuderli ?” </a:t>
            </a:r>
          </a:p>
          <a:p>
            <a:pPr>
              <a:lnSpc>
                <a:spcPct val="95000"/>
              </a:lnSpc>
              <a:spcAft>
                <a:spcPct val="20000"/>
              </a:spcAft>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emarginazione </a:t>
            </a:r>
            <a:r>
              <a:rPr lang="it-IT" sz="2800" dirty="0">
                <a:latin typeface="Tahoma" pitchFamily="34" charset="0"/>
                <a:ea typeface="Tahoma" pitchFamily="34" charset="0"/>
                <a:cs typeface="Tahoma" pitchFamily="34" charset="0"/>
              </a:rPr>
              <a:t>ed isolamento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8082"/>
                                        </p:tgtEl>
                                        <p:attrNameLst>
                                          <p:attrName>style.visibility</p:attrName>
                                        </p:attrNameLst>
                                      </p:cBhvr>
                                      <p:to>
                                        <p:strVal val="visible"/>
                                      </p:to>
                                    </p:set>
                                    <p:animEffect transition="in" filter="randombar(horizontal)">
                                      <p:cBhvr>
                                        <p:cTn id="7" dur="500"/>
                                        <p:tgtEl>
                                          <p:spTgt spid="5580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8083">
                                            <p:txEl>
                                              <p:pRg st="0" end="0"/>
                                            </p:txEl>
                                          </p:spTgt>
                                        </p:tgtEl>
                                        <p:attrNameLst>
                                          <p:attrName>style.visibility</p:attrName>
                                        </p:attrNameLst>
                                      </p:cBhvr>
                                      <p:to>
                                        <p:strVal val="visible"/>
                                      </p:to>
                                    </p:set>
                                    <p:anim calcmode="lin" valueType="num">
                                      <p:cBhvr additive="base">
                                        <p:cTn id="12" dur="500" fill="hold"/>
                                        <p:tgtEl>
                                          <p:spTgt spid="558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8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8083">
                                            <p:txEl>
                                              <p:pRg st="1" end="1"/>
                                            </p:txEl>
                                          </p:spTgt>
                                        </p:tgtEl>
                                        <p:attrNameLst>
                                          <p:attrName>style.visibility</p:attrName>
                                        </p:attrNameLst>
                                      </p:cBhvr>
                                      <p:to>
                                        <p:strVal val="visible"/>
                                      </p:to>
                                    </p:set>
                                    <p:anim calcmode="lin" valueType="num">
                                      <p:cBhvr additive="base">
                                        <p:cTn id="18" dur="500" fill="hold"/>
                                        <p:tgtEl>
                                          <p:spTgt spid="5580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58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58083">
                                            <p:txEl>
                                              <p:pRg st="2" end="2"/>
                                            </p:txEl>
                                          </p:spTgt>
                                        </p:tgtEl>
                                        <p:attrNameLst>
                                          <p:attrName>style.visibility</p:attrName>
                                        </p:attrNameLst>
                                      </p:cBhvr>
                                      <p:to>
                                        <p:strVal val="visible"/>
                                      </p:to>
                                    </p:set>
                                    <p:anim calcmode="lin" valueType="num">
                                      <p:cBhvr additive="base">
                                        <p:cTn id="24" dur="500" fill="hold"/>
                                        <p:tgtEl>
                                          <p:spTgt spid="5580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58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58083">
                                            <p:txEl>
                                              <p:pRg st="3" end="3"/>
                                            </p:txEl>
                                          </p:spTgt>
                                        </p:tgtEl>
                                        <p:attrNameLst>
                                          <p:attrName>style.visibility</p:attrName>
                                        </p:attrNameLst>
                                      </p:cBhvr>
                                      <p:to>
                                        <p:strVal val="visible"/>
                                      </p:to>
                                    </p:set>
                                    <p:anim calcmode="lin" valueType="num">
                                      <p:cBhvr additive="base">
                                        <p:cTn id="30" dur="500" fill="hold"/>
                                        <p:tgtEl>
                                          <p:spTgt spid="55808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58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2" grpId="0" autoUpdateAnimBg="0"/>
      <p:bldP spid="55808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323528" y="609600"/>
            <a:ext cx="8820472" cy="5410200"/>
          </a:xfrm>
        </p:spPr>
        <p:txBody>
          <a:bodyPr/>
          <a:lstStyle/>
          <a:p>
            <a:pPr algn="l">
              <a:lnSpc>
                <a:spcPct val="110000"/>
              </a:lnSpc>
            </a:pPr>
            <a:r>
              <a:rPr lang="it-IT" b="1" dirty="0" smtClean="0">
                <a:solidFill>
                  <a:srgbClr val="0033CC"/>
                </a:solidFill>
                <a:latin typeface="Tahoma" pitchFamily="34" charset="0"/>
                <a:ea typeface="Tahoma" pitchFamily="34" charset="0"/>
                <a:cs typeface="Tahoma" pitchFamily="34" charset="0"/>
              </a:rPr>
              <a:t>NESSUNA </a:t>
            </a:r>
            <a:r>
              <a:rPr lang="it-IT" b="1" dirty="0">
                <a:solidFill>
                  <a:srgbClr val="0033CC"/>
                </a:solidFill>
                <a:latin typeface="Tahoma" pitchFamily="34" charset="0"/>
                <a:ea typeface="Tahoma" pitchFamily="34" charset="0"/>
                <a:cs typeface="Tahoma" pitchFamily="34" charset="0"/>
              </a:rPr>
              <a:t>base scientifica giustifica l’idea che i disturbi mentali in quanto tali siano incurabili ed inguaribili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9106"/>
                                        </p:tgtEl>
                                        <p:attrNameLst>
                                          <p:attrName>style.visibility</p:attrName>
                                        </p:attrNameLst>
                                      </p:cBhvr>
                                      <p:to>
                                        <p:strVal val="visible"/>
                                      </p:to>
                                    </p:set>
                                    <p:animEffect transition="in" filter="randombar(horizontal)">
                                      <p:cBhvr>
                                        <p:cTn id="7" dur="500"/>
                                        <p:tgtEl>
                                          <p:spTgt spid="55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467544" y="260648"/>
            <a:ext cx="8303840" cy="715963"/>
          </a:xfrm>
        </p:spPr>
        <p:txBody>
          <a:bodyPr>
            <a:normAutofit fontScale="90000"/>
          </a:bodyPr>
          <a:lstStyle/>
          <a:p>
            <a:pPr algn="l"/>
            <a:r>
              <a:rPr lang="it-IT" b="1" dirty="0">
                <a:solidFill>
                  <a:srgbClr val="FF0000"/>
                </a:solidFill>
                <a:latin typeface="Tahoma" pitchFamily="34" charset="0"/>
                <a:ea typeface="Tahoma" pitchFamily="34" charset="0"/>
                <a:cs typeface="Tahoma" pitchFamily="34" charset="0"/>
              </a:rPr>
              <a:t>Incurabilità</a:t>
            </a:r>
            <a:endParaRPr lang="it-IT" dirty="0">
              <a:solidFill>
                <a:srgbClr val="FF0000"/>
              </a:solidFill>
              <a:latin typeface="Tahoma" pitchFamily="34" charset="0"/>
              <a:ea typeface="Tahoma" pitchFamily="34" charset="0"/>
              <a:cs typeface="Tahoma" pitchFamily="34" charset="0"/>
            </a:endParaRPr>
          </a:p>
        </p:txBody>
      </p:sp>
      <p:sp>
        <p:nvSpPr>
          <p:cNvPr id="549891" name="Rectangle 3"/>
          <p:cNvSpPr>
            <a:spLocks noGrp="1" noChangeArrowheads="1"/>
          </p:cNvSpPr>
          <p:nvPr>
            <p:ph type="body" idx="1"/>
          </p:nvPr>
        </p:nvSpPr>
        <p:spPr>
          <a:xfrm>
            <a:off x="0" y="1102568"/>
            <a:ext cx="9067800" cy="5638800"/>
          </a:xfrm>
        </p:spPr>
        <p:txBody>
          <a:bodyPr/>
          <a:lstStyle/>
          <a:p>
            <a:pPr>
              <a:lnSpc>
                <a:spcPct val="90000"/>
              </a:lnSpc>
              <a:spcAft>
                <a:spcPct val="55000"/>
              </a:spcAft>
              <a:buFontTx/>
              <a:buNone/>
            </a:pPr>
            <a:r>
              <a:rPr lang="it-IT" dirty="0">
                <a:latin typeface="Tahoma" pitchFamily="34" charset="0"/>
                <a:ea typeface="Tahoma" pitchFamily="34" charset="0"/>
                <a:cs typeface="Tahoma" pitchFamily="34" charset="0"/>
              </a:rPr>
              <a:t>   I dati più recenti sulla prognosi di uno dei disturbi mentali più </a:t>
            </a:r>
            <a:r>
              <a:rPr lang="it-IT" dirty="0" smtClean="0">
                <a:latin typeface="Tahoma" pitchFamily="34" charset="0"/>
                <a:ea typeface="Tahoma" pitchFamily="34" charset="0"/>
                <a:cs typeface="Tahoma" pitchFamily="34" charset="0"/>
              </a:rPr>
              <a:t>gravi, </a:t>
            </a:r>
            <a:r>
              <a:rPr lang="it-IT">
                <a:latin typeface="Tahoma" pitchFamily="34" charset="0"/>
                <a:ea typeface="Tahoma" pitchFamily="34" charset="0"/>
                <a:cs typeface="Tahoma" pitchFamily="34" charset="0"/>
              </a:rPr>
              <a:t>come </a:t>
            </a:r>
            <a:r>
              <a:rPr lang="it-IT" smtClean="0">
                <a:latin typeface="Tahoma" pitchFamily="34" charset="0"/>
                <a:ea typeface="Tahoma" pitchFamily="34" charset="0"/>
                <a:cs typeface="Tahoma" pitchFamily="34" charset="0"/>
              </a:rPr>
              <a:t>le psicosi, </a:t>
            </a:r>
            <a:r>
              <a:rPr lang="it-IT" dirty="0">
                <a:latin typeface="Tahoma" pitchFamily="34" charset="0"/>
                <a:ea typeface="Tahoma" pitchFamily="34" charset="0"/>
                <a:cs typeface="Tahoma" pitchFamily="34" charset="0"/>
              </a:rPr>
              <a:t>indicano: </a:t>
            </a:r>
          </a:p>
          <a:p>
            <a:pPr lvl="1">
              <a:lnSpc>
                <a:spcPct val="90000"/>
              </a:lnSpc>
              <a:spcAft>
                <a:spcPct val="40000"/>
              </a:spcAft>
              <a:buClr>
                <a:srgbClr val="FF0000"/>
              </a:buClr>
              <a:buFont typeface="Arial" pitchFamily="34" charset="0"/>
              <a:buChar char="•"/>
            </a:pPr>
            <a:r>
              <a:rPr lang="it-IT" sz="3000" dirty="0">
                <a:latin typeface="Tahoma" pitchFamily="34" charset="0"/>
                <a:ea typeface="Tahoma" pitchFamily="34" charset="0"/>
                <a:cs typeface="Tahoma" pitchFamily="34" charset="0"/>
              </a:rPr>
              <a:t>Il 25% può guarire completamente e non avere bisogno di terapie per tutta la vita</a:t>
            </a:r>
          </a:p>
          <a:p>
            <a:pPr lvl="1">
              <a:lnSpc>
                <a:spcPct val="90000"/>
              </a:lnSpc>
              <a:spcAft>
                <a:spcPct val="40000"/>
              </a:spcAft>
              <a:buClr>
                <a:srgbClr val="FF0000"/>
              </a:buClr>
              <a:buFont typeface="Arial" pitchFamily="34" charset="0"/>
              <a:buChar char="•"/>
            </a:pPr>
            <a:r>
              <a:rPr lang="it-IT" sz="3000" dirty="0">
                <a:latin typeface="Tahoma" pitchFamily="34" charset="0"/>
                <a:ea typeface="Tahoma" pitchFamily="34" charset="0"/>
                <a:cs typeface="Tahoma" pitchFamily="34" charset="0"/>
              </a:rPr>
              <a:t>Il 50% può vivere una vita sufficientemente “normale” se continua a curarsi (probabilmente per tutta la vita)</a:t>
            </a:r>
          </a:p>
          <a:p>
            <a:pPr lvl="1">
              <a:lnSpc>
                <a:spcPct val="90000"/>
              </a:lnSpc>
              <a:spcAft>
                <a:spcPct val="40000"/>
              </a:spcAft>
              <a:buClr>
                <a:srgbClr val="FF0000"/>
              </a:buClr>
              <a:buFont typeface="Arial" pitchFamily="34" charset="0"/>
              <a:buChar char="•"/>
            </a:pPr>
            <a:r>
              <a:rPr lang="it-IT" sz="3000" dirty="0">
                <a:latin typeface="Tahoma" pitchFamily="34" charset="0"/>
                <a:ea typeface="Tahoma" pitchFamily="34" charset="0"/>
                <a:cs typeface="Tahoma" pitchFamily="34" charset="0"/>
              </a:rPr>
              <a:t>Il 25% </a:t>
            </a:r>
            <a:r>
              <a:rPr lang="it-IT" sz="3000" dirty="0" smtClean="0">
                <a:latin typeface="Tahoma" pitchFamily="34" charset="0"/>
                <a:ea typeface="Tahoma" pitchFamily="34" charset="0"/>
                <a:cs typeface="Tahoma" pitchFamily="34" charset="0"/>
              </a:rPr>
              <a:t>(purtroppo) è </a:t>
            </a:r>
            <a:r>
              <a:rPr lang="it-IT" sz="3000" dirty="0">
                <a:latin typeface="Tahoma" pitchFamily="34" charset="0"/>
                <a:ea typeface="Tahoma" pitchFamily="34" charset="0"/>
                <a:cs typeface="Tahoma" pitchFamily="34" charset="0"/>
              </a:rPr>
              <a:t>destinato a peggiorare nonostante le cure ricevute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9890"/>
                                        </p:tgtEl>
                                        <p:attrNameLst>
                                          <p:attrName>style.visibility</p:attrName>
                                        </p:attrNameLst>
                                      </p:cBhvr>
                                      <p:to>
                                        <p:strVal val="visible"/>
                                      </p:to>
                                    </p:set>
                                    <p:animEffect transition="in" filter="randombar(horizontal)">
                                      <p:cBhvr>
                                        <p:cTn id="7" dur="500"/>
                                        <p:tgtEl>
                                          <p:spTgt spid="549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9891">
                                            <p:txEl>
                                              <p:pRg st="0" end="0"/>
                                            </p:txEl>
                                          </p:spTgt>
                                        </p:tgtEl>
                                        <p:attrNameLst>
                                          <p:attrName>style.visibility</p:attrName>
                                        </p:attrNameLst>
                                      </p:cBhvr>
                                      <p:to>
                                        <p:strVal val="visible"/>
                                      </p:to>
                                    </p:set>
                                    <p:anim calcmode="lin" valueType="num">
                                      <p:cBhvr additive="base">
                                        <p:cTn id="12" dur="500" fill="hold"/>
                                        <p:tgtEl>
                                          <p:spTgt spid="5498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9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49891">
                                            <p:txEl>
                                              <p:pRg st="1" end="1"/>
                                            </p:txEl>
                                          </p:spTgt>
                                        </p:tgtEl>
                                        <p:attrNameLst>
                                          <p:attrName>style.visibility</p:attrName>
                                        </p:attrNameLst>
                                      </p:cBhvr>
                                      <p:to>
                                        <p:strVal val="visible"/>
                                      </p:to>
                                    </p:set>
                                    <p:anim calcmode="lin" valueType="num">
                                      <p:cBhvr additive="base">
                                        <p:cTn id="18" dur="500" fill="hold"/>
                                        <p:tgtEl>
                                          <p:spTgt spid="5498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9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49891">
                                            <p:txEl>
                                              <p:pRg st="2" end="2"/>
                                            </p:txEl>
                                          </p:spTgt>
                                        </p:tgtEl>
                                        <p:attrNameLst>
                                          <p:attrName>style.visibility</p:attrName>
                                        </p:attrNameLst>
                                      </p:cBhvr>
                                      <p:to>
                                        <p:strVal val="visible"/>
                                      </p:to>
                                    </p:set>
                                    <p:anim calcmode="lin" valueType="num">
                                      <p:cBhvr additive="base">
                                        <p:cTn id="24" dur="500" fill="hold"/>
                                        <p:tgtEl>
                                          <p:spTgt spid="5498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9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49891">
                                            <p:txEl>
                                              <p:pRg st="3" end="3"/>
                                            </p:txEl>
                                          </p:spTgt>
                                        </p:tgtEl>
                                        <p:attrNameLst>
                                          <p:attrName>style.visibility</p:attrName>
                                        </p:attrNameLst>
                                      </p:cBhvr>
                                      <p:to>
                                        <p:strVal val="visible"/>
                                      </p:to>
                                    </p:set>
                                    <p:anim calcmode="lin" valueType="num">
                                      <p:cBhvr additive="base">
                                        <p:cTn id="30" dur="500" fill="hold"/>
                                        <p:tgtEl>
                                          <p:spTgt spid="5498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49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0" grpId="0" autoUpdateAnimBg="0"/>
      <p:bldP spid="54989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329488" y="116632"/>
            <a:ext cx="9576512" cy="990600"/>
          </a:xfrm>
        </p:spPr>
        <p:txBody>
          <a:bodyPr/>
          <a:lstStyle/>
          <a:p>
            <a:pPr algn="l"/>
            <a:r>
              <a:rPr lang="it-IT" b="1" dirty="0">
                <a:solidFill>
                  <a:srgbClr val="FF0000"/>
                </a:solidFill>
                <a:latin typeface="Tahoma" pitchFamily="34" charset="0"/>
                <a:ea typeface="Tahoma" pitchFamily="34" charset="0"/>
                <a:cs typeface="Tahoma" pitchFamily="34" charset="0"/>
              </a:rPr>
              <a:t>Organicità …</a:t>
            </a:r>
          </a:p>
        </p:txBody>
      </p:sp>
      <p:sp>
        <p:nvSpPr>
          <p:cNvPr id="561155" name="Rectangle 3"/>
          <p:cNvSpPr>
            <a:spLocks noGrp="1" noChangeArrowheads="1"/>
          </p:cNvSpPr>
          <p:nvPr>
            <p:ph type="body" idx="1"/>
          </p:nvPr>
        </p:nvSpPr>
        <p:spPr>
          <a:xfrm>
            <a:off x="179512" y="1331168"/>
            <a:ext cx="8964488" cy="5410200"/>
          </a:xfrm>
        </p:spPr>
        <p:txBody>
          <a:bodyPr>
            <a:normAutofit lnSpcReduction="10000"/>
          </a:bodyPr>
          <a:lstStyle/>
          <a:p>
            <a:pPr>
              <a:lnSpc>
                <a:spcPct val="95000"/>
              </a:lnSpc>
              <a:spcAft>
                <a:spcPct val="5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“L’unica cura che funziona </a:t>
            </a:r>
            <a:r>
              <a:rPr lang="it-IT" sz="2800" i="1" dirty="0" smtClean="0">
                <a:latin typeface="Tahoma" pitchFamily="34" charset="0"/>
                <a:ea typeface="Tahoma" pitchFamily="34" charset="0"/>
                <a:cs typeface="Tahoma" pitchFamily="34" charset="0"/>
              </a:rPr>
              <a:t>davvero sono </a:t>
            </a:r>
            <a:r>
              <a:rPr lang="it-IT" sz="2800" i="1" dirty="0">
                <a:latin typeface="Tahoma" pitchFamily="34" charset="0"/>
                <a:ea typeface="Tahoma" pitchFamily="34" charset="0"/>
                <a:cs typeface="Tahoma" pitchFamily="34" charset="0"/>
              </a:rPr>
              <a:t>le </a:t>
            </a:r>
            <a:r>
              <a:rPr lang="it-IT" sz="2800" i="1" dirty="0" err="1">
                <a:latin typeface="Tahoma" pitchFamily="34" charset="0"/>
                <a:ea typeface="Tahoma" pitchFamily="34" charset="0"/>
                <a:cs typeface="Tahoma" pitchFamily="34" charset="0"/>
              </a:rPr>
              <a:t>medicine</a:t>
            </a:r>
            <a:r>
              <a:rPr lang="it-IT" sz="2800" i="1" dirty="0" err="1" smtClean="0">
                <a:latin typeface="Tahoma" pitchFamily="34" charset="0"/>
                <a:ea typeface="Tahoma" pitchFamily="34" charset="0"/>
                <a:cs typeface="Tahoma" pitchFamily="34" charset="0"/>
              </a:rPr>
              <a:t>…</a:t>
            </a:r>
            <a:r>
              <a:rPr lang="it-IT" sz="2800" i="1" dirty="0" smtClean="0">
                <a:latin typeface="Tahoma" pitchFamily="34" charset="0"/>
                <a:ea typeface="Tahoma" pitchFamily="34" charset="0"/>
                <a:cs typeface="Tahoma" pitchFamily="34" charset="0"/>
              </a:rPr>
              <a:t>” ,“Solo con </a:t>
            </a:r>
            <a:r>
              <a:rPr lang="it-IT" sz="2800" i="1" dirty="0">
                <a:latin typeface="Tahoma" pitchFamily="34" charset="0"/>
                <a:ea typeface="Tahoma" pitchFamily="34" charset="0"/>
                <a:cs typeface="Tahoma" pitchFamily="34" charset="0"/>
              </a:rPr>
              <a:t>il ricovero in ospedale ti curano </a:t>
            </a:r>
            <a:r>
              <a:rPr lang="it-IT" sz="2800" i="1" dirty="0" err="1">
                <a:latin typeface="Tahoma" pitchFamily="34" charset="0"/>
                <a:ea typeface="Tahoma" pitchFamily="34" charset="0"/>
                <a:cs typeface="Tahoma" pitchFamily="34" charset="0"/>
              </a:rPr>
              <a:t>veramente…</a:t>
            </a:r>
            <a:r>
              <a:rPr lang="it-IT" sz="2800" i="1" dirty="0">
                <a:latin typeface="Tahoma" pitchFamily="34" charset="0"/>
                <a:ea typeface="Tahoma" pitchFamily="34" charset="0"/>
                <a:cs typeface="Tahoma" pitchFamily="34" charset="0"/>
              </a:rPr>
              <a:t>”</a:t>
            </a:r>
          </a:p>
          <a:p>
            <a:pPr>
              <a:lnSpc>
                <a:spcPct val="95000"/>
              </a:lnSpc>
              <a:spcAft>
                <a:spcPct val="100000"/>
              </a:spcAft>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medicalizzazione </a:t>
            </a:r>
            <a:r>
              <a:rPr lang="it-IT" sz="2800" dirty="0">
                <a:latin typeface="Tahoma" pitchFamily="34" charset="0"/>
                <a:ea typeface="Tahoma" pitchFamily="34" charset="0"/>
                <a:cs typeface="Tahoma" pitchFamily="34" charset="0"/>
              </a:rPr>
              <a:t>–ridurre la complessità del problema psichiatrico </a:t>
            </a:r>
            <a:r>
              <a:rPr lang="it-IT" sz="2800" dirty="0" smtClean="0">
                <a:latin typeface="Tahoma" pitchFamily="34" charset="0"/>
                <a:ea typeface="Tahoma" pitchFamily="34" charset="0"/>
                <a:cs typeface="Tahoma" pitchFamily="34" charset="0"/>
              </a:rPr>
              <a:t>all’intervento </a:t>
            </a:r>
            <a:r>
              <a:rPr lang="it-IT" sz="2800" dirty="0">
                <a:latin typeface="Tahoma" pitchFamily="34" charset="0"/>
                <a:ea typeface="Tahoma" pitchFamily="34" charset="0"/>
                <a:cs typeface="Tahoma" pitchFamily="34" charset="0"/>
              </a:rPr>
              <a:t>strettamente </a:t>
            </a:r>
            <a:r>
              <a:rPr lang="it-IT" sz="2800" dirty="0" smtClean="0">
                <a:latin typeface="Tahoma" pitchFamily="34" charset="0"/>
                <a:ea typeface="Tahoma" pitchFamily="34" charset="0"/>
                <a:cs typeface="Tahoma" pitchFamily="34" charset="0"/>
              </a:rPr>
              <a:t>sanitario </a:t>
            </a:r>
            <a:endParaRPr lang="it-IT" sz="2800" dirty="0">
              <a:latin typeface="Tahoma" pitchFamily="34" charset="0"/>
              <a:ea typeface="Tahoma" pitchFamily="34" charset="0"/>
              <a:cs typeface="Tahoma" pitchFamily="34" charset="0"/>
            </a:endParaRPr>
          </a:p>
          <a:p>
            <a:pPr>
              <a:lnSpc>
                <a:spcPct val="95000"/>
              </a:lnSpc>
              <a:spcAft>
                <a:spcPct val="40000"/>
              </a:spcAft>
              <a:buClr>
                <a:srgbClr val="FF0000"/>
              </a:buClr>
              <a:buSzPct val="120000"/>
            </a:pPr>
            <a:r>
              <a:rPr lang="it-IT" sz="2800" u="sng" dirty="0">
                <a:latin typeface="Tahoma" pitchFamily="34" charset="0"/>
                <a:ea typeface="Tahoma" pitchFamily="34" charset="0"/>
                <a:cs typeface="Tahoma" pitchFamily="34" charset="0"/>
              </a:rPr>
              <a:t>Pregiudizio</a:t>
            </a:r>
            <a:r>
              <a:rPr lang="it-IT" sz="2800" dirty="0">
                <a:latin typeface="Tahoma" pitchFamily="34" charset="0"/>
                <a:ea typeface="Tahoma" pitchFamily="34" charset="0"/>
                <a:cs typeface="Tahoma" pitchFamily="34" charset="0"/>
              </a:rPr>
              <a:t>: </a:t>
            </a:r>
            <a:r>
              <a:rPr lang="it-IT" sz="2800" i="1" dirty="0">
                <a:latin typeface="Tahoma" pitchFamily="34" charset="0"/>
                <a:ea typeface="Tahoma" pitchFamily="34" charset="0"/>
                <a:cs typeface="Tahoma" pitchFamily="34" charset="0"/>
              </a:rPr>
              <a:t>“La psicoterapia: sono tutte </a:t>
            </a:r>
            <a:r>
              <a:rPr lang="it-IT" sz="2800" i="1" dirty="0" err="1">
                <a:latin typeface="Tahoma" pitchFamily="34" charset="0"/>
                <a:ea typeface="Tahoma" pitchFamily="34" charset="0"/>
                <a:cs typeface="Tahoma" pitchFamily="34" charset="0"/>
              </a:rPr>
              <a:t>chiacchiere…</a:t>
            </a:r>
            <a:r>
              <a:rPr lang="it-IT" sz="2800" i="1" dirty="0">
                <a:latin typeface="Tahoma" pitchFamily="34" charset="0"/>
                <a:ea typeface="Tahoma" pitchFamily="34" charset="0"/>
                <a:cs typeface="Tahoma" pitchFamily="34" charset="0"/>
              </a:rPr>
              <a:t>.” “ </a:t>
            </a:r>
            <a:r>
              <a:rPr lang="it-IT" sz="2800" i="1" dirty="0" err="1">
                <a:latin typeface="Tahoma" pitchFamily="34" charset="0"/>
                <a:ea typeface="Tahoma" pitchFamily="34" charset="0"/>
                <a:cs typeface="Tahoma" pitchFamily="34" charset="0"/>
              </a:rPr>
              <a:t>…va</a:t>
            </a:r>
            <a:r>
              <a:rPr lang="it-IT" sz="2800" i="1" dirty="0">
                <a:latin typeface="Tahoma" pitchFamily="34" charset="0"/>
                <a:ea typeface="Tahoma" pitchFamily="34" charset="0"/>
                <a:cs typeface="Tahoma" pitchFamily="34" charset="0"/>
              </a:rPr>
              <a:t> bene solo per chi ha disturbi leggeri, non per i veri matti”</a:t>
            </a:r>
          </a:p>
          <a:p>
            <a:pPr>
              <a:lnSpc>
                <a:spcPct val="95000"/>
              </a:lnSpc>
              <a:buClr>
                <a:srgbClr val="FF0000"/>
              </a:buClr>
              <a:buSzPct val="120000"/>
            </a:pPr>
            <a:r>
              <a:rPr lang="it-IT" sz="2800" dirty="0">
                <a:latin typeface="Tahoma" pitchFamily="34" charset="0"/>
                <a:ea typeface="Tahoma" pitchFamily="34" charset="0"/>
                <a:cs typeface="Tahoma" pitchFamily="34" charset="0"/>
              </a:rPr>
              <a:t>Conseguenze pratiche: </a:t>
            </a:r>
            <a:r>
              <a:rPr lang="it-IT" sz="2800" dirty="0" smtClean="0">
                <a:latin typeface="Tahoma" pitchFamily="34" charset="0"/>
                <a:ea typeface="Tahoma" pitchFamily="34" charset="0"/>
                <a:cs typeface="Tahoma" pitchFamily="34" charset="0"/>
              </a:rPr>
              <a:t>esclusione </a:t>
            </a:r>
            <a:r>
              <a:rPr lang="it-IT" sz="2800" dirty="0">
                <a:latin typeface="Tahoma" pitchFamily="34" charset="0"/>
                <a:ea typeface="Tahoma" pitchFamily="34" charset="0"/>
                <a:cs typeface="Tahoma" pitchFamily="34" charset="0"/>
              </a:rPr>
              <a:t>dall’intera gamma di terapie possibili proprio dei pazienti più gravi</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1154"/>
                                        </p:tgtEl>
                                        <p:attrNameLst>
                                          <p:attrName>style.visibility</p:attrName>
                                        </p:attrNameLst>
                                      </p:cBhvr>
                                      <p:to>
                                        <p:strVal val="visible"/>
                                      </p:to>
                                    </p:set>
                                    <p:animEffect transition="in" filter="randombar(horizontal)">
                                      <p:cBhvr>
                                        <p:cTn id="7" dur="500"/>
                                        <p:tgtEl>
                                          <p:spTgt spid="561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61155">
                                            <p:txEl>
                                              <p:pRg st="0" end="0"/>
                                            </p:txEl>
                                          </p:spTgt>
                                        </p:tgtEl>
                                        <p:attrNameLst>
                                          <p:attrName>style.visibility</p:attrName>
                                        </p:attrNameLst>
                                      </p:cBhvr>
                                      <p:to>
                                        <p:strVal val="visible"/>
                                      </p:to>
                                    </p:set>
                                    <p:anim calcmode="lin" valueType="num">
                                      <p:cBhvr additive="base">
                                        <p:cTn id="12"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61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61155">
                                            <p:txEl>
                                              <p:pRg st="1" end="1"/>
                                            </p:txEl>
                                          </p:spTgt>
                                        </p:tgtEl>
                                        <p:attrNameLst>
                                          <p:attrName>style.visibility</p:attrName>
                                        </p:attrNameLst>
                                      </p:cBhvr>
                                      <p:to>
                                        <p:strVal val="visible"/>
                                      </p:to>
                                    </p:set>
                                    <p:anim calcmode="lin" valueType="num">
                                      <p:cBhvr additive="base">
                                        <p:cTn id="18" dur="500" fill="hold"/>
                                        <p:tgtEl>
                                          <p:spTgt spid="5611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61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61155">
                                            <p:txEl>
                                              <p:pRg st="2" end="2"/>
                                            </p:txEl>
                                          </p:spTgt>
                                        </p:tgtEl>
                                        <p:attrNameLst>
                                          <p:attrName>style.visibility</p:attrName>
                                        </p:attrNameLst>
                                      </p:cBhvr>
                                      <p:to>
                                        <p:strVal val="visible"/>
                                      </p:to>
                                    </p:set>
                                    <p:anim calcmode="lin" valueType="num">
                                      <p:cBhvr additive="base">
                                        <p:cTn id="24" dur="500" fill="hold"/>
                                        <p:tgtEl>
                                          <p:spTgt spid="5611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61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61155">
                                            <p:txEl>
                                              <p:pRg st="3" end="3"/>
                                            </p:txEl>
                                          </p:spTgt>
                                        </p:tgtEl>
                                        <p:attrNameLst>
                                          <p:attrName>style.visibility</p:attrName>
                                        </p:attrNameLst>
                                      </p:cBhvr>
                                      <p:to>
                                        <p:strVal val="visible"/>
                                      </p:to>
                                    </p:set>
                                    <p:anim calcmode="lin" valueType="num">
                                      <p:cBhvr additive="base">
                                        <p:cTn id="30" dur="500" fill="hold"/>
                                        <p:tgtEl>
                                          <p:spTgt spid="5611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61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autoUpdateAnimBg="0"/>
      <p:bldP spid="56115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323850" y="1484313"/>
            <a:ext cx="8640763" cy="3024187"/>
          </a:xfrm>
        </p:spPr>
        <p:txBody>
          <a:bodyPr>
            <a:normAutofit fontScale="90000"/>
          </a:bodyPr>
          <a:lstStyle/>
          <a:p>
            <a:pPr algn="l"/>
            <a:r>
              <a:rPr lang="it-IT" altLang="it-IT" sz="5400" b="1" dirty="0" smtClean="0">
                <a:solidFill>
                  <a:srgbClr val="0033CC"/>
                </a:solidFill>
                <a:latin typeface="Tahoma" pitchFamily="34" charset="0"/>
                <a:cs typeface="Tahoma" pitchFamily="34" charset="0"/>
              </a:rPr>
              <a:t>Quali politiche sono state realizzate nel nostro Paese per la lotta allo stigma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1619250" y="1484313"/>
            <a:ext cx="6307138" cy="4914900"/>
          </a:xfrm>
          <a:prstGeom prst="rect">
            <a:avLst/>
          </a:prstGeom>
          <a:noFill/>
          <a:ln w="9525" algn="ctr">
            <a:noFill/>
            <a:miter lim="800000"/>
            <a:headEnd/>
            <a:tailEnd/>
          </a:ln>
        </p:spPr>
      </p:pic>
      <p:pic>
        <p:nvPicPr>
          <p:cNvPr id="40963" name="Picture 5"/>
          <p:cNvPicPr>
            <a:picLocks noChangeAspect="1" noChangeArrowheads="1"/>
          </p:cNvPicPr>
          <p:nvPr/>
        </p:nvPicPr>
        <p:blipFill>
          <a:blip r:embed="rId4" cstate="print"/>
          <a:srcRect/>
          <a:stretch>
            <a:fillRect/>
          </a:stretch>
        </p:blipFill>
        <p:spPr bwMode="auto">
          <a:xfrm>
            <a:off x="1905000" y="-315913"/>
            <a:ext cx="5651500" cy="1800226"/>
          </a:xfrm>
          <a:prstGeom prst="rect">
            <a:avLst/>
          </a:prstGeom>
          <a:noFill/>
          <a:ln w="9525" algn="ctr">
            <a:noFill/>
            <a:miter lim="800000"/>
            <a:headEnd/>
            <a:tailEnd/>
          </a:ln>
        </p:spPr>
      </p:pic>
      <p:pic>
        <p:nvPicPr>
          <p:cNvPr id="40964" name="Picture 6"/>
          <p:cNvPicPr>
            <a:picLocks noChangeAspect="1" noChangeArrowheads="1"/>
          </p:cNvPicPr>
          <p:nvPr/>
        </p:nvPicPr>
        <p:blipFill>
          <a:blip r:embed="rId5" cstate="print"/>
          <a:srcRect/>
          <a:stretch>
            <a:fillRect/>
          </a:stretch>
        </p:blipFill>
        <p:spPr bwMode="auto">
          <a:xfrm>
            <a:off x="1258888" y="6092825"/>
            <a:ext cx="6391275" cy="823913"/>
          </a:xfrm>
          <a:prstGeom prst="rect">
            <a:avLst/>
          </a:prstGeom>
          <a:noFill/>
          <a:ln w="9525" algn="ctr">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2216" y="198834"/>
            <a:ext cx="9683751" cy="6686550"/>
          </a:xfrm>
          <a:prstGeom prst="rect">
            <a:avLst/>
          </a:prstGeom>
          <a:noFill/>
          <a:ln w="9525" algn="ctr">
            <a:noFill/>
            <a:miter lim="800000"/>
            <a:headEnd/>
            <a:tailEnd/>
          </a:ln>
        </p:spPr>
      </p:pic>
      <p:sp>
        <p:nvSpPr>
          <p:cNvPr id="2" name="Rettangolo 1"/>
          <p:cNvSpPr/>
          <p:nvPr/>
        </p:nvSpPr>
        <p:spPr>
          <a:xfrm>
            <a:off x="323528" y="6381328"/>
            <a:ext cx="8820472" cy="476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nto\Immagini\wmhd-hero-2014.jpg"/>
          <p:cNvPicPr>
            <a:picLocks noChangeAspect="1" noChangeArrowheads="1"/>
          </p:cNvPicPr>
          <p:nvPr/>
        </p:nvPicPr>
        <p:blipFill>
          <a:blip r:embed="rId2" cstate="print"/>
          <a:srcRect/>
          <a:stretch>
            <a:fillRect/>
          </a:stretch>
        </p:blipFill>
        <p:spPr bwMode="auto">
          <a:xfrm>
            <a:off x="1835150" y="0"/>
            <a:ext cx="5581650" cy="6881813"/>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a:xfrm>
            <a:off x="-128588" y="115888"/>
            <a:ext cx="8877301" cy="490537"/>
          </a:xfrm>
        </p:spPr>
        <p:txBody>
          <a:bodyPr>
            <a:normAutofit fontScale="90000"/>
          </a:bodyPr>
          <a:lstStyle/>
          <a:p>
            <a:r>
              <a:rPr lang="it-IT" altLang="it-IT" sz="3600" b="1" dirty="0" smtClean="0">
                <a:solidFill>
                  <a:srgbClr val="FF0000"/>
                </a:solidFill>
                <a:latin typeface="Tahoma" pitchFamily="34" charset="0"/>
                <a:cs typeface="Tahoma" pitchFamily="34" charset="0"/>
              </a:rPr>
              <a:t>Le campagne anti-stigma in </a:t>
            </a:r>
            <a:r>
              <a:rPr lang="it-IT" altLang="it-IT" sz="3600" b="1" dirty="0" err="1" smtClean="0">
                <a:solidFill>
                  <a:srgbClr val="FF0000"/>
                </a:solidFill>
                <a:latin typeface="Tahoma" pitchFamily="34" charset="0"/>
                <a:cs typeface="Tahoma" pitchFamily="34" charset="0"/>
              </a:rPr>
              <a:t>Italia…</a:t>
            </a:r>
            <a:endParaRPr lang="it-IT" altLang="it-IT" sz="3600" b="1" dirty="0" smtClean="0">
              <a:solidFill>
                <a:srgbClr val="FF0000"/>
              </a:solidFill>
              <a:latin typeface="Tahoma" pitchFamily="34" charset="0"/>
              <a:cs typeface="Tahoma" pitchFamily="34" charset="0"/>
            </a:endParaRPr>
          </a:p>
        </p:txBody>
      </p:sp>
      <p:sp>
        <p:nvSpPr>
          <p:cNvPr id="45059" name="Segnaposto contenuto 2"/>
          <p:cNvSpPr>
            <a:spLocks noGrp="1"/>
          </p:cNvSpPr>
          <p:nvPr>
            <p:ph idx="1"/>
          </p:nvPr>
        </p:nvSpPr>
        <p:spPr>
          <a:xfrm>
            <a:off x="323850" y="836613"/>
            <a:ext cx="8820150" cy="6480175"/>
          </a:xfrm>
        </p:spPr>
        <p:txBody>
          <a:bodyPr/>
          <a:lstStyle/>
          <a:p>
            <a:pPr>
              <a:spcBef>
                <a:spcPts val="1200"/>
              </a:spcBef>
              <a:buClr>
                <a:srgbClr val="FF0000"/>
              </a:buClr>
            </a:pPr>
            <a:r>
              <a:rPr lang="it-IT" altLang="it-IT" sz="2400" dirty="0" smtClean="0">
                <a:latin typeface="Tahoma" pitchFamily="34" charset="0"/>
                <a:ea typeface="Tahoma" pitchFamily="34" charset="0"/>
                <a:cs typeface="Tahoma" pitchFamily="34" charset="0"/>
              </a:rPr>
              <a:t>Molto eterogenee rispetto a impianto e finalità, spesso gravate da limiti metodologici, </a:t>
            </a:r>
            <a:r>
              <a:rPr lang="it-IT" altLang="it-IT" sz="2400" u="sng" dirty="0" smtClean="0">
                <a:latin typeface="Tahoma" pitchFamily="34" charset="0"/>
                <a:ea typeface="Tahoma" pitchFamily="34" charset="0"/>
                <a:cs typeface="Tahoma" pitchFamily="34" charset="0"/>
              </a:rPr>
              <a:t>risultati non sono mai verificati </a:t>
            </a:r>
          </a:p>
          <a:p>
            <a:pPr>
              <a:spcBef>
                <a:spcPts val="1200"/>
              </a:spcBef>
              <a:buClr>
                <a:srgbClr val="FF0000"/>
              </a:buClr>
            </a:pPr>
            <a:r>
              <a:rPr lang="it-IT" altLang="it-IT" sz="2400" dirty="0" smtClean="0">
                <a:latin typeface="Tahoma" pitchFamily="34" charset="0"/>
                <a:ea typeface="Tahoma" pitchFamily="34" charset="0"/>
                <a:cs typeface="Tahoma" pitchFamily="34" charset="0"/>
              </a:rPr>
              <a:t>Progetti anti-stigma che vogliano produrre effettivi cambiamenti, dovrebbe  basarsi su </a:t>
            </a:r>
            <a:r>
              <a:rPr lang="it-IT" altLang="it-IT" sz="2400" u="sng" dirty="0" smtClean="0">
                <a:latin typeface="Tahoma" pitchFamily="34" charset="0"/>
                <a:ea typeface="Tahoma" pitchFamily="34" charset="0"/>
                <a:cs typeface="Tahoma" pitchFamily="34" charset="0"/>
              </a:rPr>
              <a:t>presupposti metodologici  </a:t>
            </a:r>
            <a:r>
              <a:rPr lang="it-IT" altLang="it-IT" sz="2400" dirty="0" smtClean="0">
                <a:latin typeface="Tahoma" pitchFamily="34" charset="0"/>
                <a:ea typeface="Tahoma" pitchFamily="34" charset="0"/>
                <a:cs typeface="Tahoma" pitchFamily="34" charset="0"/>
              </a:rPr>
              <a:t>rigorosi, definiti alla luce delle migliori </a:t>
            </a:r>
            <a:r>
              <a:rPr lang="it-IT" altLang="it-IT" sz="2400" u="sng" dirty="0" smtClean="0">
                <a:latin typeface="Tahoma" pitchFamily="34" charset="0"/>
                <a:ea typeface="Tahoma" pitchFamily="34" charset="0"/>
                <a:cs typeface="Tahoma" pitchFamily="34" charset="0"/>
              </a:rPr>
              <a:t>evidenze scientifiche </a:t>
            </a:r>
            <a:r>
              <a:rPr lang="it-IT" altLang="it-IT" sz="2400" dirty="0" smtClean="0">
                <a:latin typeface="Tahoma" pitchFamily="34" charset="0"/>
                <a:ea typeface="Tahoma" pitchFamily="34" charset="0"/>
                <a:cs typeface="Tahoma" pitchFamily="34" charset="0"/>
              </a:rPr>
              <a:t>disponibili</a:t>
            </a:r>
          </a:p>
          <a:p>
            <a:pPr>
              <a:spcBef>
                <a:spcPts val="1200"/>
              </a:spcBef>
              <a:buClr>
                <a:srgbClr val="FF0000"/>
              </a:buClr>
            </a:pPr>
            <a:r>
              <a:rPr lang="it-IT" altLang="it-IT" sz="2400" dirty="0" smtClean="0">
                <a:latin typeface="Tahoma" pitchFamily="34" charset="0"/>
                <a:ea typeface="Tahoma" pitchFamily="34" charset="0"/>
                <a:cs typeface="Tahoma" pitchFamily="34" charset="0"/>
              </a:rPr>
              <a:t>La lotta allo stigma ha bisogno di </a:t>
            </a:r>
            <a:r>
              <a:rPr lang="it-IT" altLang="it-IT" sz="2400" u="sng" dirty="0" smtClean="0">
                <a:latin typeface="Tahoma" pitchFamily="34" charset="0"/>
                <a:ea typeface="Tahoma" pitchFamily="34" charset="0"/>
                <a:cs typeface="Tahoma" pitchFamily="34" charset="0"/>
              </a:rPr>
              <a:t>meno retorica </a:t>
            </a:r>
            <a:r>
              <a:rPr lang="it-IT" altLang="it-IT" sz="2400" dirty="0" smtClean="0">
                <a:latin typeface="Tahoma" pitchFamily="34" charset="0"/>
                <a:ea typeface="Tahoma" pitchFamily="34" charset="0"/>
                <a:cs typeface="Tahoma" pitchFamily="34" charset="0"/>
              </a:rPr>
              <a:t>e di più metodo scientifico (cosa ha dato prova di funzionare davvero)</a:t>
            </a:r>
          </a:p>
          <a:p>
            <a:pPr>
              <a:spcBef>
                <a:spcPts val="1200"/>
              </a:spcBef>
              <a:buClr>
                <a:srgbClr val="FF0000"/>
              </a:buClr>
            </a:pPr>
            <a:r>
              <a:rPr lang="it-IT" altLang="it-IT" sz="2400" dirty="0" smtClean="0">
                <a:latin typeface="Tahoma" pitchFamily="34" charset="0"/>
                <a:ea typeface="Tahoma" pitchFamily="34" charset="0"/>
                <a:cs typeface="Tahoma" pitchFamily="34" charset="0"/>
              </a:rPr>
              <a:t>Iniziative non sostenute da un approccio metodologico corretto, si traducono in </a:t>
            </a:r>
            <a:r>
              <a:rPr lang="it-IT" altLang="it-IT" sz="2400" u="sng" dirty="0" smtClean="0">
                <a:latin typeface="Tahoma" pitchFamily="34" charset="0"/>
                <a:ea typeface="Tahoma" pitchFamily="34" charset="0"/>
                <a:cs typeface="Tahoma" pitchFamily="34" charset="0"/>
              </a:rPr>
              <a:t>operazioni estemporanee</a:t>
            </a:r>
            <a:r>
              <a:rPr lang="it-IT" altLang="it-IT" sz="2400" dirty="0" smtClean="0">
                <a:latin typeface="Tahoma" pitchFamily="34" charset="0"/>
                <a:ea typeface="Tahoma" pitchFamily="34" charset="0"/>
                <a:cs typeface="Tahoma" pitchFamily="34" charset="0"/>
              </a:rPr>
              <a:t>, prive di ricadute verificabili, che sottraggono risorse a progetti potenzialmente dotati di maggiore efficacia</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1"/>
          <p:cNvSpPr>
            <a:spLocks noGrp="1"/>
          </p:cNvSpPr>
          <p:nvPr>
            <p:ph type="title"/>
          </p:nvPr>
        </p:nvSpPr>
        <p:spPr>
          <a:xfrm>
            <a:off x="539750" y="1484313"/>
            <a:ext cx="8229600" cy="3024187"/>
          </a:xfrm>
        </p:spPr>
        <p:txBody>
          <a:bodyPr>
            <a:normAutofit fontScale="90000"/>
          </a:bodyPr>
          <a:lstStyle/>
          <a:p>
            <a:pPr algn="l"/>
            <a:r>
              <a:rPr lang="it-IT" altLang="it-IT" sz="5400" b="1" dirty="0" smtClean="0">
                <a:solidFill>
                  <a:srgbClr val="0033CC"/>
                </a:solidFill>
                <a:latin typeface="Tahoma" pitchFamily="34" charset="0"/>
                <a:cs typeface="Tahoma" pitchFamily="34" charset="0"/>
              </a:rPr>
              <a:t>Cosa funziona e cosa NON funziona nelle campagne di lotta allo stigma</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07950" y="1412875"/>
            <a:ext cx="9015413" cy="5429250"/>
          </a:xfrm>
        </p:spPr>
        <p:txBody>
          <a:bodyPr/>
          <a:lstStyle/>
          <a:p>
            <a:pPr algn="l">
              <a:defRPr/>
            </a:pPr>
            <a:r>
              <a:rPr lang="en-GB" sz="2000" b="1" u="sng" dirty="0" smtClean="0">
                <a:solidFill>
                  <a:schemeClr val="tx1"/>
                </a:solidFill>
                <a:sym typeface="Wingdings" panose="05000000000000000000" pitchFamily="2" charset="2"/>
              </a:rPr>
              <a:t> </a:t>
            </a:r>
            <a:r>
              <a:rPr lang="en-GB" sz="2000" b="1" u="sng" dirty="0" smtClean="0">
                <a:solidFill>
                  <a:schemeClr val="tx1"/>
                </a:solidFill>
              </a:rPr>
              <a:t>PROTESTA – CONSAPEVOLEZZA – </a:t>
            </a:r>
            <a:r>
              <a:rPr lang="en-GB" sz="2000" b="1" u="sng" dirty="0" err="1" smtClean="0">
                <a:solidFill>
                  <a:schemeClr val="tx1"/>
                </a:solidFill>
              </a:rPr>
              <a:t>Contatto</a:t>
            </a:r>
            <a:r>
              <a:rPr lang="en-GB" sz="2000" b="1" u="sng" dirty="0" smtClean="0">
                <a:solidFill>
                  <a:schemeClr val="tx1"/>
                </a:solidFill>
              </a:rPr>
              <a:t> </a:t>
            </a:r>
            <a:r>
              <a:rPr lang="en-GB" sz="2000" b="1" u="sng" dirty="0" err="1" smtClean="0">
                <a:solidFill>
                  <a:schemeClr val="tx1"/>
                </a:solidFill>
              </a:rPr>
              <a:t>sociale</a:t>
            </a:r>
            <a:r>
              <a:rPr lang="en-GB" sz="2000" b="1" u="sng" dirty="0" smtClean="0">
                <a:solidFill>
                  <a:schemeClr val="tx1"/>
                </a:solidFill>
              </a:rPr>
              <a:t> </a:t>
            </a:r>
            <a:r>
              <a:rPr lang="en-GB" sz="2000" b="1" u="sng" dirty="0" err="1" smtClean="0">
                <a:solidFill>
                  <a:schemeClr val="tx1"/>
                </a:solidFill>
              </a:rPr>
              <a:t>diretto</a:t>
            </a:r>
            <a:r>
              <a:rPr lang="en-GB" sz="2000" b="1" u="sng" dirty="0" smtClean="0">
                <a:solidFill>
                  <a:schemeClr val="tx1"/>
                </a:solidFill>
              </a:rPr>
              <a:t> </a:t>
            </a:r>
          </a:p>
          <a:p>
            <a:pPr marL="342900" indent="-342900" algn="l">
              <a:buFont typeface="Arial" panose="020B0604020202020204" pitchFamily="34" charset="0"/>
              <a:buChar char="•"/>
              <a:defRPr/>
            </a:pPr>
            <a:endParaRPr lang="en-GB" sz="2000" b="1" u="sng" dirty="0" smtClean="0">
              <a:solidFill>
                <a:schemeClr val="tx1"/>
              </a:solidFill>
              <a:effectLst>
                <a:outerShdw blurRad="38100" dist="38100" dir="2700000" algn="tl">
                  <a:srgbClr val="000000">
                    <a:alpha val="43137"/>
                  </a:srgbClr>
                </a:outerShdw>
              </a:effectLst>
            </a:endParaRPr>
          </a:p>
          <a:p>
            <a:pPr algn="l">
              <a:defRPr/>
            </a:pPr>
            <a:r>
              <a:rPr lang="en-GB" sz="2000" u="sng" dirty="0" smtClean="0">
                <a:solidFill>
                  <a:schemeClr val="tx1"/>
                </a:solidFill>
                <a:sym typeface="Wingdings" panose="05000000000000000000" pitchFamily="2" charset="2"/>
              </a:rPr>
              <a:t> </a:t>
            </a:r>
            <a:r>
              <a:rPr lang="en-GB" sz="2000" b="1" u="sng" dirty="0" smtClean="0">
                <a:solidFill>
                  <a:schemeClr val="tx1"/>
                </a:solidFill>
              </a:rPr>
              <a:t>CAMPIONI DELLO SPORT E  </a:t>
            </a:r>
          </a:p>
          <a:p>
            <a:pPr lvl="1" algn="l">
              <a:defRPr/>
            </a:pPr>
            <a:r>
              <a:rPr lang="en-GB" sz="2000" b="1" u="sng" dirty="0" smtClean="0">
                <a:solidFill>
                  <a:schemeClr val="tx1"/>
                </a:solidFill>
              </a:rPr>
              <a:t>CELEBRITÀ DEL MONDO </a:t>
            </a:r>
          </a:p>
          <a:p>
            <a:pPr lvl="1" algn="l">
              <a:defRPr/>
            </a:pPr>
            <a:r>
              <a:rPr lang="en-GB" sz="2000" b="1" u="sng" dirty="0" smtClean="0">
                <a:solidFill>
                  <a:schemeClr val="tx1"/>
                </a:solidFill>
              </a:rPr>
              <a:t>DELLO SPETTACOLO</a:t>
            </a:r>
          </a:p>
          <a:p>
            <a:pPr algn="l">
              <a:defRPr/>
            </a:pPr>
            <a:endParaRPr lang="en-GB" sz="2800" b="1" dirty="0" smtClean="0">
              <a:solidFill>
                <a:schemeClr val="tx1"/>
              </a:solidFill>
            </a:endParaRPr>
          </a:p>
          <a:p>
            <a:pPr algn="l">
              <a:defRPr/>
            </a:pPr>
            <a:endParaRPr lang="en-GB" sz="2800" b="1" dirty="0" smtClean="0">
              <a:solidFill>
                <a:schemeClr val="tx1"/>
              </a:solidFill>
            </a:endParaRPr>
          </a:p>
          <a:p>
            <a:pPr algn="l">
              <a:defRPr/>
            </a:pPr>
            <a:endParaRPr lang="en-GB" dirty="0">
              <a:solidFill>
                <a:schemeClr val="tx1"/>
              </a:solidFill>
            </a:endParaRPr>
          </a:p>
        </p:txBody>
      </p:sp>
      <p:sp>
        <p:nvSpPr>
          <p:cNvPr id="67587" name="Title 1"/>
          <p:cNvSpPr>
            <a:spLocks noGrp="1"/>
          </p:cNvSpPr>
          <p:nvPr>
            <p:ph type="ctrTitle"/>
          </p:nvPr>
        </p:nvSpPr>
        <p:spPr>
          <a:xfrm>
            <a:off x="0" y="260350"/>
            <a:ext cx="9144000" cy="895350"/>
          </a:xfrm>
        </p:spPr>
        <p:txBody>
          <a:bodyPr/>
          <a:lstStyle/>
          <a:p>
            <a:r>
              <a:rPr lang="it-IT" sz="2500" b="1" smtClean="0">
                <a:solidFill>
                  <a:srgbClr val="FF0000"/>
                </a:solidFill>
              </a:rPr>
              <a:t>Cosa abbiamo imparato delle migliori iniziative anti-stigma.     Ciò che FUNZIONA ...</a:t>
            </a:r>
            <a:endParaRPr lang="it-IT" sz="2500" b="1" u="sng" smtClean="0">
              <a:solidFill>
                <a:srgbClr val="FF0000"/>
              </a:solidFill>
            </a:endParaRPr>
          </a:p>
        </p:txBody>
      </p:sp>
      <p:pic>
        <p:nvPicPr>
          <p:cNvPr id="67588" name="Picture 3"/>
          <p:cNvPicPr>
            <a:picLocks noChangeAspect="1" noChangeArrowheads="1"/>
          </p:cNvPicPr>
          <p:nvPr/>
        </p:nvPicPr>
        <p:blipFill>
          <a:blip r:embed="rId2" cstate="print"/>
          <a:srcRect/>
          <a:stretch>
            <a:fillRect/>
          </a:stretch>
        </p:blipFill>
        <p:spPr bwMode="auto">
          <a:xfrm>
            <a:off x="0" y="3716338"/>
            <a:ext cx="3876675" cy="3141662"/>
          </a:xfrm>
          <a:prstGeom prst="rect">
            <a:avLst/>
          </a:prstGeom>
          <a:noFill/>
          <a:ln w="9525">
            <a:noFill/>
            <a:miter lim="800000"/>
            <a:headEnd/>
            <a:tailEnd/>
          </a:ln>
        </p:spPr>
      </p:pic>
      <p:pic>
        <p:nvPicPr>
          <p:cNvPr id="67589" name="Picture 13"/>
          <p:cNvPicPr>
            <a:picLocks noChangeAspect="1" noChangeArrowheads="1"/>
          </p:cNvPicPr>
          <p:nvPr/>
        </p:nvPicPr>
        <p:blipFill>
          <a:blip r:embed="rId3" cstate="print"/>
          <a:srcRect/>
          <a:stretch>
            <a:fillRect/>
          </a:stretch>
        </p:blipFill>
        <p:spPr bwMode="auto">
          <a:xfrm>
            <a:off x="3995738" y="1912938"/>
            <a:ext cx="5148262" cy="4945062"/>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noChangeArrowheads="1"/>
          </p:cNvPicPr>
          <p:nvPr/>
        </p:nvPicPr>
        <p:blipFill>
          <a:blip r:embed="rId2" cstate="print"/>
          <a:srcRect/>
          <a:stretch>
            <a:fillRect/>
          </a:stretch>
        </p:blipFill>
        <p:spPr bwMode="auto">
          <a:xfrm>
            <a:off x="4814888" y="5013325"/>
            <a:ext cx="2466975" cy="1689100"/>
          </a:xfrm>
          <a:prstGeom prst="rect">
            <a:avLst/>
          </a:prstGeom>
          <a:noFill/>
          <a:ln w="9525">
            <a:noFill/>
            <a:miter lim="800000"/>
            <a:headEnd/>
            <a:tailEnd/>
          </a:ln>
        </p:spPr>
      </p:pic>
      <p:sp>
        <p:nvSpPr>
          <p:cNvPr id="4" name="Subtitle 3"/>
          <p:cNvSpPr>
            <a:spLocks noGrp="1"/>
          </p:cNvSpPr>
          <p:nvPr>
            <p:ph type="subTitle" idx="1"/>
          </p:nvPr>
        </p:nvSpPr>
        <p:spPr>
          <a:xfrm>
            <a:off x="187325" y="1239838"/>
            <a:ext cx="8936038" cy="5789612"/>
          </a:xfrm>
        </p:spPr>
        <p:txBody>
          <a:bodyPr/>
          <a:lstStyle/>
          <a:p>
            <a:pPr marL="285750" indent="-285750" algn="l">
              <a:buFont typeface="Arial" panose="020B0604020202020204" pitchFamily="34" charset="0"/>
              <a:buChar char="•"/>
              <a:defRPr/>
            </a:pPr>
            <a:r>
              <a:rPr lang="it-IT" sz="1800" b="1" dirty="0" smtClean="0">
                <a:solidFill>
                  <a:schemeClr val="tx1"/>
                </a:solidFill>
                <a:latin typeface="Tahoma" pitchFamily="34" charset="0"/>
                <a:ea typeface="Tahoma" pitchFamily="34" charset="0"/>
                <a:cs typeface="Tahoma" pitchFamily="34" charset="0"/>
              </a:rPr>
              <a:t>Linguaggio positivo non stigmatizzante  / interventi tipo </a:t>
            </a:r>
            <a:r>
              <a:rPr lang="it-IT" sz="1800" b="1" dirty="0" err="1" smtClean="0">
                <a:solidFill>
                  <a:schemeClr val="tx1"/>
                </a:solidFill>
                <a:latin typeface="Tahoma" pitchFamily="34" charset="0"/>
                <a:ea typeface="Tahoma" pitchFamily="34" charset="0"/>
                <a:cs typeface="Tahoma" pitchFamily="34" charset="0"/>
              </a:rPr>
              <a:t>coaching</a:t>
            </a:r>
            <a:endParaRPr lang="it-IT" sz="1800" b="1" dirty="0" smtClean="0">
              <a:solidFill>
                <a:schemeClr val="tx1"/>
              </a:solidFill>
              <a:latin typeface="Tahoma" pitchFamily="34" charset="0"/>
              <a:ea typeface="Tahoma" pitchFamily="34" charset="0"/>
              <a:cs typeface="Tahoma" pitchFamily="34" charset="0"/>
            </a:endParaRPr>
          </a:p>
          <a:p>
            <a:pPr marL="285750" indent="-285750" algn="l">
              <a:buFont typeface="Wingdings"/>
              <a:buChar char="à"/>
              <a:defRPr/>
            </a:pPr>
            <a:endParaRPr lang="it-IT" sz="1800" b="1" dirty="0" smtClean="0">
              <a:solidFill>
                <a:schemeClr val="tx1"/>
              </a:solidFill>
              <a:latin typeface="Tahoma" pitchFamily="34" charset="0"/>
              <a:ea typeface="Tahoma" pitchFamily="34" charset="0"/>
              <a:cs typeface="Tahoma" pitchFamily="34" charset="0"/>
            </a:endParaRPr>
          </a:p>
          <a:p>
            <a:pPr marL="285750" indent="-285750" algn="l">
              <a:buFont typeface="Wingdings"/>
              <a:buChar char="à"/>
              <a:defRPr/>
            </a:pPr>
            <a:endParaRPr lang="it-IT" sz="1800" b="1" dirty="0" smtClean="0">
              <a:solidFill>
                <a:schemeClr val="tx1"/>
              </a:solidFill>
              <a:latin typeface="Tahoma" pitchFamily="34" charset="0"/>
              <a:ea typeface="Tahoma" pitchFamily="34" charset="0"/>
              <a:cs typeface="Tahoma" pitchFamily="34" charset="0"/>
            </a:endParaRPr>
          </a:p>
          <a:p>
            <a:pPr marL="457200" indent="-457200" algn="l">
              <a:buFont typeface="Arial" panose="020B0604020202020204" pitchFamily="34" charset="0"/>
              <a:buChar char="•"/>
              <a:defRPr/>
            </a:pPr>
            <a:endParaRPr lang="it-IT" sz="1800" b="1" dirty="0" smtClean="0">
              <a:solidFill>
                <a:schemeClr val="tx1"/>
              </a:solidFill>
              <a:latin typeface="Tahoma" pitchFamily="34" charset="0"/>
              <a:ea typeface="Tahoma" pitchFamily="34" charset="0"/>
              <a:cs typeface="Tahoma" pitchFamily="34" charset="0"/>
            </a:endParaRPr>
          </a:p>
          <a:p>
            <a:pPr marL="457200" indent="-457200" algn="l">
              <a:buFont typeface="Arial" panose="020B0604020202020204" pitchFamily="34" charset="0"/>
              <a:buChar char="•"/>
              <a:defRPr/>
            </a:pPr>
            <a:endParaRPr lang="it-IT" sz="1800" b="1" dirty="0" smtClean="0">
              <a:solidFill>
                <a:schemeClr val="tx1"/>
              </a:solidFill>
              <a:latin typeface="Tahoma" pitchFamily="34" charset="0"/>
              <a:ea typeface="Tahoma" pitchFamily="34" charset="0"/>
              <a:cs typeface="Tahoma" pitchFamily="34" charset="0"/>
            </a:endParaRPr>
          </a:p>
          <a:p>
            <a:pPr marL="457200" indent="-457200" algn="l">
              <a:buFont typeface="Arial" panose="020B0604020202020204" pitchFamily="34" charset="0"/>
              <a:buChar char="•"/>
              <a:defRPr/>
            </a:pPr>
            <a:endParaRPr lang="it-IT" sz="1800" b="1" dirty="0" smtClean="0">
              <a:solidFill>
                <a:schemeClr val="tx1"/>
              </a:solidFill>
              <a:latin typeface="Tahoma" pitchFamily="34" charset="0"/>
              <a:ea typeface="Tahoma" pitchFamily="34" charset="0"/>
              <a:cs typeface="Tahoma" pitchFamily="34" charset="0"/>
            </a:endParaRPr>
          </a:p>
          <a:p>
            <a:pPr marL="285750" indent="-285750" algn="l">
              <a:buFont typeface="Arial" panose="020B0604020202020204" pitchFamily="34" charset="0"/>
              <a:buChar char="•"/>
              <a:defRPr/>
            </a:pPr>
            <a:endParaRPr lang="it-IT" sz="1800" b="1" dirty="0" smtClean="0">
              <a:solidFill>
                <a:schemeClr val="tx1"/>
              </a:solidFill>
              <a:latin typeface="Tahoma" pitchFamily="34" charset="0"/>
              <a:ea typeface="Tahoma" pitchFamily="34" charset="0"/>
              <a:cs typeface="Tahoma" pitchFamily="34" charset="0"/>
            </a:endParaRPr>
          </a:p>
          <a:p>
            <a:pPr marL="285750" indent="-285750" algn="l">
              <a:buFont typeface="Arial" panose="020B0604020202020204" pitchFamily="34" charset="0"/>
              <a:buChar char="•"/>
              <a:defRPr/>
            </a:pPr>
            <a:r>
              <a:rPr lang="it-IT" sz="1800" b="1" dirty="0" smtClean="0">
                <a:solidFill>
                  <a:schemeClr val="tx1"/>
                </a:solidFill>
                <a:latin typeface="Tahoma" pitchFamily="34" charset="0"/>
                <a:ea typeface="Tahoma" pitchFamily="34" charset="0"/>
                <a:cs typeface="Tahoma" pitchFamily="34" charset="0"/>
              </a:rPr>
              <a:t>Attività che includano l’INTERÀ COMUNITÀ, </a:t>
            </a:r>
            <a:r>
              <a:rPr lang="it-IT" sz="1800" dirty="0" smtClean="0">
                <a:solidFill>
                  <a:schemeClr val="tx1"/>
                </a:solidFill>
                <a:latin typeface="Tahoma" pitchFamily="34" charset="0"/>
                <a:ea typeface="Tahoma" pitchFamily="34" charset="0"/>
                <a:cs typeface="Tahoma" pitchFamily="34" charset="0"/>
              </a:rPr>
              <a:t>dove  persone di tutte le estrazioni  e capacità possano stare assieme: sport, arte, creatività (PROMUOVERE IL  CAPITALE SOCIALE / INCLUSIONE SOCIALE )</a:t>
            </a:r>
          </a:p>
          <a:p>
            <a:pPr marL="285750" indent="-285750" algn="l">
              <a:buFont typeface="Arial" panose="020B0604020202020204" pitchFamily="34" charset="0"/>
              <a:buChar char="•"/>
              <a:defRPr/>
            </a:pPr>
            <a:r>
              <a:rPr lang="it-IT" sz="1800" dirty="0" smtClean="0">
                <a:solidFill>
                  <a:schemeClr val="tx1"/>
                </a:solidFill>
                <a:latin typeface="Tahoma" pitchFamily="34" charset="0"/>
                <a:ea typeface="Tahoma" pitchFamily="34" charset="0"/>
                <a:cs typeface="Tahoma" pitchFamily="34" charset="0"/>
                <a:sym typeface="Wingdings" panose="05000000000000000000" pitchFamily="2" charset="2"/>
              </a:rPr>
              <a:t>Insegnare abilità sociali di base / AUTOCONSAPEVOLEZZA </a:t>
            </a:r>
            <a:endParaRPr lang="it-IT" sz="1800" b="1" dirty="0" smtClean="0">
              <a:solidFill>
                <a:schemeClr val="tx1"/>
              </a:solidFill>
              <a:latin typeface="Tahoma" pitchFamily="34" charset="0"/>
              <a:ea typeface="Tahoma" pitchFamily="34" charset="0"/>
              <a:cs typeface="Tahoma" pitchFamily="34" charset="0"/>
            </a:endParaRPr>
          </a:p>
          <a:p>
            <a:pPr algn="l">
              <a:defRPr/>
            </a:pPr>
            <a:endParaRPr lang="it-IT" dirty="0">
              <a:solidFill>
                <a:schemeClr val="tx1"/>
              </a:solidFill>
              <a:latin typeface="Tahoma" pitchFamily="34" charset="0"/>
              <a:ea typeface="Tahoma" pitchFamily="34" charset="0"/>
              <a:cs typeface="Tahoma" pitchFamily="34" charset="0"/>
            </a:endParaRPr>
          </a:p>
        </p:txBody>
      </p:sp>
      <p:pic>
        <p:nvPicPr>
          <p:cNvPr id="68612" name="Picture 11"/>
          <p:cNvPicPr>
            <a:picLocks noChangeAspect="1" noChangeArrowheads="1"/>
          </p:cNvPicPr>
          <p:nvPr/>
        </p:nvPicPr>
        <p:blipFill>
          <a:blip r:embed="rId3" cstate="print"/>
          <a:srcRect/>
          <a:stretch>
            <a:fillRect/>
          </a:stretch>
        </p:blipFill>
        <p:spPr bwMode="auto">
          <a:xfrm>
            <a:off x="315913" y="1743075"/>
            <a:ext cx="2887662" cy="1584325"/>
          </a:xfrm>
          <a:prstGeom prst="rect">
            <a:avLst/>
          </a:prstGeom>
          <a:noFill/>
          <a:ln w="9525">
            <a:noFill/>
            <a:miter lim="800000"/>
            <a:headEnd/>
            <a:tailEnd/>
          </a:ln>
        </p:spPr>
      </p:pic>
      <p:pic>
        <p:nvPicPr>
          <p:cNvPr id="68613" name="Picture 3"/>
          <p:cNvPicPr>
            <a:picLocks noChangeAspect="1" noChangeArrowheads="1"/>
          </p:cNvPicPr>
          <p:nvPr/>
        </p:nvPicPr>
        <p:blipFill>
          <a:blip r:embed="rId4" cstate="print"/>
          <a:srcRect/>
          <a:stretch>
            <a:fillRect/>
          </a:stretch>
        </p:blipFill>
        <p:spPr bwMode="auto">
          <a:xfrm>
            <a:off x="5978525" y="1743075"/>
            <a:ext cx="3001963" cy="1584325"/>
          </a:xfrm>
          <a:prstGeom prst="rect">
            <a:avLst/>
          </a:prstGeom>
          <a:noFill/>
          <a:ln w="9525">
            <a:noFill/>
            <a:miter lim="800000"/>
            <a:headEnd/>
            <a:tailEnd/>
          </a:ln>
        </p:spPr>
      </p:pic>
      <p:pic>
        <p:nvPicPr>
          <p:cNvPr id="68614" name="Picture 5"/>
          <p:cNvPicPr>
            <a:picLocks noChangeAspect="1" noChangeArrowheads="1"/>
          </p:cNvPicPr>
          <p:nvPr/>
        </p:nvPicPr>
        <p:blipFill>
          <a:blip r:embed="rId5" cstate="print"/>
          <a:srcRect/>
          <a:stretch>
            <a:fillRect/>
          </a:stretch>
        </p:blipFill>
        <p:spPr bwMode="auto">
          <a:xfrm>
            <a:off x="3203575" y="1773238"/>
            <a:ext cx="2903538" cy="1584325"/>
          </a:xfrm>
          <a:prstGeom prst="rect">
            <a:avLst/>
          </a:prstGeom>
          <a:noFill/>
          <a:ln w="9525">
            <a:noFill/>
            <a:miter lim="800000"/>
            <a:headEnd/>
            <a:tailEnd/>
          </a:ln>
        </p:spPr>
      </p:pic>
      <p:pic>
        <p:nvPicPr>
          <p:cNvPr id="68615" name="Picture 3"/>
          <p:cNvPicPr>
            <a:picLocks noChangeAspect="1" noChangeArrowheads="1"/>
          </p:cNvPicPr>
          <p:nvPr/>
        </p:nvPicPr>
        <p:blipFill>
          <a:blip r:embed="rId6" cstate="print"/>
          <a:srcRect/>
          <a:stretch>
            <a:fillRect/>
          </a:stretch>
        </p:blipFill>
        <p:spPr bwMode="auto">
          <a:xfrm>
            <a:off x="2195513" y="5013325"/>
            <a:ext cx="2619375" cy="1689100"/>
          </a:xfrm>
          <a:prstGeom prst="rect">
            <a:avLst/>
          </a:prstGeom>
          <a:noFill/>
          <a:ln w="9525">
            <a:noFill/>
            <a:miter lim="800000"/>
            <a:headEnd/>
            <a:tailEnd/>
          </a:ln>
        </p:spPr>
      </p:pic>
      <p:pic>
        <p:nvPicPr>
          <p:cNvPr id="68616" name="Picture 2"/>
          <p:cNvPicPr>
            <a:picLocks noChangeAspect="1" noChangeArrowheads="1"/>
          </p:cNvPicPr>
          <p:nvPr/>
        </p:nvPicPr>
        <p:blipFill>
          <a:blip r:embed="rId7" cstate="print"/>
          <a:srcRect/>
          <a:stretch>
            <a:fillRect/>
          </a:stretch>
        </p:blipFill>
        <p:spPr bwMode="auto">
          <a:xfrm>
            <a:off x="133350" y="5013325"/>
            <a:ext cx="2968625" cy="1689100"/>
          </a:xfrm>
          <a:prstGeom prst="rect">
            <a:avLst/>
          </a:prstGeom>
          <a:noFill/>
          <a:ln w="9525">
            <a:noFill/>
            <a:miter lim="800000"/>
            <a:headEnd/>
            <a:tailEnd/>
          </a:ln>
        </p:spPr>
      </p:pic>
      <p:pic>
        <p:nvPicPr>
          <p:cNvPr id="68617" name="Picture 4"/>
          <p:cNvPicPr>
            <a:picLocks noChangeAspect="1" noChangeArrowheads="1"/>
          </p:cNvPicPr>
          <p:nvPr/>
        </p:nvPicPr>
        <p:blipFill>
          <a:blip r:embed="rId8" cstate="print"/>
          <a:srcRect/>
          <a:stretch>
            <a:fillRect/>
          </a:stretch>
        </p:blipFill>
        <p:spPr bwMode="auto">
          <a:xfrm>
            <a:off x="7281863" y="5013325"/>
            <a:ext cx="1698625" cy="1689100"/>
          </a:xfrm>
          <a:prstGeom prst="rect">
            <a:avLst/>
          </a:prstGeom>
          <a:noFill/>
          <a:ln w="9525">
            <a:noFill/>
            <a:miter lim="800000"/>
            <a:headEnd/>
            <a:tailEnd/>
          </a:ln>
        </p:spPr>
      </p:pic>
      <p:sp>
        <p:nvSpPr>
          <p:cNvPr id="12" name="Title 1"/>
          <p:cNvSpPr txBox="1">
            <a:spLocks/>
          </p:cNvSpPr>
          <p:nvPr/>
        </p:nvSpPr>
        <p:spPr bwMode="auto">
          <a:xfrm>
            <a:off x="0" y="260350"/>
            <a:ext cx="9144000" cy="895350"/>
          </a:xfrm>
          <a:prstGeom prst="rect">
            <a:avLst/>
          </a:prstGeom>
          <a:noFill/>
          <a:ln>
            <a:noFill/>
          </a:ln>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8" charset="-128"/>
              </a:defRPr>
            </a:lvl2pPr>
            <a:lvl3pPr algn="ctr" rtl="0" eaLnBrk="0" fontAlgn="base" hangingPunct="0">
              <a:spcBef>
                <a:spcPct val="0"/>
              </a:spcBef>
              <a:spcAft>
                <a:spcPct val="0"/>
              </a:spcAft>
              <a:defRPr sz="4400">
                <a:solidFill>
                  <a:schemeClr val="tx2"/>
                </a:solidFill>
                <a:latin typeface="Arial" charset="0"/>
                <a:ea typeface="ＭＳ Ｐゴシック" pitchFamily="68" charset="-128"/>
              </a:defRPr>
            </a:lvl3pPr>
            <a:lvl4pPr algn="ctr" rtl="0" eaLnBrk="0" fontAlgn="base" hangingPunct="0">
              <a:spcBef>
                <a:spcPct val="0"/>
              </a:spcBef>
              <a:spcAft>
                <a:spcPct val="0"/>
              </a:spcAft>
              <a:defRPr sz="4400">
                <a:solidFill>
                  <a:schemeClr val="tx2"/>
                </a:solidFill>
                <a:latin typeface="Arial" charset="0"/>
                <a:ea typeface="ＭＳ Ｐゴシック" pitchFamily="68" charset="-128"/>
              </a:defRPr>
            </a:lvl4pPr>
            <a:lvl5pPr algn="ctr" rtl="0" eaLnBrk="0" fontAlgn="base" hangingPunct="0">
              <a:spcBef>
                <a:spcPct val="0"/>
              </a:spcBef>
              <a:spcAft>
                <a:spcPct val="0"/>
              </a:spcAft>
              <a:defRPr sz="4400">
                <a:solidFill>
                  <a:schemeClr val="tx2"/>
                </a:solidFill>
                <a:latin typeface="Arial" charset="0"/>
                <a:ea typeface="ＭＳ Ｐゴシック" pitchFamily="6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8" charset="-128"/>
              </a:defRPr>
            </a:lvl9pPr>
          </a:lstStyle>
          <a:p>
            <a:pPr>
              <a:defRPr/>
            </a:pPr>
            <a:r>
              <a:rPr lang="en-GB" sz="2500" b="1" kern="0" dirty="0" err="1" smtClean="0">
                <a:solidFill>
                  <a:srgbClr val="FF0000"/>
                </a:solidFill>
                <a:latin typeface="+mn-lt"/>
                <a:ea typeface="Tahoma" pitchFamily="34" charset="0"/>
                <a:cs typeface="Tahoma" pitchFamily="34" charset="0"/>
              </a:rPr>
              <a:t>Cosa</a:t>
            </a:r>
            <a:r>
              <a:rPr lang="en-GB" sz="2500" b="1" kern="0" dirty="0" smtClean="0">
                <a:solidFill>
                  <a:srgbClr val="FF0000"/>
                </a:solidFill>
                <a:latin typeface="+mn-lt"/>
                <a:ea typeface="Tahoma" pitchFamily="34" charset="0"/>
                <a:cs typeface="Tahoma" pitchFamily="34" charset="0"/>
              </a:rPr>
              <a:t> </a:t>
            </a:r>
            <a:r>
              <a:rPr lang="en-GB" sz="2500" b="1" kern="0" dirty="0" err="1" smtClean="0">
                <a:solidFill>
                  <a:srgbClr val="FF0000"/>
                </a:solidFill>
                <a:latin typeface="+mn-lt"/>
                <a:ea typeface="Tahoma" pitchFamily="34" charset="0"/>
                <a:cs typeface="Tahoma" pitchFamily="34" charset="0"/>
              </a:rPr>
              <a:t>abbiamo</a:t>
            </a:r>
            <a:r>
              <a:rPr lang="en-GB" sz="2500" b="1" kern="0" dirty="0" smtClean="0">
                <a:solidFill>
                  <a:srgbClr val="FF0000"/>
                </a:solidFill>
                <a:latin typeface="+mn-lt"/>
                <a:ea typeface="Tahoma" pitchFamily="34" charset="0"/>
                <a:cs typeface="Tahoma" pitchFamily="34" charset="0"/>
              </a:rPr>
              <a:t> </a:t>
            </a:r>
            <a:r>
              <a:rPr lang="en-GB" sz="2500" b="1" kern="0" dirty="0" err="1" smtClean="0">
                <a:solidFill>
                  <a:srgbClr val="FF0000"/>
                </a:solidFill>
                <a:latin typeface="+mn-lt"/>
                <a:ea typeface="Tahoma" pitchFamily="34" charset="0"/>
                <a:cs typeface="Tahoma" pitchFamily="34" charset="0"/>
              </a:rPr>
              <a:t>imparato</a:t>
            </a:r>
            <a:r>
              <a:rPr lang="en-GB" sz="2500" b="1" kern="0" dirty="0" smtClean="0">
                <a:solidFill>
                  <a:srgbClr val="FF0000"/>
                </a:solidFill>
                <a:latin typeface="+mn-lt"/>
                <a:ea typeface="Tahoma" pitchFamily="34" charset="0"/>
                <a:cs typeface="Tahoma" pitchFamily="34" charset="0"/>
              </a:rPr>
              <a:t> </a:t>
            </a:r>
            <a:r>
              <a:rPr lang="en-GB" sz="2500" b="1" kern="0" dirty="0" err="1" smtClean="0">
                <a:solidFill>
                  <a:srgbClr val="FF0000"/>
                </a:solidFill>
                <a:latin typeface="+mn-lt"/>
                <a:ea typeface="Tahoma" pitchFamily="34" charset="0"/>
                <a:cs typeface="Tahoma" pitchFamily="34" charset="0"/>
              </a:rPr>
              <a:t>dalle</a:t>
            </a:r>
            <a:r>
              <a:rPr lang="en-GB" sz="2500" b="1" kern="0" dirty="0" smtClean="0">
                <a:solidFill>
                  <a:srgbClr val="FF0000"/>
                </a:solidFill>
                <a:latin typeface="+mn-lt"/>
                <a:ea typeface="Tahoma" pitchFamily="34" charset="0"/>
                <a:cs typeface="Tahoma" pitchFamily="34" charset="0"/>
              </a:rPr>
              <a:t> </a:t>
            </a:r>
            <a:r>
              <a:rPr lang="en-GB" sz="2500" b="1" kern="0" dirty="0" err="1" smtClean="0">
                <a:solidFill>
                  <a:srgbClr val="FF0000"/>
                </a:solidFill>
                <a:latin typeface="+mn-lt"/>
                <a:ea typeface="Tahoma" pitchFamily="34" charset="0"/>
                <a:cs typeface="Tahoma" pitchFamily="34" charset="0"/>
              </a:rPr>
              <a:t>migliori</a:t>
            </a:r>
            <a:r>
              <a:rPr lang="en-GB" sz="2500" b="1" kern="0" dirty="0" smtClean="0">
                <a:solidFill>
                  <a:srgbClr val="FF0000"/>
                </a:solidFill>
                <a:latin typeface="+mn-lt"/>
                <a:ea typeface="Tahoma" pitchFamily="34" charset="0"/>
                <a:cs typeface="Tahoma" pitchFamily="34" charset="0"/>
              </a:rPr>
              <a:t> </a:t>
            </a:r>
            <a:r>
              <a:rPr lang="en-GB" sz="2500" b="1" kern="0" dirty="0" err="1" smtClean="0">
                <a:solidFill>
                  <a:srgbClr val="FF0000"/>
                </a:solidFill>
                <a:latin typeface="+mn-lt"/>
                <a:ea typeface="Tahoma" pitchFamily="34" charset="0"/>
                <a:cs typeface="Tahoma" pitchFamily="34" charset="0"/>
              </a:rPr>
              <a:t>iniziative</a:t>
            </a:r>
            <a:r>
              <a:rPr lang="en-GB" sz="2500" b="1" kern="0" dirty="0" smtClean="0">
                <a:solidFill>
                  <a:srgbClr val="FF0000"/>
                </a:solidFill>
                <a:latin typeface="+mn-lt"/>
                <a:ea typeface="Tahoma" pitchFamily="34" charset="0"/>
                <a:cs typeface="Tahoma" pitchFamily="34" charset="0"/>
              </a:rPr>
              <a:t> anti-stigma.     </a:t>
            </a:r>
          </a:p>
          <a:p>
            <a:pPr>
              <a:defRPr/>
            </a:pPr>
            <a:r>
              <a:rPr lang="en-GB" sz="2500" b="1" kern="0" dirty="0" err="1" smtClean="0">
                <a:solidFill>
                  <a:srgbClr val="FF0000"/>
                </a:solidFill>
                <a:latin typeface="+mn-lt"/>
                <a:ea typeface="Tahoma" pitchFamily="34" charset="0"/>
                <a:cs typeface="Tahoma" pitchFamily="34" charset="0"/>
              </a:rPr>
              <a:t>Ciò</a:t>
            </a:r>
            <a:r>
              <a:rPr lang="en-GB" sz="2500" b="1" kern="0" dirty="0" smtClean="0">
                <a:solidFill>
                  <a:srgbClr val="FF0000"/>
                </a:solidFill>
                <a:latin typeface="+mn-lt"/>
                <a:ea typeface="Tahoma" pitchFamily="34" charset="0"/>
                <a:cs typeface="Tahoma" pitchFamily="34" charset="0"/>
              </a:rPr>
              <a:t> </a:t>
            </a:r>
            <a:r>
              <a:rPr lang="en-GB" sz="2500" b="1" kern="0" dirty="0" err="1" smtClean="0">
                <a:solidFill>
                  <a:srgbClr val="FF0000"/>
                </a:solidFill>
                <a:latin typeface="+mn-lt"/>
                <a:ea typeface="Tahoma" pitchFamily="34" charset="0"/>
                <a:cs typeface="Tahoma" pitchFamily="34" charset="0"/>
              </a:rPr>
              <a:t>che</a:t>
            </a:r>
            <a:r>
              <a:rPr lang="en-GB" sz="2500" b="1" kern="0" dirty="0" smtClean="0">
                <a:solidFill>
                  <a:srgbClr val="FF0000"/>
                </a:solidFill>
                <a:latin typeface="+mn-lt"/>
                <a:ea typeface="Tahoma" pitchFamily="34" charset="0"/>
                <a:cs typeface="Tahoma" pitchFamily="34" charset="0"/>
              </a:rPr>
              <a:t> FUNZIONA...</a:t>
            </a:r>
            <a:endParaRPr lang="en-GB" sz="2500" b="1" u="sng" kern="0" dirty="0">
              <a:solidFill>
                <a:srgbClr val="FF0000"/>
              </a:solidFill>
              <a:latin typeface="+mn-lt"/>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sz="quarter" idx="1"/>
          </p:nvPr>
        </p:nvSpPr>
        <p:spPr>
          <a:xfrm>
            <a:off x="193675" y="1484313"/>
            <a:ext cx="8842375" cy="5400675"/>
          </a:xfrm>
        </p:spPr>
        <p:txBody>
          <a:bodyPr>
            <a:normAutofit fontScale="70000" lnSpcReduction="20000"/>
          </a:bodyPr>
          <a:lstStyle/>
          <a:p>
            <a:pPr marL="457200" indent="-457200">
              <a:spcBef>
                <a:spcPts val="1800"/>
              </a:spcBef>
              <a:buClr>
                <a:srgbClr val="FF0000"/>
              </a:buClr>
              <a:buFont typeface="Arial" panose="020B0604020202020204" pitchFamily="34" charset="0"/>
              <a:buChar char="•"/>
              <a:defRPr/>
            </a:pPr>
            <a:r>
              <a:rPr lang="it-IT" b="1" dirty="0" smtClean="0">
                <a:latin typeface="Tahoma" pitchFamily="34" charset="0"/>
                <a:ea typeface="Tahoma" pitchFamily="34" charset="0"/>
                <a:cs typeface="Tahoma" pitchFamily="34" charset="0"/>
              </a:rPr>
              <a:t>Campagne </a:t>
            </a:r>
            <a:r>
              <a:rPr lang="it-IT" sz="3300" b="1" dirty="0" smtClean="0">
                <a:latin typeface="Tahoma" pitchFamily="34" charset="0"/>
                <a:ea typeface="Tahoma" pitchFamily="34" charset="0"/>
                <a:cs typeface="Tahoma" pitchFamily="34" charset="0"/>
              </a:rPr>
              <a:t>pubblicitarie</a:t>
            </a:r>
            <a:r>
              <a:rPr lang="it-IT" b="1" dirty="0" smtClean="0">
                <a:latin typeface="Tahoma" pitchFamily="34" charset="0"/>
                <a:ea typeface="Tahoma" pitchFamily="34" charset="0"/>
                <a:cs typeface="Tahoma" pitchFamily="34" charset="0"/>
              </a:rPr>
              <a:t> sui mass media </a:t>
            </a:r>
            <a:r>
              <a:rPr lang="it-IT" dirty="0" smtClean="0">
                <a:latin typeface="Tahoma" pitchFamily="34" charset="0"/>
                <a:ea typeface="Tahoma" pitchFamily="34" charset="0"/>
                <a:cs typeface="Tahoma" pitchFamily="34" charset="0"/>
              </a:rPr>
              <a:t>(costose e non cambiano gli atteggiamenti)</a:t>
            </a:r>
          </a:p>
          <a:p>
            <a:pPr marL="457200" indent="-457200">
              <a:spcBef>
                <a:spcPts val="1800"/>
              </a:spcBef>
              <a:buClr>
                <a:srgbClr val="FF0000"/>
              </a:buClr>
              <a:buFont typeface="Arial" panose="020B0604020202020204" pitchFamily="34" charset="0"/>
              <a:buChar char="•"/>
              <a:defRPr/>
            </a:pPr>
            <a:r>
              <a:rPr lang="it-IT" b="1" dirty="0" smtClean="0">
                <a:latin typeface="Tahoma" pitchFamily="34" charset="0"/>
                <a:ea typeface="Tahoma" pitchFamily="34" charset="0"/>
                <a:cs typeface="Tahoma" pitchFamily="34" charset="0"/>
              </a:rPr>
              <a:t>Volantini </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brochures</a:t>
            </a:r>
            <a:r>
              <a:rPr lang="it-IT" dirty="0" smtClean="0">
                <a:latin typeface="Tahoma" pitchFamily="34" charset="0"/>
                <a:ea typeface="Tahoma" pitchFamily="34" charset="0"/>
                <a:cs typeface="Tahoma" pitchFamily="34" charset="0"/>
              </a:rPr>
              <a:t> / pieghevoli </a:t>
            </a:r>
          </a:p>
          <a:p>
            <a:pPr marL="457200" indent="-457200">
              <a:spcBef>
                <a:spcPts val="1800"/>
              </a:spcBef>
              <a:buClr>
                <a:srgbClr val="FF0000"/>
              </a:buClr>
              <a:buFont typeface="Arial" panose="020B0604020202020204" pitchFamily="34" charset="0"/>
              <a:buChar char="•"/>
              <a:defRPr/>
            </a:pPr>
            <a:r>
              <a:rPr lang="it-IT" b="1" dirty="0" smtClean="0">
                <a:latin typeface="Tahoma" pitchFamily="34" charset="0"/>
                <a:ea typeface="Tahoma" pitchFamily="34" charset="0"/>
                <a:cs typeface="Tahoma" pitchFamily="34" charset="0"/>
              </a:rPr>
              <a:t>Discussioni e contatti </a:t>
            </a:r>
            <a:r>
              <a:rPr lang="it-IT" dirty="0" smtClean="0">
                <a:latin typeface="Tahoma" pitchFamily="34" charset="0"/>
                <a:ea typeface="Tahoma" pitchFamily="34" charset="0"/>
                <a:cs typeface="Tahoma" pitchFamily="34" charset="0"/>
              </a:rPr>
              <a:t>con persone che </a:t>
            </a:r>
            <a:r>
              <a:rPr lang="it-IT" b="1" dirty="0" smtClean="0">
                <a:latin typeface="Tahoma" pitchFamily="34" charset="0"/>
                <a:ea typeface="Tahoma" pitchFamily="34" charset="0"/>
                <a:cs typeface="Tahoma" pitchFamily="34" charset="0"/>
              </a:rPr>
              <a:t>NON hanno vissuto  esperienze dirette </a:t>
            </a:r>
            <a:r>
              <a:rPr lang="it-IT" dirty="0" smtClean="0">
                <a:latin typeface="Tahoma" pitchFamily="34" charset="0"/>
                <a:ea typeface="Tahoma" pitchFamily="34" charset="0"/>
                <a:cs typeface="Tahoma" pitchFamily="34" charset="0"/>
              </a:rPr>
              <a:t>sono </a:t>
            </a:r>
            <a:r>
              <a:rPr lang="it-IT" b="1" dirty="0" smtClean="0">
                <a:latin typeface="Tahoma" pitchFamily="34" charset="0"/>
                <a:ea typeface="Tahoma" pitchFamily="34" charset="0"/>
                <a:cs typeface="Tahoma" pitchFamily="34" charset="0"/>
              </a:rPr>
              <a:t>meno efficaci </a:t>
            </a:r>
            <a:r>
              <a:rPr lang="it-IT" dirty="0" smtClean="0">
                <a:latin typeface="Tahoma" pitchFamily="34" charset="0"/>
                <a:ea typeface="Tahoma" pitchFamily="34" charset="0"/>
                <a:cs typeface="Tahoma" pitchFamily="34" charset="0"/>
              </a:rPr>
              <a:t>rispetto a quelli con persone che hanno avuto esperienza diretta della sofferenza mentale</a:t>
            </a:r>
          </a:p>
          <a:p>
            <a:pPr marL="457200" indent="-457200">
              <a:spcBef>
                <a:spcPts val="1800"/>
              </a:spcBef>
              <a:buClr>
                <a:srgbClr val="FF0000"/>
              </a:buClr>
              <a:buFont typeface="Arial" panose="020B0604020202020204" pitchFamily="34" charset="0"/>
              <a:buChar char="•"/>
              <a:defRPr/>
            </a:pPr>
            <a:r>
              <a:rPr lang="it-IT" b="1" dirty="0" smtClean="0">
                <a:latin typeface="Tahoma" pitchFamily="34" charset="0"/>
                <a:ea typeface="Tahoma" pitchFamily="34" charset="0"/>
                <a:cs typeface="Tahoma" pitchFamily="34" charset="0"/>
                <a:sym typeface="Wingdings" panose="05000000000000000000" pitchFamily="2" charset="2"/>
              </a:rPr>
              <a:t>Le campagne antistigma non funzionano bene  se non adeguatamente contestualizzate </a:t>
            </a:r>
            <a:r>
              <a:rPr lang="it-IT" dirty="0" smtClean="0">
                <a:latin typeface="Tahoma" pitchFamily="34" charset="0"/>
                <a:ea typeface="Tahoma" pitchFamily="34" charset="0"/>
                <a:cs typeface="Tahoma" pitchFamily="34" charset="0"/>
                <a:sym typeface="Wingdings" panose="05000000000000000000" pitchFamily="2" charset="2"/>
              </a:rPr>
              <a:t>(culturale, </a:t>
            </a:r>
            <a:r>
              <a:rPr lang="it-IT" dirty="0" err="1" smtClean="0">
                <a:latin typeface="Tahoma" pitchFamily="34" charset="0"/>
                <a:ea typeface="Tahoma" pitchFamily="34" charset="0"/>
                <a:cs typeface="Tahoma" pitchFamily="34" charset="0"/>
                <a:sym typeface="Wingdings" panose="05000000000000000000" pitchFamily="2" charset="2"/>
              </a:rPr>
              <a:t>socio-econ</a:t>
            </a:r>
            <a:r>
              <a:rPr lang="it-IT" dirty="0" smtClean="0">
                <a:latin typeface="Tahoma" pitchFamily="34" charset="0"/>
                <a:ea typeface="Tahoma" pitchFamily="34" charset="0"/>
                <a:cs typeface="Tahoma" pitchFamily="34" charset="0"/>
                <a:sym typeface="Wingdings" panose="05000000000000000000" pitchFamily="2" charset="2"/>
              </a:rPr>
              <a:t>, età,  ambiente …)</a:t>
            </a:r>
          </a:p>
          <a:p>
            <a:pPr marL="457200" indent="-457200">
              <a:spcBef>
                <a:spcPts val="1800"/>
              </a:spcBef>
              <a:buClr>
                <a:srgbClr val="FF0000"/>
              </a:buClr>
              <a:buFont typeface="Arial" panose="020B0604020202020204" pitchFamily="34" charset="0"/>
              <a:buChar char="•"/>
              <a:defRPr/>
            </a:pPr>
            <a:r>
              <a:rPr lang="it-IT" b="1" dirty="0" smtClean="0">
                <a:latin typeface="Tahoma" pitchFamily="34" charset="0"/>
                <a:ea typeface="Tahoma" pitchFamily="34" charset="0"/>
                <a:cs typeface="Tahoma" pitchFamily="34" charset="0"/>
                <a:sym typeface="Wingdings" panose="05000000000000000000" pitchFamily="2" charset="2"/>
              </a:rPr>
              <a:t>Le campagne antistigma non funzionano bene nelle società altamente individualiste, disgregate dal punto di vista comunitario o con basso capitale sociale </a:t>
            </a:r>
            <a:r>
              <a:rPr lang="it-IT" dirty="0" smtClean="0">
                <a:latin typeface="Tahoma" pitchFamily="34" charset="0"/>
                <a:ea typeface="Tahoma" pitchFamily="34" charset="0"/>
                <a:cs typeface="Tahoma" pitchFamily="34" charset="0"/>
                <a:sym typeface="Wingdings" panose="05000000000000000000" pitchFamily="2" charset="2"/>
              </a:rPr>
              <a:t>( famiglie e c</a:t>
            </a:r>
            <a:r>
              <a:rPr lang="it-IT" dirty="0" smtClean="0">
                <a:latin typeface="Tahoma" pitchFamily="34" charset="0"/>
                <a:ea typeface="Tahoma" pitchFamily="34" charset="0"/>
                <a:cs typeface="Tahoma" pitchFamily="34" charset="0"/>
              </a:rPr>
              <a:t>omunità disgregate </a:t>
            </a:r>
            <a:r>
              <a:rPr lang="it-IT" dirty="0" smtClean="0">
                <a:latin typeface="Tahoma" pitchFamily="34" charset="0"/>
                <a:ea typeface="Tahoma" pitchFamily="34" charset="0"/>
                <a:cs typeface="Tahoma" pitchFamily="34" charset="0"/>
                <a:sym typeface="Wingdings" panose="05000000000000000000" pitchFamily="2" charset="2"/>
              </a:rPr>
              <a:t> mancanza di fiducia   intolleranza  “</a:t>
            </a:r>
            <a:r>
              <a:rPr lang="it-IT" dirty="0" err="1" smtClean="0">
                <a:latin typeface="Tahoma" pitchFamily="34" charset="0"/>
                <a:ea typeface="Tahoma" pitchFamily="34" charset="0"/>
                <a:cs typeface="Tahoma" pitchFamily="34" charset="0"/>
                <a:sym typeface="Wingdings" panose="05000000000000000000" pitchFamily="2" charset="2"/>
              </a:rPr>
              <a:t>noi-e-loro</a:t>
            </a:r>
            <a:r>
              <a:rPr lang="it-IT" dirty="0" smtClean="0">
                <a:latin typeface="Tahoma" pitchFamily="34" charset="0"/>
                <a:ea typeface="Tahoma" pitchFamily="34" charset="0"/>
                <a:cs typeface="Tahoma" pitchFamily="34" charset="0"/>
                <a:sym typeface="Wingdings" panose="05000000000000000000" pitchFamily="2" charset="2"/>
              </a:rPr>
              <a:t>” ). Migliori risultati nelle comunità fortemente coese</a:t>
            </a:r>
            <a:endParaRPr lang="it-IT" dirty="0" smtClean="0">
              <a:latin typeface="Tahoma" pitchFamily="34" charset="0"/>
              <a:ea typeface="Tahoma" pitchFamily="34" charset="0"/>
              <a:cs typeface="Tahoma" pitchFamily="34" charset="0"/>
            </a:endParaRPr>
          </a:p>
          <a:p>
            <a:pPr>
              <a:spcBef>
                <a:spcPts val="1800"/>
              </a:spcBef>
              <a:buClr>
                <a:srgbClr val="FF0000"/>
              </a:buClr>
              <a:defRPr/>
            </a:pPr>
            <a:endParaRPr lang="it-IT" dirty="0">
              <a:latin typeface="Tahoma" pitchFamily="34" charset="0"/>
              <a:ea typeface="Tahoma" pitchFamily="34" charset="0"/>
              <a:cs typeface="Tahoma" pitchFamily="34" charset="0"/>
            </a:endParaRPr>
          </a:p>
        </p:txBody>
      </p:sp>
      <p:sp>
        <p:nvSpPr>
          <p:cNvPr id="5" name="Title 1"/>
          <p:cNvSpPr txBox="1">
            <a:spLocks/>
          </p:cNvSpPr>
          <p:nvPr/>
        </p:nvSpPr>
        <p:spPr bwMode="auto">
          <a:xfrm>
            <a:off x="0" y="260350"/>
            <a:ext cx="9144000" cy="895350"/>
          </a:xfrm>
          <a:prstGeom prst="rect">
            <a:avLst/>
          </a:prstGeom>
          <a:noFill/>
          <a:ln>
            <a:noFill/>
          </a:ln>
          <a:extLst/>
        </p:spPr>
        <p:txBody>
          <a:bodyPr anchor="ctr">
            <a:normAutofit fontScale="92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8" charset="-128"/>
              </a:defRPr>
            </a:lvl2pPr>
            <a:lvl3pPr algn="ctr" rtl="0" eaLnBrk="0" fontAlgn="base" hangingPunct="0">
              <a:spcBef>
                <a:spcPct val="0"/>
              </a:spcBef>
              <a:spcAft>
                <a:spcPct val="0"/>
              </a:spcAft>
              <a:defRPr sz="4400">
                <a:solidFill>
                  <a:schemeClr val="tx2"/>
                </a:solidFill>
                <a:latin typeface="Arial" charset="0"/>
                <a:ea typeface="ＭＳ Ｐゴシック" pitchFamily="68" charset="-128"/>
              </a:defRPr>
            </a:lvl3pPr>
            <a:lvl4pPr algn="ctr" rtl="0" eaLnBrk="0" fontAlgn="base" hangingPunct="0">
              <a:spcBef>
                <a:spcPct val="0"/>
              </a:spcBef>
              <a:spcAft>
                <a:spcPct val="0"/>
              </a:spcAft>
              <a:defRPr sz="4400">
                <a:solidFill>
                  <a:schemeClr val="tx2"/>
                </a:solidFill>
                <a:latin typeface="Arial" charset="0"/>
                <a:ea typeface="ＭＳ Ｐゴシック" pitchFamily="68" charset="-128"/>
              </a:defRPr>
            </a:lvl4pPr>
            <a:lvl5pPr algn="ctr" rtl="0" eaLnBrk="0" fontAlgn="base" hangingPunct="0">
              <a:spcBef>
                <a:spcPct val="0"/>
              </a:spcBef>
              <a:spcAft>
                <a:spcPct val="0"/>
              </a:spcAft>
              <a:defRPr sz="4400">
                <a:solidFill>
                  <a:schemeClr val="tx2"/>
                </a:solidFill>
                <a:latin typeface="Arial" charset="0"/>
                <a:ea typeface="ＭＳ Ｐゴシック" pitchFamily="6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8" charset="-128"/>
              </a:defRPr>
            </a:lvl9pPr>
          </a:lstStyle>
          <a:p>
            <a:pPr>
              <a:defRPr/>
            </a:pPr>
            <a:r>
              <a:rPr lang="en-GB" sz="2500" b="1" kern="0" dirty="0" err="1" smtClean="0">
                <a:solidFill>
                  <a:srgbClr val="FF0000"/>
                </a:solidFill>
                <a:latin typeface="Tahoma" pitchFamily="34" charset="0"/>
                <a:ea typeface="Tahoma" pitchFamily="34" charset="0"/>
                <a:cs typeface="Tahoma" pitchFamily="34" charset="0"/>
              </a:rPr>
              <a:t>Cosa</a:t>
            </a:r>
            <a:r>
              <a:rPr lang="en-GB" sz="2500" b="1" kern="0" dirty="0" smtClean="0">
                <a:solidFill>
                  <a:srgbClr val="FF0000"/>
                </a:solidFill>
                <a:latin typeface="Tahoma" pitchFamily="34" charset="0"/>
                <a:ea typeface="Tahoma" pitchFamily="34" charset="0"/>
                <a:cs typeface="Tahoma" pitchFamily="34" charset="0"/>
              </a:rPr>
              <a:t> </a:t>
            </a:r>
            <a:r>
              <a:rPr lang="it-IT" sz="2500" b="1" kern="0" dirty="0" smtClean="0">
                <a:solidFill>
                  <a:srgbClr val="FF0000"/>
                </a:solidFill>
                <a:latin typeface="Tahoma" pitchFamily="34" charset="0"/>
                <a:ea typeface="Tahoma" pitchFamily="34" charset="0"/>
                <a:cs typeface="Tahoma" pitchFamily="34" charset="0"/>
              </a:rPr>
              <a:t>abbiamo</a:t>
            </a:r>
            <a:r>
              <a:rPr lang="en-GB" sz="2500" b="1" kern="0" dirty="0" smtClean="0">
                <a:solidFill>
                  <a:srgbClr val="FF0000"/>
                </a:solidFill>
                <a:latin typeface="Tahoma" pitchFamily="34" charset="0"/>
                <a:ea typeface="Tahoma" pitchFamily="34" charset="0"/>
                <a:cs typeface="Tahoma" pitchFamily="34" charset="0"/>
              </a:rPr>
              <a:t> </a:t>
            </a:r>
            <a:r>
              <a:rPr lang="en-GB" sz="2500" b="1" kern="0" dirty="0" err="1" smtClean="0">
                <a:solidFill>
                  <a:srgbClr val="FF0000"/>
                </a:solidFill>
                <a:latin typeface="Tahoma" pitchFamily="34" charset="0"/>
                <a:ea typeface="Tahoma" pitchFamily="34" charset="0"/>
                <a:cs typeface="Tahoma" pitchFamily="34" charset="0"/>
              </a:rPr>
              <a:t>imparato</a:t>
            </a:r>
            <a:r>
              <a:rPr lang="en-GB" sz="2500" b="1" kern="0" dirty="0" smtClean="0">
                <a:solidFill>
                  <a:srgbClr val="FF0000"/>
                </a:solidFill>
                <a:latin typeface="Tahoma" pitchFamily="34" charset="0"/>
                <a:ea typeface="Tahoma" pitchFamily="34" charset="0"/>
                <a:cs typeface="Tahoma" pitchFamily="34" charset="0"/>
              </a:rPr>
              <a:t> </a:t>
            </a:r>
            <a:r>
              <a:rPr lang="en-GB" sz="2500" b="1" kern="0" dirty="0" err="1" smtClean="0">
                <a:solidFill>
                  <a:srgbClr val="FF0000"/>
                </a:solidFill>
                <a:latin typeface="Tahoma" pitchFamily="34" charset="0"/>
                <a:ea typeface="Tahoma" pitchFamily="34" charset="0"/>
                <a:cs typeface="Tahoma" pitchFamily="34" charset="0"/>
              </a:rPr>
              <a:t>dalle</a:t>
            </a:r>
            <a:r>
              <a:rPr lang="en-GB" sz="2500" b="1" kern="0" dirty="0" smtClean="0">
                <a:solidFill>
                  <a:srgbClr val="FF0000"/>
                </a:solidFill>
                <a:latin typeface="Tahoma" pitchFamily="34" charset="0"/>
                <a:ea typeface="Tahoma" pitchFamily="34" charset="0"/>
                <a:cs typeface="Tahoma" pitchFamily="34" charset="0"/>
              </a:rPr>
              <a:t> </a:t>
            </a:r>
            <a:r>
              <a:rPr lang="en-GB" sz="2500" b="1" kern="0" dirty="0" err="1" smtClean="0">
                <a:solidFill>
                  <a:srgbClr val="FF0000"/>
                </a:solidFill>
                <a:latin typeface="Tahoma" pitchFamily="34" charset="0"/>
                <a:ea typeface="Tahoma" pitchFamily="34" charset="0"/>
                <a:cs typeface="Tahoma" pitchFamily="34" charset="0"/>
              </a:rPr>
              <a:t>migliori</a:t>
            </a:r>
            <a:r>
              <a:rPr lang="en-GB" sz="2500" b="1" kern="0" dirty="0" smtClean="0">
                <a:solidFill>
                  <a:srgbClr val="FF0000"/>
                </a:solidFill>
                <a:latin typeface="Tahoma" pitchFamily="34" charset="0"/>
                <a:ea typeface="Tahoma" pitchFamily="34" charset="0"/>
                <a:cs typeface="Tahoma" pitchFamily="34" charset="0"/>
              </a:rPr>
              <a:t> </a:t>
            </a:r>
            <a:r>
              <a:rPr lang="en-GB" sz="2500" b="1" kern="0" dirty="0" err="1" smtClean="0">
                <a:solidFill>
                  <a:srgbClr val="FF0000"/>
                </a:solidFill>
                <a:latin typeface="Tahoma" pitchFamily="34" charset="0"/>
                <a:ea typeface="Tahoma" pitchFamily="34" charset="0"/>
                <a:cs typeface="Tahoma" pitchFamily="34" charset="0"/>
              </a:rPr>
              <a:t>iniziative</a:t>
            </a:r>
            <a:r>
              <a:rPr lang="en-GB" sz="2500" b="1" kern="0" dirty="0" smtClean="0">
                <a:solidFill>
                  <a:srgbClr val="FF0000"/>
                </a:solidFill>
                <a:latin typeface="Tahoma" pitchFamily="34" charset="0"/>
                <a:ea typeface="Tahoma" pitchFamily="34" charset="0"/>
                <a:cs typeface="Tahoma" pitchFamily="34" charset="0"/>
              </a:rPr>
              <a:t> anti-stigma</a:t>
            </a:r>
            <a:r>
              <a:rPr lang="it-IT" sz="2500" b="1" kern="0" dirty="0" smtClean="0">
                <a:solidFill>
                  <a:srgbClr val="FF0000"/>
                </a:solidFill>
                <a:latin typeface="Tahoma" pitchFamily="34" charset="0"/>
                <a:ea typeface="Tahoma" pitchFamily="34" charset="0"/>
                <a:cs typeface="Tahoma" pitchFamily="34" charset="0"/>
              </a:rPr>
              <a:t>.     </a:t>
            </a:r>
          </a:p>
          <a:p>
            <a:pPr>
              <a:defRPr/>
            </a:pPr>
            <a:r>
              <a:rPr lang="it-IT" sz="2500" b="1" kern="0" dirty="0" smtClean="0">
                <a:solidFill>
                  <a:srgbClr val="FF0000"/>
                </a:solidFill>
                <a:latin typeface="Tahoma" pitchFamily="34" charset="0"/>
                <a:ea typeface="Tahoma" pitchFamily="34" charset="0"/>
                <a:cs typeface="Tahoma" pitchFamily="34" charset="0"/>
              </a:rPr>
              <a:t>Cosa NON funziona ... </a:t>
            </a:r>
            <a:endParaRPr lang="it-IT" sz="2500" b="1" u="sng" kern="0" dirty="0">
              <a:solidFill>
                <a:srgbClr val="FF0000"/>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79375"/>
            <a:ext cx="9144000" cy="973138"/>
          </a:xfrm>
        </p:spPr>
        <p:txBody>
          <a:bodyPr/>
          <a:lstStyle/>
          <a:p>
            <a:r>
              <a:rPr lang="it-IT" sz="2400" b="1" smtClean="0">
                <a:solidFill>
                  <a:srgbClr val="FF0000"/>
                </a:solidFill>
                <a:latin typeface="Tahoma" pitchFamily="34" charset="0"/>
                <a:cs typeface="Tahoma" pitchFamily="34" charset="0"/>
              </a:rPr>
              <a:t>Che direzione seguire per il futuro: </a:t>
            </a:r>
            <a:r>
              <a:rPr lang="it-IT" sz="2400" b="1" u="sng" smtClean="0">
                <a:solidFill>
                  <a:srgbClr val="FF0000"/>
                </a:solidFill>
                <a:latin typeface="Tahoma" pitchFamily="34" charset="0"/>
                <a:cs typeface="Tahoma" pitchFamily="34" charset="0"/>
              </a:rPr>
              <a:t>capire, condividere, integrare e contestualizzare le buone pratiche </a:t>
            </a:r>
            <a:r>
              <a:rPr lang="it-IT" sz="2400" b="1" smtClean="0">
                <a:solidFill>
                  <a:srgbClr val="FF0000"/>
                </a:solidFill>
                <a:latin typeface="Tahoma" pitchFamily="34" charset="0"/>
                <a:cs typeface="Tahoma" pitchFamily="34" charset="0"/>
              </a:rPr>
              <a:t>(1)</a:t>
            </a:r>
          </a:p>
        </p:txBody>
      </p:sp>
      <p:sp>
        <p:nvSpPr>
          <p:cNvPr id="70659" name="Subtitle 3"/>
          <p:cNvSpPr>
            <a:spLocks noGrp="1"/>
          </p:cNvSpPr>
          <p:nvPr>
            <p:ph sz="quarter" idx="1"/>
          </p:nvPr>
        </p:nvSpPr>
        <p:spPr>
          <a:xfrm>
            <a:off x="179388" y="1268413"/>
            <a:ext cx="8842375" cy="5113337"/>
          </a:xfrm>
        </p:spPr>
        <p:txBody>
          <a:bodyPr>
            <a:normAutofit lnSpcReduction="10000"/>
          </a:bodyPr>
          <a:lstStyle/>
          <a:p>
            <a:pPr marL="457200" indent="-457200">
              <a:buClr>
                <a:srgbClr val="FF0000"/>
              </a:buClr>
            </a:pPr>
            <a:r>
              <a:rPr lang="it-IT" sz="2200" b="1" dirty="0" smtClean="0">
                <a:latin typeface="Tahoma" pitchFamily="34" charset="0"/>
                <a:cs typeface="Tahoma" pitchFamily="34" charset="0"/>
              </a:rPr>
              <a:t>Interventi mirati </a:t>
            </a:r>
            <a:r>
              <a:rPr lang="it-IT" sz="2200" dirty="0" smtClean="0">
                <a:latin typeface="Tahoma" pitchFamily="34" charset="0"/>
                <a:cs typeface="Tahoma" pitchFamily="34" charset="0"/>
              </a:rPr>
              <a:t>(luoghi di lavoro, scuole, polizia, settore sanitario, ecc.)</a:t>
            </a:r>
          </a:p>
          <a:p>
            <a:pPr marL="457200" indent="-457200">
              <a:buClr>
                <a:srgbClr val="FF0000"/>
              </a:buClr>
            </a:pPr>
            <a:r>
              <a:rPr lang="it-IT" sz="2200" b="1" dirty="0" smtClean="0">
                <a:latin typeface="Tahoma" pitchFamily="34" charset="0"/>
                <a:cs typeface="Tahoma" pitchFamily="34" charset="0"/>
              </a:rPr>
              <a:t>Attività inclusive ed interventi a livello di popolazione  </a:t>
            </a:r>
            <a:r>
              <a:rPr lang="it-IT" sz="2200" dirty="0" smtClean="0">
                <a:latin typeface="Tahoma" pitchFamily="34" charset="0"/>
                <a:cs typeface="Tahoma" pitchFamily="34" charset="0"/>
              </a:rPr>
              <a:t>volte a far stare insieme le persone in maniera non stigmatizzante (arte, danza, canto, sport, gruppi di lettura e altro)</a:t>
            </a:r>
          </a:p>
          <a:p>
            <a:pPr marL="457200" indent="-457200">
              <a:buClr>
                <a:srgbClr val="FF0000"/>
              </a:buClr>
            </a:pPr>
            <a:r>
              <a:rPr lang="it-IT" sz="2200" b="1" dirty="0" smtClean="0">
                <a:latin typeface="Tahoma" pitchFamily="34" charset="0"/>
                <a:cs typeface="Tahoma" pitchFamily="34" charset="0"/>
                <a:sym typeface="Wingdings" pitchFamily="2" charset="2"/>
              </a:rPr>
              <a:t>Parlare apertamente di temi inerenti la salute mentale</a:t>
            </a:r>
          </a:p>
          <a:p>
            <a:pPr marL="457200" indent="-457200">
              <a:buClr>
                <a:srgbClr val="FF0000"/>
              </a:buClr>
            </a:pPr>
            <a:r>
              <a:rPr lang="it-IT" sz="2200" b="1" dirty="0" smtClean="0">
                <a:latin typeface="Tahoma" pitchFamily="34" charset="0"/>
                <a:cs typeface="Tahoma" pitchFamily="34" charset="0"/>
                <a:sym typeface="Wingdings" pitchFamily="2" charset="2"/>
              </a:rPr>
              <a:t>Contatto diretto </a:t>
            </a:r>
            <a:r>
              <a:rPr lang="it-IT" sz="2200" dirty="0" smtClean="0">
                <a:latin typeface="Tahoma" pitchFamily="34" charset="0"/>
                <a:cs typeface="Tahoma" pitchFamily="34" charset="0"/>
                <a:sym typeface="Wingdings" pitchFamily="2" charset="2"/>
              </a:rPr>
              <a:t>con le persone che hanno vissuto esperienze dirette (sia pazienti che familiari)</a:t>
            </a:r>
          </a:p>
          <a:p>
            <a:pPr marL="457200" indent="-457200">
              <a:buClr>
                <a:srgbClr val="FF0000"/>
              </a:buClr>
            </a:pPr>
            <a:r>
              <a:rPr lang="it-IT" sz="2200" b="1" dirty="0" smtClean="0">
                <a:latin typeface="Tahoma" pitchFamily="34" charset="0"/>
                <a:cs typeface="Tahoma" pitchFamily="34" charset="0"/>
              </a:rPr>
              <a:t>Campioni dello sport e celebrità dello spettacolo</a:t>
            </a:r>
            <a:endParaRPr lang="it-IT" sz="2200" dirty="0" smtClean="0">
              <a:latin typeface="Tahoma" pitchFamily="34" charset="0"/>
              <a:cs typeface="Tahoma" pitchFamily="34" charset="0"/>
            </a:endParaRPr>
          </a:p>
          <a:p>
            <a:pPr marL="457200" indent="-457200">
              <a:buClr>
                <a:srgbClr val="FF0000"/>
              </a:buClr>
            </a:pPr>
            <a:r>
              <a:rPr lang="it-IT" sz="2200" b="1" dirty="0" smtClean="0">
                <a:latin typeface="Tahoma" pitchFamily="34" charset="0"/>
                <a:cs typeface="Tahoma" pitchFamily="34" charset="0"/>
                <a:sym typeface="Wingdings" pitchFamily="2" charset="2"/>
              </a:rPr>
              <a:t>Messaggi positivi </a:t>
            </a:r>
            <a:r>
              <a:rPr lang="it-IT" sz="2200" dirty="0" smtClean="0">
                <a:latin typeface="Tahoma" pitchFamily="34" charset="0"/>
                <a:cs typeface="Tahoma" pitchFamily="34" charset="0"/>
                <a:sym typeface="Wingdings" pitchFamily="2" charset="2"/>
              </a:rPr>
              <a:t> </a:t>
            </a:r>
          </a:p>
          <a:p>
            <a:pPr marL="457200" indent="-457200">
              <a:buClr>
                <a:srgbClr val="FF0000"/>
              </a:buClr>
            </a:pPr>
            <a:r>
              <a:rPr lang="it-IT" sz="2200" b="1" dirty="0" smtClean="0">
                <a:latin typeface="Tahoma" pitchFamily="34" charset="0"/>
                <a:cs typeface="Tahoma" pitchFamily="34" charset="0"/>
              </a:rPr>
              <a:t>Sviluppare competenze: </a:t>
            </a:r>
            <a:r>
              <a:rPr lang="it-IT" sz="2200" dirty="0" smtClean="0">
                <a:latin typeface="Tahoma" pitchFamily="34" charset="0"/>
                <a:cs typeface="Tahoma" pitchFamily="34" charset="0"/>
              </a:rPr>
              <a:t>abilità di base nelle relazioni sociali e consapevolezza  di </a:t>
            </a:r>
            <a:r>
              <a:rPr lang="it-IT" sz="2200" dirty="0" err="1" smtClean="0">
                <a:latin typeface="Tahoma" pitchFamily="34" charset="0"/>
                <a:cs typeface="Tahoma" pitchFamily="34" charset="0"/>
              </a:rPr>
              <a:t>sè</a:t>
            </a:r>
            <a:endParaRPr lang="it-IT" sz="2200" dirty="0" smtClean="0">
              <a:latin typeface="Tahoma" pitchFamily="34" charset="0"/>
              <a:cs typeface="Tahoma" pitchFamily="34" charset="0"/>
            </a:endParaRPr>
          </a:p>
          <a:p>
            <a:pPr marL="457200" indent="-457200">
              <a:buClr>
                <a:srgbClr val="FF0000"/>
              </a:buClr>
            </a:pPr>
            <a:r>
              <a:rPr lang="it-IT" sz="2200" dirty="0" smtClean="0">
                <a:latin typeface="Tahoma" pitchFamily="34" charset="0"/>
                <a:cs typeface="Tahoma" pitchFamily="34" charset="0"/>
                <a:sym typeface="Wingdings" pitchFamily="2" charset="2"/>
              </a:rPr>
              <a:t>Investire in politiche che favoriscano la </a:t>
            </a:r>
            <a:r>
              <a:rPr lang="it-IT" sz="2200" b="1" dirty="0" smtClean="0">
                <a:latin typeface="Tahoma" pitchFamily="34" charset="0"/>
                <a:cs typeface="Tahoma" pitchFamily="34" charset="0"/>
                <a:sym typeface="Wingdings" pitchFamily="2" charset="2"/>
              </a:rPr>
              <a:t>coesione comunitaria </a:t>
            </a:r>
            <a:r>
              <a:rPr lang="it-IT" sz="2200" dirty="0" smtClean="0">
                <a:latin typeface="Tahoma" pitchFamily="34" charset="0"/>
                <a:cs typeface="Tahoma" pitchFamily="34" charset="0"/>
                <a:sym typeface="Wingdings" pitchFamily="2" charset="2"/>
              </a:rPr>
              <a:t> contrastare la disgregazione sociale, la sfiducia e l’intolleranza </a:t>
            </a:r>
          </a:p>
        </p:txBody>
      </p:sp>
      <p:sp>
        <p:nvSpPr>
          <p:cNvPr id="70660" name="AutoShape 2" descr="data:image/jpeg;base64,/9j/4AAQSkZJRgABAQAAAQABAAD/2wCEAAkGBhMSERUUExQVFBUWFhoaGBgXFxgcGRcVGhoXFBcYFRgXHCYfFxojGhgXHy8gIycpLCwsFx4xNTAqNSYrLCkBCQoKDgwOGg8PGiwcHyQpLCwsKSksLCwpKSkpLCwsLCkpKSkpKSwsKSwsKSwpLCwsLCkpKSwsLCkpLCkpLCwpLP/AABEIAMIBAwMBIgACEQEDEQH/xAAcAAABBQEBAQAAAAAAAAAAAAAEAAIDBQYBBwj/xABCEAABAwIDBQYDBwEGBQUAAAABAAIRAyEEEjEFQVFhcQYTIoGRsTKhwQcUQlLR4fBiFSOCkqLxJFNyo7IWM0Ozwv/EABkBAAMBAQEAAAAAAAAAAAAAAAABAgMEBf/EACYRAAICAgIBBQACAwAAAAAAAAABAhEDIRIxQQQTIlFhMnEjM5H/2gAMAwEAAhEDEQA/AKqpgCdZUZwsicwnzVu9jRYEO6XUApN4dEaZF2Z0yTF7br66IxrZAF7e6NfgxOkFdbhbWTQybZ7wG2hr83E+IHdHJJ2KNwTp8wmjw5iCZgRAFovruVfVruJlu8mQsMyvSDoLdXgTm59FBgscIcJ0PvwQdVxNtBHVAQWuJ3LBYLi7L5GjGPB3+fPhCDrY9wOs7o3xx5oYOJaDED5yuucT4ZtxShiUdhYZIMQZtePZMc1wmUJRxQbprx0/3UrdoTxMC60+UTOTJGvsTyUdLEWIUeHOaeCa9wDjE6fwrSGxRCqdWAOJMXK4CZsSb6yuUmh2/dZHtpDuy4RAElziAGjS/FapF3RPsnZznkO0HE+q0jMNF5zKu2KKhMxmBHhIBNt8GNFZF9hb0lHFx7Ri5HHYdwIIIidIvHVPZTN72TbjhqNdbc0quL6R9Uidsd3Am5P0CWZo0JPmkzEmLUn1LfCyJ01MmwQuBx7K4LmtywYvrcT+iK1YqdWFT1XJ/l05tMRr/OKiieHqkCG16rx8Mc5mfJAtD8xkqwJ3Gf5zULmtLovzPJUmXEmwjt17c9fJTuB/MfVMDcgtJ6R/AomEg3j525SpYvJP3ZG+ecqGtQ3/ADRQc20G+9R1afNw9P4E0PYDUkb/AJhQ1AYuZMcUW+nbieP+ygcJOnoAkFME6ujlCSI7rkUk+IUMp4YEWI8t37prdmRv9VYtpAG3oF11AcPWUiwE7OgS70hMqUNJb/lM+qsH0PDYweOt+V1KzDHe6eghMLKSvg4EgkcARdUdXDvzgCLl1h0utbia1Jh49JJ6rP4naA7wkCBLrnnGiYJlQ7DuElsTOnLfC7h8OCSbXmx/liuS+STIE+oUsy7QDNefK8+6ma1opiqMyiAJ5Dcg64iZ3zB4IqsLW+ITPPhCjc4FkHz/AFHyUQg12Mrs5ImJP8+qmoYcluY23ngRxEJ9GgbfzmtDsWlTLYcN3kQeuhVSVi42URqNA1N9CmlusXPz4qz2z2fc05meJs/JC4TBOzQAZ/XnwhVCKigqibZWFm5Iaet0XtPCuc1rKfjzONgDAIGpjWLnyUmB7NPiXQXT+bjcwVqdiYAUdSTEEHWDBBvzCtSppk0pOrMpR7VVabgQ7E1nMEeF/dsaBFh4TOg3blcbH7QnFZnlj2uzS4OAGtszSAA4Eg3EXmysYoOc8/d7GZibmJm26eCMe9mWmGNFMCk3wxpqYRPI59l5MKhGwV++xUTaTXfhKZjsO50Fjsp8480+jTLGwTfisfBz6CcAzI+Q/upBBcYIgjgbarO9mHQKgmfF663hXGKxJpsdUicomD6XI0VL2YrBz6xNph1up/VUrcaLS+DNE3SVE8Xm1vZP72LAeFQ1KlpIjhM6JIhdncxiPcKO4MFxvwG7cutaNJP88l37ubQSI5J9MvSHkutrfhwRAw06CRvuoWxvJ84hPFSDY2mw4IFpjzheYHUplSiWgnxEaW9ZTXViP21THE8SqSHR0PDhI36yDblyUTsP/UOk+ykpyQRJ+h4JlVtrNJjh/uhoZH3fNvqElIcJO9voP0SSsLJYGsn1t8kg0Azv6/qqXCbT3EReLqzbWzaABR30Kx1Spu0HJQhsaEmeJ+qlrQ254XtZR5xHXipaYiMNvYBQvwzSY80ZkJGiaMOdYRckMq6mzgdJ6oPEbPEjkd3FX/3Z3l1S+6BUpMabM4zAku8vRKlgJBDvJaUYF0eEAzxUTtlO5TwCdlczPN2aNBrEI/Z2DLRfd8wrJmCebBvnb5ov+zYuXdBuVdj5JAFKk8jKTmH5tOPzRFDBtbEwTv3eo4ItlMgbusKXC7PDnAukjfPtCqKtpIynPywaptWgwtDnhsnK0knKSBJ3RuVrkjJlIcwzJFw6QQCLkQvLu3tL/i3AeFsNcAPwgjd5gpdm+2lTDGnSLW92HuLzc5w6Bf8AJlAMRa5ldqxxg3F99WZbdTj/AHR6Xh2EVBLQWNkyQZ6BN2li6TKTH1HZKh0aN7QbEj8MNi6E7W9oPu+Gz0wMz4ayeYmfIX9F5ptLFVMRFWq9mZwAc1gcCcvhDnzYkwDY84Cn2VBNS2azy+7XHpHpWHxLHiWuDvMIsUhHwwsn9m7Jq1C67RTyx/1EGRzGUrWPolriHQb68eCwyYeCUl0zHltxAdr05o1BP4Tb5rN9mf8A3HC927uRHFaeuyQ7hlIn+arObAGWsJtLT7T9FkujeH8WaalQIFtecfVR1qLzvtwtb9VN3gncln4Afzkpszt2C/dDNzPKFM1hHlzXKmJg3/dCYivULgKYFyDM7h5WQ0/JdNh4fxAjn/sntA5WXGOO8DzXRbQDy/lkbFsVOiDePePRSMw8C8a87hNa+CpQ8Wkeu/orG7GOpATe26PmFGHXnT0+oRIsNcvIaKGo6BBO/WyQrGjr7JJprgbp8gkkGyg+4xqCOYTKlCqDLCCOB9lpn4YFC1MEFbxfQ6Klm0HtA7xnpJPoVYYauKgtA/X6LlTBDeJ90K7CBhLg45vl58Vm1XY7LiABJP8AOagbiST8TSOELOYrGVwDJDhwG7gp8JjwxozAZt/18lLf0I07A1270UvcDcqzD9o6fwx8rH1RlDaTS24gKkhj8pzDSEQaKAxO0GtbLQoWYqpUHhEcTKqkMte6A0IBPDenPw7RzKF2dhHNdJcDyI0G+FY1GmfDHOf2RQgWgwtnvCz+mJnou1a1uAU7KozZCW5on+Sgca+xlej6HGnJy+jl9TLSR5l2zxObFnk1gPlKpHNkfy6n7SucMXVzAgktid7S0Fp6EXVecSTYaqcsrm/7NscaijS7S2uauHw7SZdTztPQZcp/y+yrHVJH6ILvuZNlJTqqXPk7KUaNf2I2oKdV7T+IN+RI+q9AfDtwJsfL9pXlWwqBL31G/wDxMBI4hzonyiekr0vB4iQzkGzaxBAm668cVlxOJyZHwych+IwzY/D7rPtwgbWa7QN/1Ng6R5q+xdGpeDv9tUOcGDqYI5fVeM2dsTjodOU6a2uossXj9fOE80YIIGm/X+BTPqX03a29ik3QnroHcJ3D5yVNSvuFra/uoBX6no0R04p9EktuwTwJ15ymm2PYWCCNCOU6IfK4kgiB7+miIY8aG3RIlpuJ/UfVOgIww+W7WUgDz6k6AKU6WMDmE1h1Ov8AOCYrIXVLWO/h+6Q45vKE975kb5/kqufiMhvHkNeBUNlJBebn6/skovvI/MEkDLVtIjcR7Lrmyoab3DSR0siPvh3tB5xf1ELsMyP7uuOwYO4FEMrsOst+alyNOjmnrI97IYypqbKHD0QVXYYPl5ey0hpHh6X9kwtWbxRfgDJYrZDhpMTOk/MXCg7uo02LvmfktmWBRnDg8EvbGmZRuPIBLrngbeg3oihi3uAcXBlvhG7rCv6my2OFwEK/YDfw2B9/VTwkgsEGLP4Swu3mTpPNNG1Hz4iGCdRw5Qu1Oz9QGWuHQ++inZgnwQ9oPPNPyUVK+gsK2bWDpcGgQNSZJJ06WUGMp5yGg3cYifU+SMwmEbTZZuWTP0QjqxBdUI8LWk+gmRzMRdetjaw4OXlnBJPJko8f7QVjWxVap8Ic8xeTlHhHyAQjaIFgpMTXDnucJGYk6WE3gJoJXHR3o7lUtJqbTFlPTpmJAkTGu+508kAbb7N6Ay4hzrlxa2P6QHW9StLs74ojQC/000Wc+zl4isHRqwgf5hK0tRobWa4RBtredYA3rf0k1HK4vycvqItqyyxTG5pi5AP008lC6oNIB8lPi6oLW2IIlCsmdD62XBnXHJJF45XBCDui5Lcuid3Z3Nj5rha7c33+iyosgY4A+Fojz/RSGtyH+X97Lr6cXIPkCn5ZGsb+XzVIogNRx0aD9F2rVLdG9SE7uzrnFt0fopxEazbhbyTQAzQS24HFKrTAFgfdEiqG73HkB+iaMa08ZM7jbcZhPQwVrWnkNJ4oHauFGTXQW+qi2ljYqObJAiY0G/fxn5Kmx+Me22Y6X6xzSdFqI0VXJINleRqEkiz0MNK7BQTccR8QI8j7hT08Y0rrsxom6gpROiTa4Ti/kgQmvIUjMYePrcfNNB5JjqfCyACm4ji1p+XsU7vG8HDoQfdBZCNCnCoRqgYWGsP4o6gj2lOFA7iHdHD2KE7wcl0vQAQ9pb8QI6gpkyoG4h7TZx9foqXtB20ZQrUWOYC4hznECIbGVpdBgmZCV0CVstqpJgZXNk77EHlpCF7TVBTwlYj8haOroYPdVlTts51ag1lPOMRV8LWglzMO2WOfUgkSXgnk1jlP27qn7hWj+j0ztlb5MqyVWqM4Ynju92eQ1YDtR6rmdDPqHeAUxtW8RE8/dc/I3osQ9Po4gg2i4gz9OCraVed7vIIyi3k49SPZCdiN72Aw+Z9WT+FtvMrXV8A82mLiCI081lPs3pGap3BrRHUk/T5rUbV2y3DwSRIIdB1LQbgDiVpCFzUl43/whx5fH7D34ZzWCSCPzGPSw6oVldo1tulMwu33VahoQ6GMBlwEk5otyIgg81LUwbToCOn7rPNeSXKqCONY1xuxUcQzST+m5EUnMizifooPu53ey6abiIzR5arndoGD7QxwZFwb/JS7LeKgLrQTbWVS7a2JVq2zg/JG7FzUQKb45QRPokmgLythhuE+cQoqlJsXAlROxJOgJHX1jooJmS424qrQUNqCnqBEkaGN94TRWa58AfhPzIGv0VftHGgQKYk7zv4J2DMQHEz89x/nRTp9FKmC7Yw5NVtrZSHRffI+YVAzCvqGAJgH1net1lE3bA5kXTqGEpkmCBxA38f5yV8SuRiv/TVUaJLdHC0+BST4C5EIcQmPDJuL8R9f3T6jDumf5xTaU6ZSfMKYT3TAXc8E9rXBPFrBvpFvmumoeK6EwaHNqFPFQqEOTwUySYP6rjmzuTZXQ5ACyDgmuATy9DYzFimwve4NaNSRvOgG8k6AC5QA+rVDQS45QBJJMAAbyvLe0lT7xjn2cGktaZEOyNaDBH4d5jWSOi9JwGEdiHB9cFlMOGSlbWbVK27MNQzRvN2mf7RRUw9KuWjOTPhn4LggCfywZ1soyOos0xq5Ig7LdmqmHxwxNN4azK8hsXLHy1ojcJLhf/l21tudpYeni6NSk8Cm+oxzQ4fCXEGJG68LIbexxoDBPM5WTnLHa0PACX/0gvBjhJWozSiC1sU+9HgNRpBIIggweRFih6hWh7cYHusbVAEBxDx/iGY/OVnnqWNBeHZYI1iftLZn3eoGbjTpvH+NjXH/AFZh5JtNaok9H+zeie5qviZeG/5Wz/8ApCdpxOOYxrWuqPywXbgQ1oaZ0Ehxn+paXsrs00cHTb+Itzkf1O8UekDyVPhaf/EufUEVZa8tNvEGuawcmAPMAamDxVqXFN/gR70WWzdlVXVn1XENc1jWAzLXO1e0gat9i4EaXv34QgTY8YMweBWcq7daxzWAAmrUjK0SRNtL66k81ZYbbWSv3ThD8kw4fE3Sx/F9Fyy9RcrrR0eza/Q4UynZzvE+QUoqNcJabgw4HUHX0TfJbKXJWjlacXTGUsN3jgAOvBWGL2XQtnLnHlG726pjKgptvE/NAs2swu+LxcP0XNkyJOjeGJtWT1tl0qjS1pdTO4yD62VBX2S9hLXRbifmIV+yuNf5C5tEZgNCR8wsk+TFkxKrMzTwxYRaBMzPrAT8ZUaWWBke+qMfSB1bzE+yGxL3ublaI5BXVGFNAlPa7Yh7ZcNJ4XRuGxdrNEHQj6oSjskSC8Gfle6djaopABok/Q81SkXaLMvPApKgbtgx8JPkUlXNfY6LfE0m5YD3MPEa+QcEqdOdXOMbxI5XhJjXON5tvJ4aRrZShswLjqP3SivIIkzab+qa5dIyniYUYzTrboLLZCY8J4UcpwcrRJFtHGijSfVcCQxsw0STwA5kwPNYjFdrtqXe3BFjBxpvJjncH0C37VVdptttw9KTq6fQXJ+nmirCzD437SMW0ZC2k2pEkgElk2AIJgO3746qrd2zruLHue9xa6zreF2ktEWMLN4utmfn/MSedzP1R+CrNDcrp8XIRPO9uqjky6PR+yXbF1cVKNU5qrGucx0AZmZZvFsw6aK3+6F+HotaQ3LSZMnTwt1Kx/Ylgp0cZiXi4aKTfQz5k5fJF7P2y4GmXElsMhp0ItBE21GvFY5pfGjbDH5WbmrsMVA1hDSwAtLTplLe7e0RuIMxxAVJgMXUwn9xiR/d04ayuHAjJozvWmHNIEDNEbzGqP2btaq9rw4NYQfAQ7NI08VhBncocbhXVnMZXyVCaeR8AgH4gRrN2+yzjmlaRpLDGmzA/aeB98aRF6TdOrlji1bb7U2Btei0ADLQA5AZnBoHQArG4R01GT+ZvuF0vs5l0eg/anss0K1AH/kATxDTb3hZKibSt39tW0A7EYaNO4J6TUcL+i89wry4lsXNh52CuyT3zDVxkb/0j2Cqtt0GhwqAQT8ThqcohodGoubIyg3K0DgAPQAKHamFdVaGh2WZvE7jz4wpyR5RoISqVlbS7T0aFLM4DMHBm4HeQfMKSl2toYqm+WhxaAW6ggm1uFpvyXnu12ua8WD7nTTwm0AmVNsrHONUEMAJtlBjgPFHXThK430dsez1PZuYtcQc4DQSd5teOJi/PTgiu+EA6g6EXHVB7ExORrZNy3dvPLeo8S8Nkh0NcbiPxcRewO8cb7ytcUqgzHLG5outjYgVPFFt0/RT43Y1KpYgSLiLXWXrbSy1GhkxlMga7tdwTto7dqd0WjV0CTwJEjkVxOSupHXwfcSz+75TE6ceK5WqTZPxFUOAIjgUO4Qu306i1fk487adHc5TXUJFki5KV0tJnOmDupEaH1Q4wLXG/wCvurCnGh06n209kyph+nC37rN4ytAZ2dS3j+eqSkNJ3AepSWfEdD20id5b0gKRlMi+YnqUP3kXmw3QFE7GNdZpYTvIN+OVw3LYAltWddT1TC5RionBUSPanZeUqMvABJ0Ak9NUCNuUX0e8DjkfoYcDE5ZgQdUm0uyox5MK/tZprd0BpTc4um0ggEeQK89+0bH1KtOlVyllJ5c1gIIcQIOZw3Ztw4N5rS47bVPDPGWnlqOgh0nK6nmGcMGaWOgb+FtUR9oVJjtn1i4ZsuUtPB2ZrQfmfVRFuns2ywjFpx2jxUu+SKOFqAZi0gAA3IBg3BAJneNyioVA1zS4BwDgSOI4JYgtc9zgMoJkCZid071JBo+zeNJw+LYdD3b4/wATqZ/8meiuqlIuoMDfF3bRcaxaSBvuJhUPZHCl1HGVL5W06YPnVa4j0bK1+x6INLedQI9lnNlwKzF7aqdy0U3ZHkg5pABixDs+hvMHgt/hWFzKTjqQ1zjvJDYm3FVGxtnsaHAxB0BAF1o2yWt4if2UwqUkipOotnmX2qg9/Rk2NO1uDnSsVQs8ciPdemfazs+aNGqB8Dy09HiR/qb815k7f/Ny6ZdnOuja/aTUnFt4dy2PNzys3sx2Wqw8HNPkCD9FfdvqoNaiQbnDUyfPMR8iqHZ7M1VjfzOa31ICsS6PoTA7GdUGYkNF44n9kS7ZrKeYudIykC34r3T31XU8mXIGAxUL3RlbFi21zMWsg8ViHu7wPaGgGGEOnO2JmB8N7eSbJR5zjMM13hgEC5kjW9vc+iD2bszu3EwBcEOB1ibRHAlSbTxWQ5mRrBtbXW/mhcHinPbmaTMnjBIuLbt9+i85noI079oEGk0GXE23WkR7q62nRAyOduaTA6wFm9n05q4cEWa/f+XKXbubR6q77QYo5hwIt9FrFf42ZSfzQG0htUB0MDrNk/E7WBz1UznggTEknwSM2UHWDuVZszGXea2XIw95J/DBi3AyR6q0xGJaKIr02tLnjKx1pETmE8B7rmeO1Z0LJWixw2IEAN3mInQ8uX6IpzgVU7DLqmQkQbT1AurXFHxEDRdPpfJzep8EeQrhC4x6eXc12nIN7w6bl1jvPqmuTZSGcewzaySdmPFJKkO2UGFYWzBY1s6uzkiwiDmv0ReEp3Li0A8gB6xqUFWpk1j+Vv5dIgGeunorAn+TqkMkHqntKHHqpAUxAu3dodzh6tSJLW2G6TDR5XXl4209rQ0VHZQDmaI1zEz7fNembe2ccRh30muyl0XItYgwd94Xnez+xNerWqMJaw0ouZIJvAELKatnTj4+297sGqY0vLcxe8gGXOM2MENHAC/qvVcZsv7xgTQcYL6LWzwflaQf8wC82xfZavRqFpGYZc+ZgOSN+vA2XqmDpllNjSbta0HqAAlj7ZfqOKhCv08F/s2oaoox/eZ+7gkfHOWJ6qz2z2Mr4Wl3lcsaMwa0NdmLiZJ00AAOvJWtfBH+2XNN5xbHdQXCoPkrj7VseD3NGbjNUI6+Fs/6lVHNY/7N8Nn2dimnRznj/tNVj2cwBdRpGbOd4hO7f7KP7PaWbZz2AwXPqieBLWgfRW3Y8RhwD+Bx+cfqon3FFx6YDtDDZKwp0zmAGcgn4BoBO83labBOOUDhx32VKxodia7/AMrWtH19la4fER6n9Popj/s1+jl/Df4VX2iA/wBnVetP/wCxq8dI+YXtHa7COr4KtTbLnFsgDUlrg+BxmF5GNl12+F1GrBMD+7dZx0AteeC6GjGIb2grF1Snyw9Af9pp+qqzULTI1Fx1Fwr3amx6pxFGiGHvH0aMNMTmDAwgk2EFhmdENtjs3iMK4CvScyTY6tdGuVwsUUM9j7YsFag0xnpVabHlvIw8aeSp9mdsG1mmnTDnENgmIYzcJ/q4AcFo9j4YvwWCBufulLzGXT0gKs2lVbTkRli+645cVEhozeJwQdTggEjNci+llL2W2M00M0XzEHrMg+kBFCuMpJ3k8uP6Kx2SwU6DQN9zymT7LnaR0RZBhcDFcumzRpzIyz6Sjdq0DUYCN2vGNE1lUZ3gG4ym/Ag/WU+rig0FdEUuBzyb5ma7qZYYBc0i+jmnUFH4HZpDGUzZlNscomTHXyROI2SHAOI4IejRearg5xLGxA8ly38NnRXy0aLA0srRUDfCLBNc4HqrHDvBw8HiqpxXVhilE58rbkOlda0qOUgtjEfomkJpSQA4uSUeZJAzOYJzg92aSSZvwNxeLn9lYioqTA44mSfiJvf9dVZB1p3qCwwPXe8QsmE0vMwmINNVVey3OFeo57SA8WmJtuN1NUY7jHmg3YatnBDvCJGWB76qJbpoqOrDtuHNTcBplIPQkD2lWTcY0DUKgq06jvDDSx1nBwmR/TeApu4cApjqTY5bikY3amPLdr96Rbvacf1NADJE670R2q2FVxWOLmECm5rRnP4Q0QRGpM380P2g2Ji62IzNZ4WwGHM3deTfjK17KDoBNjF+u9UAR2fwdPCUG0muLoJJcfxOOpjcNBHJVZ2u+jiiymCWvM5SCARrLXaRu6qwGHK43AwZUySlocW4sIwdUnO3I1uY2gyYtrbqiMRW7s5TqPrf6qvql7ILYPWRbkQNU6viC+C4QYAN5mN+iUY1O11Q5SuFebCKm3m0vEZtycf/ABBMqXDdraDvC3OSAHCW1AC5pkAEths8UIzDW3fNMqYDgtlNmPEkruaagxfwilIcQCYY45iOWhH+KFFtPtXhcbRNCt8BMh34w7c5saHkqzaeyajxE26A+4QGz9hvpTEX1hsH5JSk3oaVbPR+zW0WNo06bHEii0UxJvlixJ8igu0OLb3kvAgAGbRqs7s7AHvACXta4wcpjofVajavZBtSkWQXWtPHcZUyY0ZbaWLbBEiY0mNUfh6x8Bc/c3wzpYHQDjxWTxWyarXOBc6ZIMgTOnBTHH4kObDdIvHARcR09FhKEjpjOKNbQx7S6rcZmuDSN41PpM+ql+8g2tfcsvSa8vNSIc74oESQAPojA5x19lvDSpnPLbtG7w1MPoEAhxiQRvy/7Ksw+G8Je7Qug/T5BA9n9t/d2loZpJaALSbxyE+6dQ21Ue17KlMNaYLSCPiBOo5grJwvXizVS8/hcU9okCBooS+UAxymY3muhaMGESk1yje0hMDk7FQSPJMeOCjBXc45oA6HFcUZHVJAqMuykC8fDYQYnXz00urKmEBgqIaLb/4Z4o+moLJWNRNBgUVJhJRtGlG5DBDTTTTRRJCXdpDBRQCeKAUwpJZEgB3YcJvdhElqUFAwfuF3uERCQCBAz8KCh34GN4VkAm1csXITECUyNET3IQgCMo1hvVUFjDQXO5CIc8KJ1YJUFkb6Vlr9h4gVaLTqQIPULJGryVr2YxmSoWkwHe6KCwXtXsjLUFQADNYx+Yceo9lRDCr0fbWD7yk5sX3ciLjVYV1PcmtiYIMOu/dwiYTgE6CwXuk9tFT5F3Kigsa1ieGpALoCdCE0LsLpCUoA4uErpBTS0oA4XpJhlJAFZRaOG9ENaI03JJKCgqgj406pJJDJQEgFxJAHYXISSQAoScEkkgIjqkQkkmBG9DuF0klSJY+m0cFLUaOCSSoRHlE+S7TakkgDuUInAj+8Z1CSSTA2dQ+F3T6LHY9o719vxFJJTEqQK9oXcoSSVkiyp2USkkgDuUcFwhcSQIcQu5QkkmMZTHunlo4cUkkCFlSSSQ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ubtitle 3"/>
          <p:cNvSpPr>
            <a:spLocks noGrp="1"/>
          </p:cNvSpPr>
          <p:nvPr>
            <p:ph sz="quarter" idx="1"/>
          </p:nvPr>
        </p:nvSpPr>
        <p:spPr>
          <a:xfrm>
            <a:off x="107950" y="1196975"/>
            <a:ext cx="9036050" cy="5330825"/>
          </a:xfrm>
        </p:spPr>
        <p:txBody>
          <a:bodyPr>
            <a:normAutofit lnSpcReduction="10000"/>
          </a:bodyPr>
          <a:lstStyle/>
          <a:p>
            <a:pPr marL="457200" indent="-457200">
              <a:buClr>
                <a:srgbClr val="FF0000"/>
              </a:buClr>
            </a:pPr>
            <a:r>
              <a:rPr lang="it-IT" sz="2300" dirty="0" smtClean="0">
                <a:latin typeface="Tahoma" pitchFamily="34" charset="0"/>
                <a:cs typeface="Tahoma" pitchFamily="34" charset="0"/>
                <a:sym typeface="Wingdings" pitchFamily="2" charset="2"/>
              </a:rPr>
              <a:t>Porre attenzione ai </a:t>
            </a:r>
            <a:r>
              <a:rPr lang="it-IT" sz="2300" b="1" dirty="0" smtClean="0">
                <a:latin typeface="Tahoma" pitchFamily="34" charset="0"/>
                <a:cs typeface="Tahoma" pitchFamily="34" charset="0"/>
                <a:sym typeface="Wingdings" pitchFamily="2" charset="2"/>
              </a:rPr>
              <a:t>determinanti della salute </a:t>
            </a:r>
            <a:r>
              <a:rPr lang="it-IT" sz="2300" dirty="0" smtClean="0">
                <a:latin typeface="Tahoma" pitchFamily="34" charset="0"/>
                <a:cs typeface="Tahoma" pitchFamily="34" charset="0"/>
                <a:sym typeface="Wingdings" pitchFamily="2" charset="2"/>
              </a:rPr>
              <a:t>e delle malattie + </a:t>
            </a:r>
            <a:r>
              <a:rPr lang="it-IT" sz="2300" b="1" dirty="0" smtClean="0">
                <a:latin typeface="Tahoma" pitchFamily="34" charset="0"/>
                <a:cs typeface="Tahoma" pitchFamily="34" charset="0"/>
                <a:sym typeface="Wingdings" pitchFamily="2" charset="2"/>
              </a:rPr>
              <a:t>servizi/sistemi</a:t>
            </a:r>
            <a:r>
              <a:rPr lang="it-IT" sz="2300" dirty="0" smtClean="0">
                <a:latin typeface="Tahoma" pitchFamily="34" charset="0"/>
                <a:cs typeface="Tahoma" pitchFamily="34" charset="0"/>
                <a:sym typeface="Wingdings" pitchFamily="2" charset="2"/>
              </a:rPr>
              <a:t> sanitari </a:t>
            </a:r>
            <a:endParaRPr lang="it-IT" sz="2300" b="1" dirty="0" smtClean="0">
              <a:latin typeface="Tahoma" pitchFamily="34" charset="0"/>
              <a:cs typeface="Tahoma" pitchFamily="34" charset="0"/>
              <a:sym typeface="Wingdings" pitchFamily="2" charset="2"/>
            </a:endParaRPr>
          </a:p>
          <a:p>
            <a:pPr marL="457200" indent="-457200">
              <a:buClr>
                <a:srgbClr val="FF0000"/>
              </a:buClr>
            </a:pPr>
            <a:r>
              <a:rPr lang="it-IT" sz="2300" dirty="0" smtClean="0">
                <a:latin typeface="Tahoma" pitchFamily="34" charset="0"/>
                <a:cs typeface="Tahoma" pitchFamily="34" charset="0"/>
                <a:sym typeface="Wingdings" pitchFamily="2" charset="2"/>
              </a:rPr>
              <a:t>Educare tutti gli </a:t>
            </a:r>
            <a:r>
              <a:rPr lang="it-IT" sz="2300" b="1" dirty="0" smtClean="0">
                <a:latin typeface="Tahoma" pitchFamily="34" charset="0"/>
                <a:cs typeface="Tahoma" pitchFamily="34" charset="0"/>
                <a:sym typeface="Wingdings" pitchFamily="2" charset="2"/>
              </a:rPr>
              <a:t>operatori sanitari e sociali ! </a:t>
            </a:r>
            <a:r>
              <a:rPr lang="it-IT" sz="2300" dirty="0" smtClean="0">
                <a:latin typeface="Tahoma" pitchFamily="34" charset="0"/>
                <a:cs typeface="Tahoma" pitchFamily="34" charset="0"/>
                <a:sym typeface="Wingdings" pitchFamily="2" charset="2"/>
              </a:rPr>
              <a:t>(atteggiamenti,  comportamenti  servizi /sistemi sanitari  </a:t>
            </a:r>
            <a:r>
              <a:rPr lang="it-IT" sz="2300" dirty="0" err="1" smtClean="0">
                <a:latin typeface="Tahoma" pitchFamily="34" charset="0"/>
                <a:cs typeface="Tahoma" pitchFamily="34" charset="0"/>
                <a:sym typeface="Wingdings" pitchFamily="2" charset="2"/>
              </a:rPr>
              <a:t>burnout</a:t>
            </a:r>
            <a:r>
              <a:rPr lang="it-IT" sz="2300" dirty="0" smtClean="0">
                <a:latin typeface="Tahoma" pitchFamily="34" charset="0"/>
                <a:cs typeface="Tahoma" pitchFamily="34" charset="0"/>
                <a:sym typeface="Wingdings" pitchFamily="2" charset="2"/>
              </a:rPr>
              <a:t>)</a:t>
            </a:r>
          </a:p>
          <a:p>
            <a:pPr marL="457200" indent="-457200">
              <a:buClr>
                <a:srgbClr val="FF0000"/>
              </a:buClr>
            </a:pPr>
            <a:r>
              <a:rPr lang="it-IT" sz="2300" b="1" dirty="0" err="1" smtClean="0">
                <a:latin typeface="Tahoma" pitchFamily="34" charset="0"/>
                <a:cs typeface="Tahoma" pitchFamily="34" charset="0"/>
                <a:sym typeface="Wingdings" pitchFamily="2" charset="2"/>
              </a:rPr>
              <a:t>De-stigmatizzare</a:t>
            </a:r>
            <a:r>
              <a:rPr lang="it-IT" sz="2300" b="1" dirty="0" smtClean="0">
                <a:latin typeface="Tahoma" pitchFamily="34" charset="0"/>
                <a:cs typeface="Tahoma" pitchFamily="34" charset="0"/>
                <a:sym typeface="Wingdings" pitchFamily="2" charset="2"/>
              </a:rPr>
              <a:t> la salute mentale </a:t>
            </a:r>
            <a:r>
              <a:rPr lang="it-IT" sz="2300" dirty="0" smtClean="0">
                <a:latin typeface="Tahoma" pitchFamily="34" charset="0"/>
                <a:cs typeface="Tahoma" pitchFamily="34" charset="0"/>
                <a:sym typeface="Wingdings" pitchFamily="2" charset="2"/>
              </a:rPr>
              <a:t>e i</a:t>
            </a:r>
            <a:r>
              <a:rPr lang="it-IT" sz="2300" b="1" dirty="0" smtClean="0">
                <a:latin typeface="Tahoma" pitchFamily="34" charset="0"/>
                <a:cs typeface="Tahoma" pitchFamily="34" charset="0"/>
                <a:sym typeface="Wingdings" pitchFamily="2" charset="2"/>
              </a:rPr>
              <a:t> professionisti </a:t>
            </a:r>
            <a:r>
              <a:rPr lang="it-IT" sz="2300" dirty="0" smtClean="0">
                <a:latin typeface="Tahoma" pitchFamily="34" charset="0"/>
                <a:cs typeface="Tahoma" pitchFamily="34" charset="0"/>
                <a:sym typeface="Wingdings" pitchFamily="2" charset="2"/>
              </a:rPr>
              <a:t>che lavorano nel settore !</a:t>
            </a:r>
          </a:p>
          <a:p>
            <a:pPr marL="457200" indent="-457200">
              <a:buClr>
                <a:srgbClr val="FF0000"/>
              </a:buClr>
            </a:pPr>
            <a:r>
              <a:rPr lang="it-IT" sz="2300" b="1" dirty="0" smtClean="0">
                <a:latin typeface="Tahoma" pitchFamily="34" charset="0"/>
                <a:cs typeface="Tahoma" pitchFamily="34" charset="0"/>
                <a:sym typeface="Wingdings" pitchFamily="2" charset="2"/>
              </a:rPr>
              <a:t>Fermare l’eccessiva medicalizzazione e l’attitudine </a:t>
            </a:r>
            <a:r>
              <a:rPr lang="it-IT" sz="2300" b="1" dirty="0" err="1" smtClean="0">
                <a:latin typeface="Tahoma" pitchFamily="34" charset="0"/>
                <a:cs typeface="Tahoma" pitchFamily="34" charset="0"/>
                <a:sym typeface="Wingdings" pitchFamily="2" charset="2"/>
              </a:rPr>
              <a:t>iperdiagnostica</a:t>
            </a:r>
            <a:r>
              <a:rPr lang="it-IT" sz="2300" b="1" dirty="0" smtClean="0">
                <a:latin typeface="Tahoma" pitchFamily="34" charset="0"/>
                <a:cs typeface="Tahoma" pitchFamily="34" charset="0"/>
                <a:sym typeface="Wingdings" pitchFamily="2" charset="2"/>
              </a:rPr>
              <a:t> </a:t>
            </a:r>
            <a:r>
              <a:rPr lang="it-IT" sz="2300" dirty="0" smtClean="0">
                <a:latin typeface="Tahoma" pitchFamily="34" charset="0"/>
                <a:cs typeface="Tahoma" pitchFamily="34" charset="0"/>
                <a:sym typeface="Wingdings" pitchFamily="2" charset="2"/>
              </a:rPr>
              <a:t>e </a:t>
            </a:r>
            <a:r>
              <a:rPr lang="it-IT" sz="2300" b="1" dirty="0" smtClean="0">
                <a:latin typeface="Tahoma" pitchFamily="34" charset="0"/>
                <a:cs typeface="Tahoma" pitchFamily="34" charset="0"/>
                <a:sym typeface="Wingdings" pitchFamily="2" charset="2"/>
              </a:rPr>
              <a:t>focalizzarsi sugli aspetti sociali della  </a:t>
            </a:r>
            <a:r>
              <a:rPr lang="it-IT" sz="2300" dirty="0" smtClean="0">
                <a:latin typeface="Tahoma" pitchFamily="34" charset="0"/>
                <a:cs typeface="Tahoma" pitchFamily="34" charset="0"/>
                <a:sym typeface="Wingdings" pitchFamily="2" charset="2"/>
              </a:rPr>
              <a:t>salute e del benessere </a:t>
            </a:r>
          </a:p>
          <a:p>
            <a:pPr marL="457200" indent="-457200">
              <a:buClr>
                <a:srgbClr val="FF0000"/>
              </a:buClr>
            </a:pPr>
            <a:r>
              <a:rPr lang="it-IT" sz="2300" b="1" dirty="0" smtClean="0">
                <a:latin typeface="Tahoma" pitchFamily="34" charset="0"/>
                <a:cs typeface="Tahoma" pitchFamily="34" charset="0"/>
                <a:sym typeface="Wingdings" pitchFamily="2" charset="2"/>
              </a:rPr>
              <a:t>De-criminalizzare</a:t>
            </a:r>
            <a:r>
              <a:rPr lang="it-IT" sz="2300" dirty="0" smtClean="0">
                <a:latin typeface="Tahoma" pitchFamily="34" charset="0"/>
                <a:cs typeface="Tahoma" pitchFamily="34" charset="0"/>
                <a:sym typeface="Wingdings" pitchFamily="2" charset="2"/>
              </a:rPr>
              <a:t> i disturbi mentali </a:t>
            </a:r>
          </a:p>
          <a:p>
            <a:pPr marL="457200" indent="-457200">
              <a:buClr>
                <a:srgbClr val="FF0000"/>
              </a:buClr>
            </a:pPr>
            <a:r>
              <a:rPr lang="it-IT" sz="2300" b="1" dirty="0" smtClean="0">
                <a:latin typeface="Tahoma" pitchFamily="34" charset="0"/>
                <a:cs typeface="Tahoma" pitchFamily="34" charset="0"/>
                <a:sym typeface="Wingdings" pitchFamily="2" charset="2"/>
              </a:rPr>
              <a:t>Approccio basato sui diritti</a:t>
            </a:r>
            <a:r>
              <a:rPr lang="it-IT" sz="2300" dirty="0" smtClean="0">
                <a:latin typeface="Tahoma" pitchFamily="34" charset="0"/>
                <a:cs typeface="Tahoma" pitchFamily="34" charset="0"/>
                <a:sym typeface="Wingdings" pitchFamily="2" charset="2"/>
              </a:rPr>
              <a:t>: le persone con problemi di salute mentale sono membri a pieno titolo della società, dotati di tutti diritti di ogni altra persona, compreso il diritto ad essere ascoltati, ad essere presi sul serio, ad essere inclusi nella società e a ricevere buone cure </a:t>
            </a:r>
          </a:p>
        </p:txBody>
      </p:sp>
      <p:sp>
        <p:nvSpPr>
          <p:cNvPr id="71683" name="AutoShape 2" descr="data:image/jpeg;base64,/9j/4AAQSkZJRgABAQAAAQABAAD/2wCEAAkGBhMSERUUExQVFBUWFhoaGBgXFxgcGRcVGhoXFBcYFRgXHCYfFxojGhgXHy8gIycpLCwsFx4xNTAqNSYrLCkBCQoKDgwOGg8PGiwcHyQpLCwsKSksLCwpKSkpLCwsLCkpKSkpKSwsKSwsKSwpLCwsLCkpKSwsLCkpLCkpLCwpLP/AABEIAMIBAwMBIgACEQEDEQH/xAAcAAABBQEBAQAAAAAAAAAAAAAEAAIDBQYBBwj/xABCEAABAwIDBQYDBwEGBQUAAAABAAIRAyEEEjEFQVFhcQYTIoGRsTKhwQcUQlLR4fBiFSOCkqLxJFNyo7IWM0Ozwv/EABkBAAMBAQEAAAAAAAAAAAAAAAABAgMEBf/EACYRAAICAgIBBQACAwAAAAAAAAABAhEDIRIxQQQTIlFhMnEjM5H/2gAMAwEAAhEDEQA/AKqpgCdZUZwsicwnzVu9jRYEO6XUApN4dEaZF2Z0yTF7br66IxrZAF7e6NfgxOkFdbhbWTQybZ7wG2hr83E+IHdHJJ2KNwTp8wmjw5iCZgRAFovruVfVruJlu8mQsMyvSDoLdXgTm59FBgscIcJ0PvwQdVxNtBHVAQWuJ3LBYLi7L5GjGPB3+fPhCDrY9wOs7o3xx5oYOJaDED5yuucT4ZtxShiUdhYZIMQZtePZMc1wmUJRxQbprx0/3UrdoTxMC60+UTOTJGvsTyUdLEWIUeHOaeCa9wDjE6fwrSGxRCqdWAOJMXK4CZsSb6yuUmh2/dZHtpDuy4RAElziAGjS/FapF3RPsnZznkO0HE+q0jMNF5zKu2KKhMxmBHhIBNt8GNFZF9hb0lHFx7Ri5HHYdwIIIidIvHVPZTN72TbjhqNdbc0quL6R9Uidsd3Am5P0CWZo0JPmkzEmLUn1LfCyJ01MmwQuBx7K4LmtywYvrcT+iK1YqdWFT1XJ/l05tMRr/OKiieHqkCG16rx8Mc5mfJAtD8xkqwJ3Gf5zULmtLovzPJUmXEmwjt17c9fJTuB/MfVMDcgtJ6R/AomEg3j525SpYvJP3ZG+ecqGtQ3/ADRQc20G+9R1afNw9P4E0PYDUkb/AJhQ1AYuZMcUW+nbieP+ygcJOnoAkFME6ujlCSI7rkUk+IUMp4YEWI8t37prdmRv9VYtpAG3oF11AcPWUiwE7OgS70hMqUNJb/lM+qsH0PDYweOt+V1KzDHe6eghMLKSvg4EgkcARdUdXDvzgCLl1h0utbia1Jh49JJ6rP4naA7wkCBLrnnGiYJlQ7DuElsTOnLfC7h8OCSbXmx/liuS+STIE+oUsy7QDNefK8+6ma1opiqMyiAJ5Dcg64iZ3zB4IqsLW+ITPPhCjc4FkHz/AFHyUQg12Mrs5ImJP8+qmoYcluY23ngRxEJ9GgbfzmtDsWlTLYcN3kQeuhVSVi42URqNA1N9CmlusXPz4qz2z2fc05meJs/JC4TBOzQAZ/XnwhVCKigqibZWFm5Iaet0XtPCuc1rKfjzONgDAIGpjWLnyUmB7NPiXQXT+bjcwVqdiYAUdSTEEHWDBBvzCtSppk0pOrMpR7VVabgQ7E1nMEeF/dsaBFh4TOg3blcbH7QnFZnlj2uzS4OAGtszSAA4Eg3EXmysYoOc8/d7GZibmJm26eCMe9mWmGNFMCk3wxpqYRPI59l5MKhGwV++xUTaTXfhKZjsO50Fjsp8480+jTLGwTfisfBz6CcAzI+Q/upBBcYIgjgbarO9mHQKgmfF663hXGKxJpsdUicomD6XI0VL2YrBz6xNph1up/VUrcaLS+DNE3SVE8Xm1vZP72LAeFQ1KlpIjhM6JIhdncxiPcKO4MFxvwG7cutaNJP88l37ubQSI5J9MvSHkutrfhwRAw06CRvuoWxvJ84hPFSDY2mw4IFpjzheYHUplSiWgnxEaW9ZTXViP21THE8SqSHR0PDhI36yDblyUTsP/UOk+ykpyQRJ+h4JlVtrNJjh/uhoZH3fNvqElIcJO9voP0SSsLJYGsn1t8kg0Azv6/qqXCbT3EReLqzbWzaABR30Kx1Spu0HJQhsaEmeJ+qlrQ254XtZR5xHXipaYiMNvYBQvwzSY80ZkJGiaMOdYRckMq6mzgdJ6oPEbPEjkd3FX/3Z3l1S+6BUpMabM4zAku8vRKlgJBDvJaUYF0eEAzxUTtlO5TwCdlczPN2aNBrEI/Z2DLRfd8wrJmCebBvnb5ov+zYuXdBuVdj5JAFKk8jKTmH5tOPzRFDBtbEwTv3eo4ItlMgbusKXC7PDnAukjfPtCqKtpIynPywaptWgwtDnhsnK0knKSBJ3RuVrkjJlIcwzJFw6QQCLkQvLu3tL/i3AeFsNcAPwgjd5gpdm+2lTDGnSLW92HuLzc5w6Bf8AJlAMRa5ldqxxg3F99WZbdTj/AHR6Xh2EVBLQWNkyQZ6BN2li6TKTH1HZKh0aN7QbEj8MNi6E7W9oPu+Gz0wMz4ayeYmfIX9F5ptLFVMRFWq9mZwAc1gcCcvhDnzYkwDY84Cn2VBNS2azy+7XHpHpWHxLHiWuDvMIsUhHwwsn9m7Jq1C67RTyx/1EGRzGUrWPolriHQb68eCwyYeCUl0zHltxAdr05o1BP4Tb5rN9mf8A3HC927uRHFaeuyQ7hlIn+arObAGWsJtLT7T9FkujeH8WaalQIFtecfVR1qLzvtwtb9VN3gncln4Afzkpszt2C/dDNzPKFM1hHlzXKmJg3/dCYivULgKYFyDM7h5WQ0/JdNh4fxAjn/sntA5WXGOO8DzXRbQDy/lkbFsVOiDePePRSMw8C8a87hNa+CpQ8Wkeu/orG7GOpATe26PmFGHXnT0+oRIsNcvIaKGo6BBO/WyQrGjr7JJprgbp8gkkGyg+4xqCOYTKlCqDLCCOB9lpn4YFC1MEFbxfQ6Klm0HtA7xnpJPoVYYauKgtA/X6LlTBDeJ90K7CBhLg45vl58Vm1XY7LiABJP8AOagbiST8TSOELOYrGVwDJDhwG7gp8JjwxozAZt/18lLf0I07A1270UvcDcqzD9o6fwx8rH1RlDaTS24gKkhj8pzDSEQaKAxO0GtbLQoWYqpUHhEcTKqkMte6A0IBPDenPw7RzKF2dhHNdJcDyI0G+FY1GmfDHOf2RQgWgwtnvCz+mJnou1a1uAU7KozZCW5on+Sgca+xlej6HGnJy+jl9TLSR5l2zxObFnk1gPlKpHNkfy6n7SucMXVzAgktid7S0Fp6EXVecSTYaqcsrm/7NscaijS7S2uauHw7SZdTztPQZcp/y+yrHVJH6ILvuZNlJTqqXPk7KUaNf2I2oKdV7T+IN+RI+q9AfDtwJsfL9pXlWwqBL31G/wDxMBI4hzonyiekr0vB4iQzkGzaxBAm668cVlxOJyZHwych+IwzY/D7rPtwgbWa7QN/1Ng6R5q+xdGpeDv9tUOcGDqYI5fVeM2dsTjodOU6a2uossXj9fOE80YIIGm/X+BTPqX03a29ik3QnroHcJ3D5yVNSvuFra/uoBX6no0R04p9EktuwTwJ15ymm2PYWCCNCOU6IfK4kgiB7+miIY8aG3RIlpuJ/UfVOgIww+W7WUgDz6k6AKU6WMDmE1h1Ov8AOCYrIXVLWO/h+6Q45vKE975kb5/kqufiMhvHkNeBUNlJBebn6/skovvI/MEkDLVtIjcR7Lrmyoab3DSR0siPvh3tB5xf1ELsMyP7uuOwYO4FEMrsOst+alyNOjmnrI97IYypqbKHD0QVXYYPl5ey0hpHh6X9kwtWbxRfgDJYrZDhpMTOk/MXCg7uo02LvmfktmWBRnDg8EvbGmZRuPIBLrngbeg3oihi3uAcXBlvhG7rCv6my2OFwEK/YDfw2B9/VTwkgsEGLP4Swu3mTpPNNG1Hz4iGCdRw5Qu1Oz9QGWuHQ++inZgnwQ9oPPNPyUVK+gsK2bWDpcGgQNSZJJ06WUGMp5yGg3cYifU+SMwmEbTZZuWTP0QjqxBdUI8LWk+gmRzMRdetjaw4OXlnBJPJko8f7QVjWxVap8Ic8xeTlHhHyAQjaIFgpMTXDnucJGYk6WE3gJoJXHR3o7lUtJqbTFlPTpmJAkTGu+508kAbb7N6Ay4hzrlxa2P6QHW9StLs74ojQC/000Wc+zl4isHRqwgf5hK0tRobWa4RBtredYA3rf0k1HK4vycvqItqyyxTG5pi5AP008lC6oNIB8lPi6oLW2IIlCsmdD62XBnXHJJF45XBCDui5Lcuid3Z3Nj5rha7c33+iyosgY4A+Fojz/RSGtyH+X97Lr6cXIPkCn5ZGsb+XzVIogNRx0aD9F2rVLdG9SE7uzrnFt0fopxEazbhbyTQAzQS24HFKrTAFgfdEiqG73HkB+iaMa08ZM7jbcZhPQwVrWnkNJ4oHauFGTXQW+qi2ljYqObJAiY0G/fxn5Kmx+Me22Y6X6xzSdFqI0VXJINleRqEkiz0MNK7BQTccR8QI8j7hT08Y0rrsxom6gpROiTa4Ti/kgQmvIUjMYePrcfNNB5JjqfCyACm4ji1p+XsU7vG8HDoQfdBZCNCnCoRqgYWGsP4o6gj2lOFA7iHdHD2KE7wcl0vQAQ9pb8QI6gpkyoG4h7TZx9foqXtB20ZQrUWOYC4hznECIbGVpdBgmZCV0CVstqpJgZXNk77EHlpCF7TVBTwlYj8haOroYPdVlTts51ag1lPOMRV8LWglzMO2WOfUgkSXgnk1jlP27qn7hWj+j0ztlb5MqyVWqM4Ynju92eQ1YDtR6rmdDPqHeAUxtW8RE8/dc/I3osQ9Po4gg2i4gz9OCraVed7vIIyi3k49SPZCdiN72Aw+Z9WT+FtvMrXV8A82mLiCI081lPs3pGap3BrRHUk/T5rUbV2y3DwSRIIdB1LQbgDiVpCFzUl43/whx5fH7D34ZzWCSCPzGPSw6oVldo1tulMwu33VahoQ6GMBlwEk5otyIgg81LUwbToCOn7rPNeSXKqCONY1xuxUcQzST+m5EUnMizifooPu53ey6abiIzR5arndoGD7QxwZFwb/JS7LeKgLrQTbWVS7a2JVq2zg/JG7FzUQKb45QRPokmgLythhuE+cQoqlJsXAlROxJOgJHX1jooJmS424qrQUNqCnqBEkaGN94TRWa58AfhPzIGv0VftHGgQKYk7zv4J2DMQHEz89x/nRTp9FKmC7Yw5NVtrZSHRffI+YVAzCvqGAJgH1net1lE3bA5kXTqGEpkmCBxA38f5yV8SuRiv/TVUaJLdHC0+BST4C5EIcQmPDJuL8R9f3T6jDumf5xTaU6ZSfMKYT3TAXc8E9rXBPFrBvpFvmumoeK6EwaHNqFPFQqEOTwUySYP6rjmzuTZXQ5ACyDgmuATy9DYzFimwve4NaNSRvOgG8k6AC5QA+rVDQS45QBJJMAAbyvLe0lT7xjn2cGktaZEOyNaDBH4d5jWSOi9JwGEdiHB9cFlMOGSlbWbVK27MNQzRvN2mf7RRUw9KuWjOTPhn4LggCfywZ1soyOos0xq5Ig7LdmqmHxwxNN4azK8hsXLHy1ojcJLhf/l21tudpYeni6NSk8Cm+oxzQ4fCXEGJG68LIbexxoDBPM5WTnLHa0PACX/0gvBjhJWozSiC1sU+9HgNRpBIIggweRFih6hWh7cYHusbVAEBxDx/iGY/OVnnqWNBeHZYI1iftLZn3eoGbjTpvH+NjXH/AFZh5JtNaok9H+zeie5qviZeG/5Wz/8ApCdpxOOYxrWuqPywXbgQ1oaZ0Ehxn+paXsrs00cHTb+Itzkf1O8UekDyVPhaf/EufUEVZa8tNvEGuawcmAPMAamDxVqXFN/gR70WWzdlVXVn1XENc1jWAzLXO1e0gat9i4EaXv34QgTY8YMweBWcq7daxzWAAmrUjK0SRNtL66k81ZYbbWSv3ThD8kw4fE3Sx/F9Fyy9RcrrR0eza/Q4UynZzvE+QUoqNcJabgw4HUHX0TfJbKXJWjlacXTGUsN3jgAOvBWGL2XQtnLnHlG726pjKgptvE/NAs2swu+LxcP0XNkyJOjeGJtWT1tl0qjS1pdTO4yD62VBX2S9hLXRbifmIV+yuNf5C5tEZgNCR8wsk+TFkxKrMzTwxYRaBMzPrAT8ZUaWWBke+qMfSB1bzE+yGxL3ublaI5BXVGFNAlPa7Yh7ZcNJ4XRuGxdrNEHQj6oSjskSC8Gfle6djaopABok/Q81SkXaLMvPApKgbtgx8JPkUlXNfY6LfE0m5YD3MPEa+QcEqdOdXOMbxI5XhJjXON5tvJ4aRrZShswLjqP3SivIIkzab+qa5dIyniYUYzTrboLLZCY8J4UcpwcrRJFtHGijSfVcCQxsw0STwA5kwPNYjFdrtqXe3BFjBxpvJjncH0C37VVdptttw9KTq6fQXJ+nmirCzD437SMW0ZC2k2pEkgElk2AIJgO3746qrd2zruLHue9xa6zreF2ktEWMLN4utmfn/MSedzP1R+CrNDcrp8XIRPO9uqjky6PR+yXbF1cVKNU5qrGucx0AZmZZvFsw6aK3+6F+HotaQ3LSZMnTwt1Kx/Ylgp0cZiXi4aKTfQz5k5fJF7P2y4GmXElsMhp0ItBE21GvFY5pfGjbDH5WbmrsMVA1hDSwAtLTplLe7e0RuIMxxAVJgMXUwn9xiR/d04ayuHAjJozvWmHNIEDNEbzGqP2btaq9rw4NYQfAQ7NI08VhBncocbhXVnMZXyVCaeR8AgH4gRrN2+yzjmlaRpLDGmzA/aeB98aRF6TdOrlji1bb7U2Btei0ADLQA5AZnBoHQArG4R01GT+ZvuF0vs5l0eg/anss0K1AH/kATxDTb3hZKibSt39tW0A7EYaNO4J6TUcL+i89wry4lsXNh52CuyT3zDVxkb/0j2Cqtt0GhwqAQT8ThqcohodGoubIyg3K0DgAPQAKHamFdVaGh2WZvE7jz4wpyR5RoISqVlbS7T0aFLM4DMHBm4HeQfMKSl2toYqm+WhxaAW6ggm1uFpvyXnu12ua8WD7nTTwm0AmVNsrHONUEMAJtlBjgPFHXThK430dsez1PZuYtcQc4DQSd5teOJi/PTgiu+EA6g6EXHVB7ExORrZNy3dvPLeo8S8Nkh0NcbiPxcRewO8cb7ytcUqgzHLG5outjYgVPFFt0/RT43Y1KpYgSLiLXWXrbSy1GhkxlMga7tdwTto7dqd0WjV0CTwJEjkVxOSupHXwfcSz+75TE6ceK5WqTZPxFUOAIjgUO4Qu306i1fk487adHc5TXUJFki5KV0tJnOmDupEaH1Q4wLXG/wCvurCnGh06n209kyph+nC37rN4ytAZ2dS3j+eqSkNJ3AepSWfEdD20id5b0gKRlMi+YnqUP3kXmw3QFE7GNdZpYTvIN+OVw3LYAltWddT1TC5RionBUSPanZeUqMvABJ0Ak9NUCNuUX0e8DjkfoYcDE5ZgQdUm0uyox5MK/tZprd0BpTc4um0ggEeQK89+0bH1KtOlVyllJ5c1gIIcQIOZw3Ztw4N5rS47bVPDPGWnlqOgh0nK6nmGcMGaWOgb+FtUR9oVJjtn1i4ZsuUtPB2ZrQfmfVRFuns2ywjFpx2jxUu+SKOFqAZi0gAA3IBg3BAJneNyioVA1zS4BwDgSOI4JYgtc9zgMoJkCZid071JBo+zeNJw+LYdD3b4/wATqZ/8meiuqlIuoMDfF3bRcaxaSBvuJhUPZHCl1HGVL5W06YPnVa4j0bK1+x6INLedQI9lnNlwKzF7aqdy0U3ZHkg5pABixDs+hvMHgt/hWFzKTjqQ1zjvJDYm3FVGxtnsaHAxB0BAF1o2yWt4if2UwqUkipOotnmX2qg9/Rk2NO1uDnSsVQs8ciPdemfazs+aNGqB8Dy09HiR/qb815k7f/Ny6ZdnOuja/aTUnFt4dy2PNzys3sx2Wqw8HNPkCD9FfdvqoNaiQbnDUyfPMR8iqHZ7M1VjfzOa31ICsS6PoTA7GdUGYkNF44n9kS7ZrKeYudIykC34r3T31XU8mXIGAxUL3RlbFi21zMWsg8ViHu7wPaGgGGEOnO2JmB8N7eSbJR5zjMM13hgEC5kjW9vc+iD2bszu3EwBcEOB1ibRHAlSbTxWQ5mRrBtbXW/mhcHinPbmaTMnjBIuLbt9+i85noI079oEGk0GXE23WkR7q62nRAyOduaTA6wFm9n05q4cEWa/f+XKXbubR6q77QYo5hwIt9FrFf42ZSfzQG0htUB0MDrNk/E7WBz1UznggTEknwSM2UHWDuVZszGXea2XIw95J/DBi3AyR6q0xGJaKIr02tLnjKx1pETmE8B7rmeO1Z0LJWixw2IEAN3mInQ8uX6IpzgVU7DLqmQkQbT1AurXFHxEDRdPpfJzep8EeQrhC4x6eXc12nIN7w6bl1jvPqmuTZSGcewzaySdmPFJKkO2UGFYWzBY1s6uzkiwiDmv0ReEp3Li0A8gB6xqUFWpk1j+Vv5dIgGeunorAn+TqkMkHqntKHHqpAUxAu3dodzh6tSJLW2G6TDR5XXl4209rQ0VHZQDmaI1zEz7fNembe2ccRh30muyl0XItYgwd94Xnez+xNerWqMJaw0ouZIJvAELKatnTj4+297sGqY0vLcxe8gGXOM2MENHAC/qvVcZsv7xgTQcYL6LWzwflaQf8wC82xfZavRqFpGYZc+ZgOSN+vA2XqmDpllNjSbta0HqAAlj7ZfqOKhCv08F/s2oaoox/eZ+7gkfHOWJ6qz2z2Mr4Wl3lcsaMwa0NdmLiZJ00AAOvJWtfBH+2XNN5xbHdQXCoPkrj7VseD3NGbjNUI6+Fs/6lVHNY/7N8Nn2dimnRznj/tNVj2cwBdRpGbOd4hO7f7KP7PaWbZz2AwXPqieBLWgfRW3Y8RhwD+Bx+cfqon3FFx6YDtDDZKwp0zmAGcgn4BoBO83labBOOUDhx32VKxodia7/AMrWtH19la4fER6n9Popj/s1+jl/Df4VX2iA/wBnVetP/wCxq8dI+YXtHa7COr4KtTbLnFsgDUlrg+BxmF5GNl12+F1GrBMD+7dZx0AteeC6GjGIb2grF1Snyw9Af9pp+qqzULTI1Fx1Fwr3amx6pxFGiGHvH0aMNMTmDAwgk2EFhmdENtjs3iMK4CvScyTY6tdGuVwsUUM9j7YsFag0xnpVabHlvIw8aeSp9mdsG1mmnTDnENgmIYzcJ/q4AcFo9j4YvwWCBufulLzGXT0gKs2lVbTkRli+645cVEhozeJwQdTggEjNci+llL2W2M00M0XzEHrMg+kBFCuMpJ3k8uP6Kx2SwU6DQN9zymT7LnaR0RZBhcDFcumzRpzIyz6Sjdq0DUYCN2vGNE1lUZ3gG4ym/Ag/WU+rig0FdEUuBzyb5ma7qZYYBc0i+jmnUFH4HZpDGUzZlNscomTHXyROI2SHAOI4IejRearg5xLGxA8ly38NnRXy0aLA0srRUDfCLBNc4HqrHDvBw8HiqpxXVhilE58rbkOlda0qOUgtjEfomkJpSQA4uSUeZJAzOYJzg92aSSZvwNxeLn9lYioqTA44mSfiJvf9dVZB1p3qCwwPXe8QsmE0vMwmINNVVey3OFeo57SA8WmJtuN1NUY7jHmg3YatnBDvCJGWB76qJbpoqOrDtuHNTcBplIPQkD2lWTcY0DUKgq06jvDDSx1nBwmR/TeApu4cApjqTY5bikY3amPLdr96Rbvacf1NADJE670R2q2FVxWOLmECm5rRnP4Q0QRGpM380P2g2Ji62IzNZ4WwGHM3deTfjK17KDoBNjF+u9UAR2fwdPCUG0muLoJJcfxOOpjcNBHJVZ2u+jiiymCWvM5SCARrLXaRu6qwGHK43AwZUySlocW4sIwdUnO3I1uY2gyYtrbqiMRW7s5TqPrf6qvql7ILYPWRbkQNU6viC+C4QYAN5mN+iUY1O11Q5SuFebCKm3m0vEZtycf/ABBMqXDdraDvC3OSAHCW1AC5pkAEths8UIzDW3fNMqYDgtlNmPEkruaagxfwilIcQCYY45iOWhH+KFFtPtXhcbRNCt8BMh34w7c5saHkqzaeyajxE26A+4QGz9hvpTEX1hsH5JSk3oaVbPR+zW0WNo06bHEii0UxJvlixJ8igu0OLb3kvAgAGbRqs7s7AHvACXta4wcpjofVajavZBtSkWQXWtPHcZUyY0ZbaWLbBEiY0mNUfh6x8Bc/c3wzpYHQDjxWTxWyarXOBc6ZIMgTOnBTHH4kObDdIvHARcR09FhKEjpjOKNbQx7S6rcZmuDSN41PpM+ql+8g2tfcsvSa8vNSIc74oESQAPojA5x19lvDSpnPLbtG7w1MPoEAhxiQRvy/7Ksw+G8Je7Qug/T5BA9n9t/d2loZpJaALSbxyE+6dQ21Ue17KlMNaYLSCPiBOo5grJwvXizVS8/hcU9okCBooS+UAxymY3muhaMGESk1yje0hMDk7FQSPJMeOCjBXc45oA6HFcUZHVJAqMuykC8fDYQYnXz00urKmEBgqIaLb/4Z4o+moLJWNRNBgUVJhJRtGlG5DBDTTTTRRJCXdpDBRQCeKAUwpJZEgB3YcJvdhElqUFAwfuF3uERCQCBAz8KCh34GN4VkAm1csXITECUyNET3IQgCMo1hvVUFjDQXO5CIc8KJ1YJUFkb6Vlr9h4gVaLTqQIPULJGryVr2YxmSoWkwHe6KCwXtXsjLUFQADNYx+Yceo9lRDCr0fbWD7yk5sX3ciLjVYV1PcmtiYIMOu/dwiYTgE6CwXuk9tFT5F3Kigsa1ieGpALoCdCE0LsLpCUoA4uErpBTS0oA4XpJhlJAFZRaOG9ENaI03JJKCgqgj406pJJDJQEgFxJAHYXISSQAoScEkkgIjqkQkkmBG9DuF0klSJY+m0cFLUaOCSSoRHlE+S7TakkgDuUInAj+8Z1CSSTA2dQ+F3T6LHY9o719vxFJJTEqQK9oXcoSSVkiyp2USkkgDuUcFwhcSQIcQu5QkkmMZTHunlo4cUkkCFlSSSQ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71684" name="Title 1"/>
          <p:cNvSpPr>
            <a:spLocks noGrp="1"/>
          </p:cNvSpPr>
          <p:nvPr>
            <p:ph type="title"/>
          </p:nvPr>
        </p:nvSpPr>
        <p:spPr>
          <a:xfrm>
            <a:off x="0" y="79375"/>
            <a:ext cx="9144000" cy="973138"/>
          </a:xfrm>
        </p:spPr>
        <p:txBody>
          <a:bodyPr/>
          <a:lstStyle/>
          <a:p>
            <a:r>
              <a:rPr lang="it-IT" sz="2400" b="1" smtClean="0">
                <a:solidFill>
                  <a:srgbClr val="FF0000"/>
                </a:solidFill>
                <a:latin typeface="Tahoma" pitchFamily="34" charset="0"/>
                <a:cs typeface="Tahoma" pitchFamily="34" charset="0"/>
              </a:rPr>
              <a:t>Che direzione seguire per il futuro: </a:t>
            </a:r>
            <a:r>
              <a:rPr lang="it-IT" sz="2400" b="1" u="sng" smtClean="0">
                <a:solidFill>
                  <a:srgbClr val="FF0000"/>
                </a:solidFill>
                <a:latin typeface="Tahoma" pitchFamily="34" charset="0"/>
                <a:cs typeface="Tahoma" pitchFamily="34" charset="0"/>
              </a:rPr>
              <a:t>capire, condividere, integrare e </a:t>
            </a:r>
            <a:r>
              <a:rPr lang="it-IT" sz="2300" b="1" u="sng" smtClean="0">
                <a:solidFill>
                  <a:srgbClr val="FF0000"/>
                </a:solidFill>
                <a:latin typeface="Tahoma" pitchFamily="34" charset="0"/>
                <a:cs typeface="Tahoma" pitchFamily="34" charset="0"/>
              </a:rPr>
              <a:t>contestualizzare</a:t>
            </a:r>
            <a:r>
              <a:rPr lang="it-IT" sz="2400" b="1" u="sng" smtClean="0">
                <a:solidFill>
                  <a:srgbClr val="FF0000"/>
                </a:solidFill>
                <a:latin typeface="Tahoma" pitchFamily="34" charset="0"/>
                <a:cs typeface="Tahoma" pitchFamily="34" charset="0"/>
              </a:rPr>
              <a:t> le buone pratiche </a:t>
            </a:r>
            <a:r>
              <a:rPr lang="it-IT" sz="2400" b="1" smtClean="0">
                <a:solidFill>
                  <a:srgbClr val="FF0000"/>
                </a:solidFill>
                <a:latin typeface="Tahoma" pitchFamily="34" charset="0"/>
                <a:cs typeface="Tahoma" pitchFamily="34" charset="0"/>
              </a:rPr>
              <a:t>(2)</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564904"/>
            <a:ext cx="8229600" cy="1143000"/>
          </a:xfrm>
        </p:spPr>
        <p:txBody>
          <a:bodyPr>
            <a:noAutofit/>
          </a:bodyPr>
          <a:lstStyle/>
          <a:p>
            <a:r>
              <a:rPr lang="it-IT" sz="5400" b="1" dirty="0" smtClean="0">
                <a:solidFill>
                  <a:srgbClr val="0033CC"/>
                </a:solidFill>
                <a:latin typeface="Tahoma" pitchFamily="34" charset="0"/>
                <a:ea typeface="Tahoma" pitchFamily="34" charset="0"/>
                <a:cs typeface="Tahoma" pitchFamily="34" charset="0"/>
              </a:rPr>
              <a:t>Sul peso delle parole e sul loro buon uso </a:t>
            </a:r>
            <a:br>
              <a:rPr lang="it-IT" sz="5400" b="1" dirty="0" smtClean="0">
                <a:solidFill>
                  <a:srgbClr val="0033CC"/>
                </a:solidFill>
                <a:latin typeface="Tahoma" pitchFamily="34" charset="0"/>
                <a:ea typeface="Tahoma" pitchFamily="34" charset="0"/>
                <a:cs typeface="Tahoma" pitchFamily="34" charset="0"/>
              </a:rPr>
            </a:br>
            <a:endParaRPr lang="it-IT" sz="5400" b="1" dirty="0">
              <a:solidFill>
                <a:srgbClr val="0033CC"/>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196752"/>
            <a:ext cx="8856984" cy="5328592"/>
          </a:xfrm>
        </p:spPr>
        <p:txBody>
          <a:bodyPr>
            <a:noAutofit/>
          </a:bodyPr>
          <a:lstStyle/>
          <a:p>
            <a:pPr>
              <a:spcBef>
                <a:spcPts val="0"/>
              </a:spcBef>
              <a:spcAft>
                <a:spcPts val="1200"/>
              </a:spcAft>
              <a:buClr>
                <a:srgbClr val="0033CC"/>
              </a:buClr>
              <a:buSzPct val="131000"/>
            </a:pPr>
            <a:r>
              <a:rPr lang="it-IT" sz="2600" dirty="0" smtClean="0">
                <a:latin typeface="Tahoma" pitchFamily="34" charset="0"/>
                <a:ea typeface="Tahoma" pitchFamily="34" charset="0"/>
                <a:cs typeface="Tahoma" pitchFamily="34" charset="0"/>
              </a:rPr>
              <a:t>I mezzi di comunicazione di massa utilizzano spesso un linguaggio che </a:t>
            </a:r>
            <a:r>
              <a:rPr lang="it-IT" sz="2600" u="sng" dirty="0" smtClean="0">
                <a:latin typeface="Tahoma" pitchFamily="34" charset="0"/>
                <a:ea typeface="Tahoma" pitchFamily="34" charset="0"/>
                <a:cs typeface="Tahoma" pitchFamily="34" charset="0"/>
              </a:rPr>
              <a:t>contribuisce a diffondere un’immagine negativa</a:t>
            </a:r>
            <a:r>
              <a:rPr lang="it-IT" sz="2600" dirty="0" smtClean="0">
                <a:latin typeface="Tahoma" pitchFamily="34" charset="0"/>
                <a:ea typeface="Tahoma" pitchFamily="34" charset="0"/>
                <a:cs typeface="Tahoma" pitchFamily="34" charset="0"/>
              </a:rPr>
              <a:t> delle persone con disturbi mentali, alimentando di conseguenza i pregiudizi</a:t>
            </a:r>
          </a:p>
          <a:p>
            <a:pPr>
              <a:spcBef>
                <a:spcPts val="0"/>
              </a:spcBef>
              <a:spcAft>
                <a:spcPts val="1200"/>
              </a:spcAft>
              <a:buClr>
                <a:srgbClr val="0033CC"/>
              </a:buClr>
              <a:buSzPct val="131000"/>
            </a:pPr>
            <a:r>
              <a:rPr lang="it-IT" sz="2600" dirty="0" smtClean="0">
                <a:latin typeface="Tahoma" pitchFamily="34" charset="0"/>
                <a:ea typeface="Tahoma" pitchFamily="34" charset="0"/>
                <a:cs typeface="Tahoma" pitchFamily="34" charset="0"/>
              </a:rPr>
              <a:t>Numerosi studi, alcuni condotti anche in Italia, hanno evidenziato un </a:t>
            </a:r>
            <a:r>
              <a:rPr lang="it-IT" sz="2600" u="sng" dirty="0" smtClean="0">
                <a:latin typeface="Tahoma" pitchFamily="34" charset="0"/>
                <a:ea typeface="Tahoma" pitchFamily="34" charset="0"/>
                <a:cs typeface="Tahoma" pitchFamily="34" charset="0"/>
              </a:rPr>
              <a:t>atteggiamento quanto meno ambivalente</a:t>
            </a:r>
            <a:r>
              <a:rPr lang="it-IT" sz="2600" dirty="0" smtClean="0">
                <a:latin typeface="Tahoma" pitchFamily="34" charset="0"/>
                <a:ea typeface="Tahoma" pitchFamily="34" charset="0"/>
                <a:cs typeface="Tahoma" pitchFamily="34" charset="0"/>
              </a:rPr>
              <a:t> della stampa nei confronti dei disturbi mentali</a:t>
            </a:r>
          </a:p>
          <a:p>
            <a:pPr>
              <a:spcBef>
                <a:spcPts val="0"/>
              </a:spcBef>
              <a:spcAft>
                <a:spcPts val="1200"/>
              </a:spcAft>
              <a:buClr>
                <a:srgbClr val="0033CC"/>
              </a:buClr>
              <a:buSzPct val="131000"/>
            </a:pPr>
            <a:r>
              <a:rPr lang="it-IT" sz="2600" dirty="0" smtClean="0">
                <a:latin typeface="Tahoma" pitchFamily="34" charset="0"/>
                <a:ea typeface="Tahoma" pitchFamily="34" charset="0"/>
                <a:cs typeface="Tahoma" pitchFamily="34" charset="0"/>
              </a:rPr>
              <a:t>Il pregiudizio nei confronti dei disturbi mentali affonda le proprie radici </a:t>
            </a:r>
            <a:r>
              <a:rPr lang="it-IT" sz="2600" u="sng" dirty="0" smtClean="0">
                <a:latin typeface="Tahoma" pitchFamily="34" charset="0"/>
                <a:ea typeface="Tahoma" pitchFamily="34" charset="0"/>
                <a:cs typeface="Tahoma" pitchFamily="34" charset="0"/>
              </a:rPr>
              <a:t>nell’ignoranza e nella paura </a:t>
            </a:r>
            <a:r>
              <a:rPr lang="it-IT" sz="2600" dirty="0" smtClean="0">
                <a:latin typeface="Tahoma" pitchFamily="34" charset="0"/>
                <a:ea typeface="Tahoma" pitchFamily="34" charset="0"/>
                <a:cs typeface="Tahoma" pitchFamily="34" charset="0"/>
              </a:rPr>
              <a:t>e, purtroppo, gli operatori dell’informazione (come tutti) non ne sono immuni</a:t>
            </a:r>
          </a:p>
        </p:txBody>
      </p:sp>
      <p:sp>
        <p:nvSpPr>
          <p:cNvPr id="4" name="Titolo 3"/>
          <p:cNvSpPr>
            <a:spLocks noGrp="1"/>
          </p:cNvSpPr>
          <p:nvPr>
            <p:ph type="title"/>
          </p:nvPr>
        </p:nvSpPr>
        <p:spPr>
          <a:xfrm>
            <a:off x="457200" y="188913"/>
            <a:ext cx="8229600" cy="796925"/>
          </a:xfrm>
        </p:spPr>
        <p:txBody>
          <a:bodyPr>
            <a:normAutofit/>
          </a:bodyPr>
          <a:lstStyle/>
          <a:p>
            <a:r>
              <a:rPr lang="it-IT" sz="4600" b="1" dirty="0" smtClean="0">
                <a:solidFill>
                  <a:srgbClr val="0000BF"/>
                </a:solidFill>
                <a:latin typeface="Tahoma" pitchFamily="34" charset="0"/>
                <a:cs typeface="Tahoma" pitchFamily="34" charset="0"/>
              </a:rPr>
              <a:t>Mass media e stigma - 1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chizo_poster_02.jpg">
            <a:hlinkClick r:id="rId2" tooltip="View image at full size"/>
          </p:cNvPr>
          <p:cNvPicPr>
            <a:picLocks noChangeAspect="1" noChangeArrowheads="1"/>
          </p:cNvPicPr>
          <p:nvPr/>
        </p:nvPicPr>
        <p:blipFill>
          <a:blip r:embed="rId3" cstate="print"/>
          <a:srcRect/>
          <a:stretch>
            <a:fillRect/>
          </a:stretch>
        </p:blipFill>
        <p:spPr bwMode="auto">
          <a:xfrm>
            <a:off x="5724525" y="765175"/>
            <a:ext cx="3117850" cy="4751388"/>
          </a:xfrm>
          <a:prstGeom prst="rect">
            <a:avLst/>
          </a:prstGeom>
          <a:noFill/>
          <a:ln w="9525">
            <a:noFill/>
            <a:miter lim="800000"/>
            <a:headEnd/>
            <a:tailEnd/>
          </a:ln>
        </p:spPr>
      </p:pic>
      <p:pic>
        <p:nvPicPr>
          <p:cNvPr id="18435" name="Picture 9"/>
          <p:cNvPicPr>
            <a:picLocks noChangeAspect="1" noChangeArrowheads="1"/>
          </p:cNvPicPr>
          <p:nvPr/>
        </p:nvPicPr>
        <p:blipFill>
          <a:blip r:embed="rId4" cstate="print"/>
          <a:srcRect/>
          <a:stretch>
            <a:fillRect/>
          </a:stretch>
        </p:blipFill>
        <p:spPr bwMode="auto">
          <a:xfrm>
            <a:off x="250825" y="260350"/>
            <a:ext cx="4441825" cy="3673475"/>
          </a:xfrm>
          <a:prstGeom prst="rect">
            <a:avLst/>
          </a:prstGeom>
          <a:noFill/>
          <a:ln w="9525">
            <a:noFill/>
            <a:miter lim="800000"/>
            <a:headEnd/>
            <a:tailEnd/>
          </a:ln>
        </p:spPr>
      </p:pic>
      <p:pic>
        <p:nvPicPr>
          <p:cNvPr id="18436" name="Picture 5" descr="http://apsaleph.files.wordpress.com/2012/03/spidercov.jpg">
            <a:hlinkClick r:id="rId5"/>
          </p:cNvPr>
          <p:cNvPicPr>
            <a:picLocks noChangeAspect="1" noChangeArrowheads="1"/>
          </p:cNvPicPr>
          <p:nvPr/>
        </p:nvPicPr>
        <p:blipFill>
          <a:blip r:embed="rId6" cstate="print"/>
          <a:srcRect/>
          <a:stretch>
            <a:fillRect/>
          </a:stretch>
        </p:blipFill>
        <p:spPr bwMode="auto">
          <a:xfrm>
            <a:off x="3563938" y="3573463"/>
            <a:ext cx="2178050" cy="3163887"/>
          </a:xfrm>
          <a:prstGeom prst="rect">
            <a:avLst/>
          </a:prstGeom>
          <a:noFill/>
          <a:ln w="9525">
            <a:noFill/>
            <a:miter lim="800000"/>
            <a:headEnd/>
            <a:tailEnd/>
          </a:ln>
        </p:spPr>
      </p:pic>
      <p:pic>
        <p:nvPicPr>
          <p:cNvPr id="18437" name="Picture 7" descr="Risultati immagini per schizophrenia myth"/>
          <p:cNvPicPr>
            <a:picLocks noChangeAspect="1" noChangeArrowheads="1"/>
          </p:cNvPicPr>
          <p:nvPr/>
        </p:nvPicPr>
        <p:blipFill>
          <a:blip r:embed="rId7" cstate="print"/>
          <a:srcRect/>
          <a:stretch>
            <a:fillRect/>
          </a:stretch>
        </p:blipFill>
        <p:spPr bwMode="auto">
          <a:xfrm>
            <a:off x="395288" y="4581525"/>
            <a:ext cx="2519362" cy="1963738"/>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107950" y="476250"/>
            <a:ext cx="9144000" cy="706438"/>
          </a:xfrm>
        </p:spPr>
        <p:txBody>
          <a:bodyPr/>
          <a:lstStyle/>
          <a:p>
            <a:pPr algn="l"/>
            <a:r>
              <a:rPr lang="en-GB" altLang="it-IT" sz="4000" b="1" dirty="0" err="1" smtClean="0">
                <a:solidFill>
                  <a:srgbClr val="0033CC"/>
                </a:solidFill>
                <a:latin typeface="Tahoma" pitchFamily="34" charset="0"/>
                <a:cs typeface="Tahoma" pitchFamily="34" charset="0"/>
              </a:rPr>
              <a:t>Principali</a:t>
            </a:r>
            <a:r>
              <a:rPr lang="en-GB" altLang="it-IT" sz="4000" b="1" dirty="0" smtClean="0">
                <a:solidFill>
                  <a:srgbClr val="0033CC"/>
                </a:solidFill>
                <a:latin typeface="Tahoma" pitchFamily="34" charset="0"/>
                <a:cs typeface="Tahoma" pitchFamily="34" charset="0"/>
              </a:rPr>
              <a:t> </a:t>
            </a:r>
            <a:r>
              <a:rPr lang="en-GB" altLang="it-IT" sz="4000" b="1" dirty="0" err="1" smtClean="0">
                <a:solidFill>
                  <a:srgbClr val="0033CC"/>
                </a:solidFill>
                <a:latin typeface="Tahoma" pitchFamily="34" charset="0"/>
                <a:cs typeface="Tahoma" pitchFamily="34" charset="0"/>
              </a:rPr>
              <a:t>barriere</a:t>
            </a:r>
            <a:r>
              <a:rPr lang="en-GB" altLang="it-IT" sz="4000" b="1" dirty="0" smtClean="0">
                <a:solidFill>
                  <a:srgbClr val="0033CC"/>
                </a:solidFill>
                <a:latin typeface="Tahoma" pitchFamily="34" charset="0"/>
                <a:cs typeface="Tahoma" pitchFamily="34" charset="0"/>
              </a:rPr>
              <a:t> al </a:t>
            </a:r>
            <a:r>
              <a:rPr lang="en-GB" altLang="it-IT" sz="4000" b="1" dirty="0" err="1" smtClean="0">
                <a:solidFill>
                  <a:srgbClr val="0033CC"/>
                </a:solidFill>
                <a:latin typeface="Tahoma" pitchFamily="34" charset="0"/>
                <a:cs typeface="Tahoma" pitchFamily="34" charset="0"/>
              </a:rPr>
              <a:t>trattamento</a:t>
            </a:r>
            <a:r>
              <a:rPr lang="en-GB" altLang="it-IT" sz="4000" b="1" dirty="0" smtClean="0">
                <a:solidFill>
                  <a:srgbClr val="0033CC"/>
                </a:solidFill>
                <a:latin typeface="Tahoma" pitchFamily="34" charset="0"/>
                <a:cs typeface="Tahoma" pitchFamily="34" charset="0"/>
              </a:rPr>
              <a:t> </a:t>
            </a:r>
            <a:endParaRPr lang="it-IT" altLang="it-IT" sz="4000" b="1" dirty="0" smtClean="0">
              <a:solidFill>
                <a:srgbClr val="0033CC"/>
              </a:solidFill>
              <a:latin typeface="Tahoma" pitchFamily="34" charset="0"/>
              <a:cs typeface="Tahoma" pitchFamily="34" charset="0"/>
            </a:endParaRPr>
          </a:p>
        </p:txBody>
      </p:sp>
      <p:sp>
        <p:nvSpPr>
          <p:cNvPr id="19459" name="Segnaposto contenuto 2"/>
          <p:cNvSpPr>
            <a:spLocks noGrp="1"/>
          </p:cNvSpPr>
          <p:nvPr>
            <p:ph idx="1"/>
          </p:nvPr>
        </p:nvSpPr>
        <p:spPr>
          <a:xfrm>
            <a:off x="323850" y="1412875"/>
            <a:ext cx="7704138" cy="4968875"/>
          </a:xfrm>
        </p:spPr>
        <p:txBody>
          <a:bodyPr/>
          <a:lstStyle/>
          <a:p>
            <a:pPr>
              <a:buClr>
                <a:srgbClr val="FF0000"/>
              </a:buClr>
            </a:pPr>
            <a:r>
              <a:rPr lang="en-GB" altLang="it-IT" sz="3600" dirty="0" err="1" smtClean="0">
                <a:latin typeface="Tahoma" pitchFamily="34" charset="0"/>
                <a:cs typeface="Tahoma" pitchFamily="34" charset="0"/>
              </a:rPr>
              <a:t>Mancanza</a:t>
            </a:r>
            <a:r>
              <a:rPr lang="en-GB" altLang="it-IT" sz="3600" dirty="0" smtClean="0">
                <a:latin typeface="Tahoma" pitchFamily="34" charset="0"/>
                <a:cs typeface="Tahoma" pitchFamily="34" charset="0"/>
              </a:rPr>
              <a:t> </a:t>
            </a:r>
            <a:r>
              <a:rPr lang="en-GB" altLang="it-IT" sz="3600" dirty="0" err="1" smtClean="0">
                <a:latin typeface="Tahoma" pitchFamily="34" charset="0"/>
                <a:cs typeface="Tahoma" pitchFamily="34" charset="0"/>
              </a:rPr>
              <a:t>di</a:t>
            </a:r>
            <a:r>
              <a:rPr lang="en-GB" altLang="it-IT" sz="3600" dirty="0" smtClean="0">
                <a:latin typeface="Tahoma" pitchFamily="34" charset="0"/>
                <a:cs typeface="Tahoma" pitchFamily="34" charset="0"/>
              </a:rPr>
              <a:t> </a:t>
            </a:r>
            <a:r>
              <a:rPr lang="en-GB" altLang="it-IT" sz="3600" dirty="0" err="1" smtClean="0">
                <a:latin typeface="Tahoma" pitchFamily="34" charset="0"/>
                <a:cs typeface="Tahoma" pitchFamily="34" charset="0"/>
              </a:rPr>
              <a:t>risorse</a:t>
            </a:r>
            <a:r>
              <a:rPr lang="en-GB" altLang="it-IT" sz="3600" dirty="0" smtClean="0">
                <a:latin typeface="Tahoma" pitchFamily="34" charset="0"/>
                <a:cs typeface="Tahoma" pitchFamily="34" charset="0"/>
              </a:rPr>
              <a:t> </a:t>
            </a:r>
            <a:endParaRPr lang="en-GB" altLang="it-IT" sz="3600" baseline="30000" dirty="0" smtClean="0">
              <a:latin typeface="Tahoma" pitchFamily="34" charset="0"/>
              <a:cs typeface="Tahoma" pitchFamily="34" charset="0"/>
            </a:endParaRPr>
          </a:p>
          <a:p>
            <a:pPr lvl="1">
              <a:spcBef>
                <a:spcPct val="0"/>
              </a:spcBef>
            </a:pPr>
            <a:r>
              <a:rPr lang="en-GB" altLang="it-IT" sz="3600" dirty="0" err="1" smtClean="0">
                <a:latin typeface="Tahoma" pitchFamily="34" charset="0"/>
                <a:cs typeface="Tahoma" pitchFamily="34" charset="0"/>
              </a:rPr>
              <a:t>politiche</a:t>
            </a:r>
            <a:r>
              <a:rPr lang="en-GB" altLang="it-IT" sz="3600" dirty="0" smtClean="0">
                <a:latin typeface="Tahoma" pitchFamily="34" charset="0"/>
                <a:cs typeface="Tahoma" pitchFamily="34" charset="0"/>
              </a:rPr>
              <a:t>/</a:t>
            </a:r>
            <a:r>
              <a:rPr lang="en-GB" altLang="it-IT" sz="3600" dirty="0" err="1" smtClean="0">
                <a:latin typeface="Tahoma" pitchFamily="34" charset="0"/>
                <a:cs typeface="Tahoma" pitchFamily="34" charset="0"/>
              </a:rPr>
              <a:t>programmi</a:t>
            </a:r>
            <a:r>
              <a:rPr lang="en-GB" altLang="it-IT" sz="3600" dirty="0" smtClean="0">
                <a:latin typeface="Tahoma" pitchFamily="34" charset="0"/>
                <a:cs typeface="Tahoma" pitchFamily="34" charset="0"/>
              </a:rPr>
              <a:t> </a:t>
            </a:r>
          </a:p>
          <a:p>
            <a:pPr lvl="1">
              <a:spcBef>
                <a:spcPct val="0"/>
              </a:spcBef>
            </a:pPr>
            <a:r>
              <a:rPr lang="en-US" altLang="it-IT" sz="3600" dirty="0" err="1" smtClean="0">
                <a:latin typeface="Tahoma" pitchFamily="34" charset="0"/>
                <a:cs typeface="Tahoma" pitchFamily="34" charset="0"/>
              </a:rPr>
              <a:t>servizi</a:t>
            </a:r>
            <a:r>
              <a:rPr lang="en-US" altLang="it-IT" sz="3600" dirty="0" smtClean="0">
                <a:latin typeface="Tahoma" pitchFamily="34" charset="0"/>
                <a:cs typeface="Tahoma" pitchFamily="34" charset="0"/>
              </a:rPr>
              <a:t> </a:t>
            </a:r>
          </a:p>
          <a:p>
            <a:pPr lvl="1">
              <a:spcBef>
                <a:spcPct val="0"/>
              </a:spcBef>
            </a:pPr>
            <a:r>
              <a:rPr lang="en-US" altLang="it-IT" sz="3600" dirty="0" err="1" smtClean="0">
                <a:latin typeface="Tahoma" pitchFamily="34" charset="0"/>
                <a:cs typeface="Tahoma" pitchFamily="34" charset="0"/>
              </a:rPr>
              <a:t>risorse</a:t>
            </a:r>
            <a:r>
              <a:rPr lang="en-US" altLang="it-IT" sz="3600" dirty="0" smtClean="0">
                <a:latin typeface="Tahoma" pitchFamily="34" charset="0"/>
                <a:cs typeface="Tahoma" pitchFamily="34" charset="0"/>
              </a:rPr>
              <a:t> </a:t>
            </a:r>
            <a:r>
              <a:rPr lang="en-US" altLang="it-IT" sz="3600" dirty="0" err="1" smtClean="0">
                <a:latin typeface="Tahoma" pitchFamily="34" charset="0"/>
                <a:cs typeface="Tahoma" pitchFamily="34" charset="0"/>
              </a:rPr>
              <a:t>della</a:t>
            </a:r>
            <a:r>
              <a:rPr lang="en-US" altLang="it-IT" sz="3600" dirty="0" smtClean="0">
                <a:latin typeface="Tahoma" pitchFamily="34" charset="0"/>
                <a:cs typeface="Tahoma" pitchFamily="34" charset="0"/>
              </a:rPr>
              <a:t> </a:t>
            </a:r>
            <a:r>
              <a:rPr lang="en-US" altLang="it-IT" sz="3600" dirty="0" err="1" smtClean="0">
                <a:latin typeface="Tahoma" pitchFamily="34" charset="0"/>
                <a:cs typeface="Tahoma" pitchFamily="34" charset="0"/>
              </a:rPr>
              <a:t>comunità</a:t>
            </a:r>
            <a:r>
              <a:rPr lang="en-US" altLang="it-IT" sz="3600" dirty="0" smtClean="0">
                <a:latin typeface="Tahoma" pitchFamily="34" charset="0"/>
                <a:cs typeface="Tahoma" pitchFamily="34" charset="0"/>
              </a:rPr>
              <a:t>  </a:t>
            </a:r>
          </a:p>
          <a:p>
            <a:pPr lvl="1">
              <a:spcBef>
                <a:spcPct val="0"/>
              </a:spcBef>
            </a:pPr>
            <a:r>
              <a:rPr lang="en-US" altLang="it-IT" sz="3600" dirty="0" err="1" smtClean="0">
                <a:latin typeface="Tahoma" pitchFamily="34" charset="0"/>
                <a:cs typeface="Tahoma" pitchFamily="34" charset="0"/>
              </a:rPr>
              <a:t>risorse</a:t>
            </a:r>
            <a:r>
              <a:rPr lang="en-US" altLang="it-IT" sz="3600" dirty="0" smtClean="0">
                <a:latin typeface="Tahoma" pitchFamily="34" charset="0"/>
                <a:cs typeface="Tahoma" pitchFamily="34" charset="0"/>
              </a:rPr>
              <a:t> </a:t>
            </a:r>
            <a:r>
              <a:rPr lang="en-US" altLang="it-IT" sz="3600" dirty="0" err="1" smtClean="0">
                <a:latin typeface="Tahoma" pitchFamily="34" charset="0"/>
                <a:cs typeface="Tahoma" pitchFamily="34" charset="0"/>
              </a:rPr>
              <a:t>umane</a:t>
            </a:r>
            <a:r>
              <a:rPr lang="en-US" altLang="it-IT" sz="3600" dirty="0" smtClean="0">
                <a:latin typeface="Tahoma" pitchFamily="34" charset="0"/>
                <a:cs typeface="Tahoma" pitchFamily="34" charset="0"/>
              </a:rPr>
              <a:t>  </a:t>
            </a:r>
          </a:p>
          <a:p>
            <a:pPr lvl="1">
              <a:spcBef>
                <a:spcPct val="0"/>
              </a:spcBef>
            </a:pPr>
            <a:r>
              <a:rPr lang="en-US" altLang="it-IT" sz="3600" dirty="0" err="1" smtClean="0">
                <a:latin typeface="Tahoma" pitchFamily="34" charset="0"/>
                <a:cs typeface="Tahoma" pitchFamily="34" charset="0"/>
              </a:rPr>
              <a:t>finanziamenti</a:t>
            </a:r>
            <a:endParaRPr lang="en-GB" altLang="it-IT" sz="3600" baseline="30000" dirty="0" smtClean="0">
              <a:latin typeface="Tahoma" pitchFamily="34" charset="0"/>
              <a:cs typeface="Tahoma" pitchFamily="34" charset="0"/>
            </a:endParaRPr>
          </a:p>
          <a:p>
            <a:pPr>
              <a:spcBef>
                <a:spcPts val="1200"/>
              </a:spcBef>
              <a:buClr>
                <a:srgbClr val="FF0000"/>
              </a:buClr>
            </a:pPr>
            <a:r>
              <a:rPr lang="en-GB" altLang="it-IT" sz="3600" dirty="0" err="1" smtClean="0">
                <a:latin typeface="Tahoma" pitchFamily="34" charset="0"/>
                <a:cs typeface="Tahoma" pitchFamily="34" charset="0"/>
              </a:rPr>
              <a:t>Mancanza</a:t>
            </a:r>
            <a:r>
              <a:rPr lang="en-GB" altLang="it-IT" sz="3600" dirty="0" smtClean="0">
                <a:latin typeface="Tahoma" pitchFamily="34" charset="0"/>
                <a:cs typeface="Tahoma" pitchFamily="34" charset="0"/>
              </a:rPr>
              <a:t> </a:t>
            </a:r>
            <a:r>
              <a:rPr lang="en-GB" altLang="it-IT" sz="3600" dirty="0" err="1" smtClean="0">
                <a:latin typeface="Tahoma" pitchFamily="34" charset="0"/>
                <a:cs typeface="Tahoma" pitchFamily="34" charset="0"/>
              </a:rPr>
              <a:t>di</a:t>
            </a:r>
            <a:r>
              <a:rPr lang="en-GB" altLang="it-IT" sz="3600" dirty="0" smtClean="0">
                <a:latin typeface="Tahoma" pitchFamily="34" charset="0"/>
                <a:cs typeface="Tahoma" pitchFamily="34" charset="0"/>
              </a:rPr>
              <a:t> </a:t>
            </a:r>
            <a:r>
              <a:rPr lang="en-GB" altLang="it-IT" sz="3600" dirty="0" err="1" smtClean="0">
                <a:latin typeface="Tahoma" pitchFamily="34" charset="0"/>
                <a:cs typeface="Tahoma" pitchFamily="34" charset="0"/>
              </a:rPr>
              <a:t>operatori</a:t>
            </a:r>
            <a:r>
              <a:rPr lang="en-GB" altLang="it-IT" sz="3600" dirty="0" smtClean="0">
                <a:latin typeface="Tahoma" pitchFamily="34" charset="0"/>
                <a:cs typeface="Tahoma" pitchFamily="34" charset="0"/>
              </a:rPr>
              <a:t> </a:t>
            </a:r>
            <a:r>
              <a:rPr lang="en-GB" altLang="it-IT" sz="3600" dirty="0" err="1" smtClean="0">
                <a:latin typeface="Tahoma" pitchFamily="34" charset="0"/>
                <a:cs typeface="Tahoma" pitchFamily="34" charset="0"/>
              </a:rPr>
              <a:t>formati</a:t>
            </a:r>
            <a:endParaRPr lang="en-GB" altLang="it-IT" sz="3600" dirty="0" smtClean="0">
              <a:latin typeface="Tahoma" pitchFamily="34" charset="0"/>
              <a:cs typeface="Tahoma" pitchFamily="34" charset="0"/>
            </a:endParaRPr>
          </a:p>
          <a:p>
            <a:pPr>
              <a:spcBef>
                <a:spcPts val="1200"/>
              </a:spcBef>
              <a:buClr>
                <a:srgbClr val="FF0000"/>
              </a:buClr>
            </a:pPr>
            <a:r>
              <a:rPr lang="en-GB" altLang="it-IT" sz="3600" dirty="0" smtClean="0">
                <a:solidFill>
                  <a:srgbClr val="FF0000"/>
                </a:solidFill>
                <a:latin typeface="Tahoma" pitchFamily="34" charset="0"/>
                <a:cs typeface="Tahoma" pitchFamily="34" charset="0"/>
              </a:rPr>
              <a:t>Stigma e </a:t>
            </a:r>
            <a:r>
              <a:rPr lang="en-GB" altLang="it-IT" sz="3600" dirty="0" err="1" smtClean="0">
                <a:solidFill>
                  <a:srgbClr val="FF0000"/>
                </a:solidFill>
                <a:latin typeface="Tahoma" pitchFamily="34" charset="0"/>
                <a:cs typeface="Tahoma" pitchFamily="34" charset="0"/>
              </a:rPr>
              <a:t>discriminazione</a:t>
            </a:r>
            <a:r>
              <a:rPr lang="en-GB" altLang="it-IT" sz="3600" dirty="0" smtClean="0">
                <a:solidFill>
                  <a:srgbClr val="FF0000"/>
                </a:solidFill>
                <a:latin typeface="Tahoma" pitchFamily="34" charset="0"/>
                <a:cs typeface="Tahoma" pitchFamily="34" charset="0"/>
              </a:rPr>
              <a:t> </a:t>
            </a:r>
            <a:endParaRPr lang="it-IT" altLang="it-IT" sz="3600" dirty="0" smtClean="0">
              <a:solidFill>
                <a:srgbClr val="FF0000"/>
              </a:solidFill>
              <a:latin typeface="Tahoma" pitchFamily="34" charset="0"/>
              <a:cs typeface="Tahoma" pitchFamily="34" charset="0"/>
            </a:endParaRPr>
          </a:p>
          <a:p>
            <a:pPr>
              <a:spcBef>
                <a:spcPts val="1200"/>
              </a:spcBef>
              <a:buClr>
                <a:srgbClr val="FF0000"/>
              </a:buClr>
            </a:pPr>
            <a:endParaRPr lang="en-GB" altLang="it-IT" sz="3600" dirty="0" smtClean="0">
              <a:latin typeface="Tahoma" pitchFamily="34" charset="0"/>
              <a:cs typeface="Tahoma" pitchFamily="34" charset="0"/>
            </a:endParaRPr>
          </a:p>
        </p:txBody>
      </p:sp>
      <p:pic>
        <p:nvPicPr>
          <p:cNvPr id="19460" name="Picture 9" descr="Trial6"/>
          <p:cNvPicPr>
            <a:picLocks noChangeAspect="1" noChangeArrowheads="1"/>
          </p:cNvPicPr>
          <p:nvPr/>
        </p:nvPicPr>
        <p:blipFill>
          <a:blip r:embed="rId2" cstate="print"/>
          <a:srcRect/>
          <a:stretch>
            <a:fillRect/>
          </a:stretch>
        </p:blipFill>
        <p:spPr bwMode="auto">
          <a:xfrm>
            <a:off x="5862638" y="1557338"/>
            <a:ext cx="3057525" cy="1892300"/>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080120"/>
            <a:ext cx="8964488" cy="5949280"/>
          </a:xfrm>
        </p:spPr>
        <p:txBody>
          <a:bodyPr>
            <a:noAutofit/>
          </a:bodyPr>
          <a:lstStyle/>
          <a:p>
            <a:pPr>
              <a:spcBef>
                <a:spcPts val="600"/>
              </a:spcBef>
              <a:spcAft>
                <a:spcPts val="1200"/>
              </a:spcAft>
              <a:buClr>
                <a:srgbClr val="0033CC"/>
              </a:buClr>
              <a:buSzPct val="132000"/>
            </a:pPr>
            <a:r>
              <a:rPr lang="it-IT" sz="2200" dirty="0" smtClean="0">
                <a:latin typeface="Tahoma" pitchFamily="34" charset="0"/>
                <a:ea typeface="Tahoma" pitchFamily="34" charset="0"/>
                <a:cs typeface="Tahoma" pitchFamily="34" charset="0"/>
              </a:rPr>
              <a:t>I mass media rappresentano anche uno </a:t>
            </a:r>
            <a:r>
              <a:rPr lang="it-IT" sz="2200" u="sng" dirty="0" smtClean="0">
                <a:latin typeface="Tahoma" pitchFamily="34" charset="0"/>
                <a:ea typeface="Tahoma" pitchFamily="34" charset="0"/>
                <a:cs typeface="Tahoma" pitchFamily="34" charset="0"/>
              </a:rPr>
              <a:t>strumento molto potente di de-stigmatizzazione </a:t>
            </a:r>
          </a:p>
          <a:p>
            <a:pPr>
              <a:spcBef>
                <a:spcPts val="600"/>
              </a:spcBef>
              <a:spcAft>
                <a:spcPts val="1200"/>
              </a:spcAft>
              <a:buClr>
                <a:srgbClr val="0033CC"/>
              </a:buClr>
              <a:buSzPct val="132000"/>
            </a:pPr>
            <a:r>
              <a:rPr lang="it-IT" sz="2200" dirty="0" smtClean="0">
                <a:latin typeface="Tahoma" pitchFamily="34" charset="0"/>
                <a:ea typeface="Tahoma" pitchFamily="34" charset="0"/>
                <a:cs typeface="Tahoma" pitchFamily="34" charset="0"/>
              </a:rPr>
              <a:t>Un adeguato uso dei mass media può rappresentare un valore aggiunto nelle campagne anti-stigma, perché offre la possibilità di diffondere messaggi chiari e de-mistificanti, raggiungendo un  </a:t>
            </a:r>
            <a:r>
              <a:rPr lang="it-IT" sz="2200" u="sng" dirty="0" smtClean="0">
                <a:latin typeface="Tahoma" pitchFamily="34" charset="0"/>
                <a:ea typeface="Tahoma" pitchFamily="34" charset="0"/>
                <a:cs typeface="Tahoma" pitchFamily="34" charset="0"/>
              </a:rPr>
              <a:t>numero elevato destinatari</a:t>
            </a:r>
          </a:p>
          <a:p>
            <a:pPr>
              <a:spcBef>
                <a:spcPts val="600"/>
              </a:spcBef>
              <a:spcAft>
                <a:spcPts val="1200"/>
              </a:spcAft>
              <a:buClr>
                <a:srgbClr val="0033CC"/>
              </a:buClr>
              <a:buSzPct val="132000"/>
            </a:pPr>
            <a:r>
              <a:rPr lang="it-IT" sz="2200" dirty="0" smtClean="0">
                <a:latin typeface="Tahoma" pitchFamily="34" charset="0"/>
                <a:ea typeface="Tahoma" pitchFamily="34" charset="0"/>
                <a:cs typeface="Tahoma" pitchFamily="34" charset="0"/>
              </a:rPr>
              <a:t>La diffusione di informazioni corrette può contribuire </a:t>
            </a:r>
            <a:r>
              <a:rPr lang="it-IT" sz="2200" u="sng" dirty="0" smtClean="0">
                <a:latin typeface="Tahoma" pitchFamily="34" charset="0"/>
                <a:ea typeface="Tahoma" pitchFamily="34" charset="0"/>
                <a:cs typeface="Tahoma" pitchFamily="34" charset="0"/>
              </a:rPr>
              <a:t>a sensibilizzare e formare il cittadino</a:t>
            </a:r>
            <a:r>
              <a:rPr lang="it-IT" sz="2200" dirty="0" smtClean="0">
                <a:latin typeface="Tahoma" pitchFamily="34" charset="0"/>
                <a:ea typeface="Tahoma" pitchFamily="34" charset="0"/>
                <a:cs typeface="Tahoma" pitchFamily="34" charset="0"/>
              </a:rPr>
              <a:t> sul significato dei disturbi mentali e sulle loro conseguenze, contrastando luoghi comuni ed idee preconcette</a:t>
            </a:r>
          </a:p>
          <a:p>
            <a:pPr>
              <a:spcBef>
                <a:spcPts val="600"/>
              </a:spcBef>
              <a:spcAft>
                <a:spcPts val="1200"/>
              </a:spcAft>
              <a:buClr>
                <a:srgbClr val="0033CC"/>
              </a:buClr>
              <a:buSzPct val="132000"/>
            </a:pPr>
            <a:r>
              <a:rPr lang="it-IT" sz="2200" dirty="0" smtClean="0">
                <a:latin typeface="Tahoma" pitchFamily="34" charset="0"/>
                <a:ea typeface="Tahoma" pitchFamily="34" charset="0"/>
                <a:cs typeface="Tahoma" pitchFamily="34" charset="0"/>
              </a:rPr>
              <a:t>Molte campagne anti-stigma, soprattutto quelle che vengono proposte nelle scuole, prevedono l’impiego di spot, slogan e messaggi da trasmettere via radio, via internet, ecc. e utilizzano i mezzi di comunicazione non solo come veicolo di diffusione dei contenuti, ma come </a:t>
            </a:r>
            <a:r>
              <a:rPr lang="it-IT" sz="2200" u="sng" dirty="0" smtClean="0">
                <a:latin typeface="Tahoma" pitchFamily="34" charset="0"/>
                <a:ea typeface="Tahoma" pitchFamily="34" charset="0"/>
                <a:cs typeface="Tahoma" pitchFamily="34" charset="0"/>
              </a:rPr>
              <a:t>elemento centrale della campagna </a:t>
            </a:r>
            <a:r>
              <a:rPr lang="it-IT" sz="2200" dirty="0" smtClean="0">
                <a:latin typeface="Tahoma" pitchFamily="34" charset="0"/>
                <a:ea typeface="Tahoma" pitchFamily="34" charset="0"/>
                <a:cs typeface="Tahoma" pitchFamily="34" charset="0"/>
              </a:rPr>
              <a:t>stessa</a:t>
            </a:r>
            <a:endParaRPr lang="it-IT" sz="2200" dirty="0">
              <a:latin typeface="Tahoma" pitchFamily="34" charset="0"/>
              <a:ea typeface="Tahoma" pitchFamily="34" charset="0"/>
              <a:cs typeface="Tahoma" pitchFamily="34" charset="0"/>
            </a:endParaRPr>
          </a:p>
        </p:txBody>
      </p:sp>
      <p:sp>
        <p:nvSpPr>
          <p:cNvPr id="6" name="Titolo 3"/>
          <p:cNvSpPr>
            <a:spLocks noGrp="1"/>
          </p:cNvSpPr>
          <p:nvPr>
            <p:ph type="title"/>
          </p:nvPr>
        </p:nvSpPr>
        <p:spPr>
          <a:xfrm>
            <a:off x="457200" y="188913"/>
            <a:ext cx="8229600" cy="796925"/>
          </a:xfrm>
        </p:spPr>
        <p:txBody>
          <a:bodyPr>
            <a:normAutofit/>
          </a:bodyPr>
          <a:lstStyle/>
          <a:p>
            <a:r>
              <a:rPr lang="it-IT" sz="4600" b="1" dirty="0" smtClean="0">
                <a:solidFill>
                  <a:srgbClr val="0000BF"/>
                </a:solidFill>
                <a:latin typeface="Tahoma" pitchFamily="34" charset="0"/>
                <a:cs typeface="Tahoma" pitchFamily="34" charset="0"/>
              </a:rPr>
              <a:t>Mass media e stigma - 2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539750" y="4797425"/>
            <a:ext cx="7632700" cy="647700"/>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1266" name="Picture 4" descr="6B2DC4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31" y="330661"/>
            <a:ext cx="8569325" cy="6192837"/>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 name="Rettangolo 2"/>
          <p:cNvSpPr/>
          <p:nvPr/>
        </p:nvSpPr>
        <p:spPr>
          <a:xfrm>
            <a:off x="755576" y="4869160"/>
            <a:ext cx="7632848" cy="575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023702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1" descr="Scansione 7.tif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9817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ettangolo 4"/>
          <p:cNvSpPr/>
          <p:nvPr/>
        </p:nvSpPr>
        <p:spPr>
          <a:xfrm>
            <a:off x="611560" y="4437112"/>
            <a:ext cx="698477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54015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9" y="450535"/>
            <a:ext cx="8263260" cy="5793104"/>
          </a:xfrm>
          <a:prstGeom prst="rect">
            <a:avLst/>
          </a:prstGeom>
          <a:noFill/>
          <a:ln w="9525">
            <a:noFill/>
            <a:miter lim="800000"/>
            <a:headEnd/>
            <a:tailEnd/>
          </a:ln>
        </p:spPr>
      </p:pic>
      <p:sp>
        <p:nvSpPr>
          <p:cNvPr id="4" name="Rettangolo 3"/>
          <p:cNvSpPr/>
          <p:nvPr/>
        </p:nvSpPr>
        <p:spPr>
          <a:xfrm>
            <a:off x="4572000" y="4149080"/>
            <a:ext cx="3240360" cy="986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01081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2536" y="836712"/>
            <a:ext cx="10081120" cy="4068934"/>
          </a:xfrm>
          <a:prstGeom prst="rect">
            <a:avLst/>
          </a:prstGeom>
          <a:noFill/>
          <a:ln w="9525">
            <a:noFill/>
            <a:miter lim="800000"/>
            <a:headEnd/>
            <a:tailEnd/>
          </a:ln>
        </p:spPr>
      </p:pic>
      <p:sp>
        <p:nvSpPr>
          <p:cNvPr id="4" name="CasellaDiTesto 3"/>
          <p:cNvSpPr txBox="1"/>
          <p:nvPr/>
        </p:nvSpPr>
        <p:spPr>
          <a:xfrm>
            <a:off x="4013905" y="611977"/>
            <a:ext cx="990143" cy="584775"/>
          </a:xfrm>
          <a:prstGeom prst="rect">
            <a:avLst/>
          </a:prstGeom>
          <a:noFill/>
        </p:spPr>
        <p:txBody>
          <a:bodyPr wrap="none" rtlCol="0">
            <a:spAutoFit/>
          </a:bodyPr>
          <a:lstStyle/>
          <a:p>
            <a:r>
              <a:rPr lang="it-IT" sz="3200" b="1" dirty="0" smtClean="0">
                <a:latin typeface="Times New Roman" pitchFamily="18" charset="0"/>
                <a:ea typeface="Tahoma" pitchFamily="34" charset="0"/>
                <a:cs typeface="Times New Roman" pitchFamily="18" charset="0"/>
              </a:rPr>
              <a:t>2011</a:t>
            </a:r>
            <a:endParaRPr lang="it-IT" sz="32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8278554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b="1" i="1" dirty="0" smtClean="0">
                <a:solidFill>
                  <a:srgbClr val="0033CC"/>
                </a:solidFill>
                <a:latin typeface="Tahoma" pitchFamily="34" charset="0"/>
                <a:ea typeface="Tahoma" pitchFamily="34" charset="0"/>
                <a:cs typeface="Tahoma" pitchFamily="34" charset="0"/>
              </a:rPr>
              <a:t>Carta di Trieste </a:t>
            </a:r>
            <a:r>
              <a:rPr lang="it-IT" b="1" dirty="0" smtClean="0">
                <a:solidFill>
                  <a:srgbClr val="0033CC"/>
                </a:solidFill>
                <a:latin typeface="Tahoma" pitchFamily="34" charset="0"/>
                <a:ea typeface="Tahoma" pitchFamily="34" charset="0"/>
                <a:cs typeface="Tahoma" pitchFamily="34" charset="0"/>
              </a:rPr>
              <a:t>(2011) - 1</a:t>
            </a:r>
            <a:endParaRPr lang="it-IT" b="1" dirty="0">
              <a:solidFill>
                <a:srgbClr val="0033CC"/>
              </a:solidFill>
              <a:latin typeface="Tahoma" pitchFamily="34" charset="0"/>
              <a:ea typeface="Tahoma" pitchFamily="34" charset="0"/>
              <a:cs typeface="Tahoma" pitchFamily="34" charset="0"/>
            </a:endParaRPr>
          </a:p>
        </p:txBody>
      </p:sp>
      <p:sp>
        <p:nvSpPr>
          <p:cNvPr id="3" name="Segnaposto contenuto 2"/>
          <p:cNvSpPr>
            <a:spLocks noGrp="1"/>
          </p:cNvSpPr>
          <p:nvPr>
            <p:ph idx="1"/>
          </p:nvPr>
        </p:nvSpPr>
        <p:spPr>
          <a:xfrm>
            <a:off x="179512" y="1196752"/>
            <a:ext cx="8964488" cy="5544616"/>
          </a:xfrm>
        </p:spPr>
        <p:txBody>
          <a:bodyPr>
            <a:noAutofit/>
          </a:bodyPr>
          <a:lstStyle/>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Usare </a:t>
            </a:r>
            <a:r>
              <a:rPr lang="it-IT" sz="2400" u="sng" dirty="0" smtClean="0">
                <a:solidFill>
                  <a:srgbClr val="0033CC"/>
                </a:solidFill>
                <a:latin typeface="Tahoma" pitchFamily="34" charset="0"/>
                <a:ea typeface="Tahoma" pitchFamily="34" charset="0"/>
                <a:cs typeface="Tahoma" pitchFamily="34" charset="0"/>
              </a:rPr>
              <a:t>termini non lesivi della DIGNITÀ </a:t>
            </a:r>
            <a:r>
              <a:rPr lang="it-IT" sz="2400" dirty="0" smtClean="0">
                <a:latin typeface="Tahoma" pitchFamily="34" charset="0"/>
                <a:ea typeface="Tahoma" pitchFamily="34" charset="0"/>
                <a:cs typeface="Tahoma" pitchFamily="34" charset="0"/>
              </a:rPr>
              <a:t>umana, o stigmatizzanti, per definire il cittadino con disturbo mentale</a:t>
            </a:r>
          </a:p>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Usare </a:t>
            </a:r>
            <a:r>
              <a:rPr lang="it-IT" sz="2400" u="sng" dirty="0" smtClean="0">
                <a:solidFill>
                  <a:srgbClr val="0033CC"/>
                </a:solidFill>
                <a:latin typeface="Tahoma" pitchFamily="34" charset="0"/>
                <a:ea typeface="Tahoma" pitchFamily="34" charset="0"/>
                <a:cs typeface="Tahoma" pitchFamily="34" charset="0"/>
              </a:rPr>
              <a:t>termini giuridici pertinenti</a:t>
            </a:r>
            <a:r>
              <a:rPr lang="it-IT" sz="2400" dirty="0" smtClean="0">
                <a:solidFill>
                  <a:srgbClr val="0033CC"/>
                </a:solidFill>
                <a:latin typeface="Tahoma" pitchFamily="34" charset="0"/>
                <a:ea typeface="Tahoma" pitchFamily="34" charset="0"/>
                <a:cs typeface="Tahoma" pitchFamily="34" charset="0"/>
              </a:rPr>
              <a:t> </a:t>
            </a:r>
            <a:r>
              <a:rPr lang="it-IT" sz="2400" dirty="0" smtClean="0">
                <a:latin typeface="Tahoma" pitchFamily="34" charset="0"/>
                <a:ea typeface="Tahoma" pitchFamily="34" charset="0"/>
                <a:cs typeface="Tahoma" pitchFamily="34" charset="0"/>
              </a:rPr>
              <a:t>e non allusivi a luoghi comuni </a:t>
            </a:r>
          </a:p>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Non attribuire le </a:t>
            </a:r>
            <a:r>
              <a:rPr lang="it-IT" sz="2400" u="sng" dirty="0" smtClean="0">
                <a:solidFill>
                  <a:srgbClr val="0033CC"/>
                </a:solidFill>
                <a:latin typeface="Tahoma" pitchFamily="34" charset="0"/>
                <a:ea typeface="Tahoma" pitchFamily="34" charset="0"/>
                <a:cs typeface="Tahoma" pitchFamily="34" charset="0"/>
              </a:rPr>
              <a:t>cause e/o l’eventuale efferatezza </a:t>
            </a:r>
            <a:r>
              <a:rPr lang="it-IT" sz="2400" dirty="0" smtClean="0">
                <a:latin typeface="Tahoma" pitchFamily="34" charset="0"/>
                <a:ea typeface="Tahoma" pitchFamily="34" charset="0"/>
                <a:cs typeface="Tahoma" pitchFamily="34" charset="0"/>
              </a:rPr>
              <a:t>del reato al </a:t>
            </a:r>
            <a:r>
              <a:rPr lang="it-IT" sz="2400" u="sng" dirty="0" smtClean="0">
                <a:solidFill>
                  <a:srgbClr val="0033CC"/>
                </a:solidFill>
                <a:latin typeface="Tahoma" pitchFamily="34" charset="0"/>
                <a:ea typeface="Tahoma" pitchFamily="34" charset="0"/>
                <a:cs typeface="Tahoma" pitchFamily="34" charset="0"/>
              </a:rPr>
              <a:t>disturbo mentale</a:t>
            </a:r>
            <a:r>
              <a:rPr lang="it-IT" sz="2400" dirty="0" smtClean="0">
                <a:latin typeface="Tahoma" pitchFamily="34" charset="0"/>
                <a:ea typeface="Tahoma" pitchFamily="34" charset="0"/>
                <a:cs typeface="Tahoma" pitchFamily="34" charset="0"/>
              </a:rPr>
              <a:t>, né interpretare il fatto in un’ottica pietistica, </a:t>
            </a:r>
            <a:r>
              <a:rPr lang="it-IT" sz="2400" dirty="0" err="1" smtClean="0">
                <a:latin typeface="Tahoma" pitchFamily="34" charset="0"/>
                <a:ea typeface="Tahoma" pitchFamily="34" charset="0"/>
                <a:cs typeface="Tahoma" pitchFamily="34" charset="0"/>
              </a:rPr>
              <a:t>decolpevolizzando</a:t>
            </a:r>
            <a:r>
              <a:rPr lang="it-IT" sz="2400" dirty="0" smtClean="0">
                <a:latin typeface="Tahoma" pitchFamily="34" charset="0"/>
                <a:ea typeface="Tahoma" pitchFamily="34" charset="0"/>
                <a:cs typeface="Tahoma" pitchFamily="34" charset="0"/>
              </a:rPr>
              <a:t> il cittadino per il solo motivo che soffre di un disturbo mentale</a:t>
            </a:r>
          </a:p>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Considerare il cittadino con disturbo mentale un potenziale </a:t>
            </a:r>
            <a:r>
              <a:rPr lang="it-IT" sz="2400" u="sng" dirty="0" smtClean="0">
                <a:solidFill>
                  <a:srgbClr val="0033CC"/>
                </a:solidFill>
                <a:latin typeface="Tahoma" pitchFamily="34" charset="0"/>
                <a:ea typeface="Tahoma" pitchFamily="34" charset="0"/>
                <a:cs typeface="Tahoma" pitchFamily="34" charset="0"/>
              </a:rPr>
              <a:t>interlocutore</a:t>
            </a:r>
            <a:r>
              <a:rPr lang="it-IT" sz="2400" dirty="0" smtClean="0">
                <a:latin typeface="Tahoma" pitchFamily="34" charset="0"/>
                <a:ea typeface="Tahoma" pitchFamily="34" charset="0"/>
                <a:cs typeface="Tahoma" pitchFamily="34" charset="0"/>
              </a:rPr>
              <a:t> in grado di esprimersi e raccontarsi</a:t>
            </a:r>
          </a:p>
          <a:p>
            <a:pPr marL="45720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Non </a:t>
            </a:r>
            <a:r>
              <a:rPr lang="it-IT" sz="2400" u="sng" dirty="0" smtClean="0">
                <a:solidFill>
                  <a:srgbClr val="0033CC"/>
                </a:solidFill>
                <a:latin typeface="Tahoma" pitchFamily="34" charset="0"/>
                <a:ea typeface="Tahoma" pitchFamily="34" charset="0"/>
                <a:cs typeface="Tahoma" pitchFamily="34" charset="0"/>
              </a:rPr>
              <a:t>identificare il cittadino </a:t>
            </a:r>
            <a:r>
              <a:rPr lang="it-IT" sz="2400" dirty="0" smtClean="0">
                <a:latin typeface="Tahoma" pitchFamily="34" charset="0"/>
                <a:ea typeface="Tahoma" pitchFamily="34" charset="0"/>
                <a:cs typeface="Tahoma" pitchFamily="34" charset="0"/>
              </a:rPr>
              <a:t>con il suo problema di salute mentale ovvero </a:t>
            </a:r>
            <a:r>
              <a:rPr lang="it-IT" sz="2400" u="sng" dirty="0" smtClean="0">
                <a:solidFill>
                  <a:srgbClr val="0033CC"/>
                </a:solidFill>
                <a:latin typeface="Tahoma" pitchFamily="34" charset="0"/>
                <a:ea typeface="Tahoma" pitchFamily="34" charset="0"/>
                <a:cs typeface="Tahoma" pitchFamily="34" charset="0"/>
              </a:rPr>
              <a:t>con la diagnosi </a:t>
            </a:r>
            <a:r>
              <a:rPr lang="it-IT" sz="2400" dirty="0" smtClean="0">
                <a:latin typeface="Tahoma" pitchFamily="34" charset="0"/>
                <a:ea typeface="Tahoma" pitchFamily="34" charset="0"/>
                <a:cs typeface="Tahoma" pitchFamily="34" charset="0"/>
              </a:rPr>
              <a:t>di malattia</a:t>
            </a:r>
          </a:p>
          <a:p>
            <a:pPr marL="457200" lvl="0" indent="-457200">
              <a:spcBef>
                <a:spcPts val="0"/>
              </a:spcBef>
              <a:spcAft>
                <a:spcPts val="1200"/>
              </a:spcAft>
              <a:buClr>
                <a:srgbClr val="0033CC"/>
              </a:buClr>
              <a:buFont typeface="+mj-lt"/>
              <a:buAutoNum type="arabicPeriod"/>
            </a:pPr>
            <a:endParaRPr lang="it-IT" sz="2400" dirty="0" smtClean="0">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b="1" i="1" dirty="0" smtClean="0">
                <a:solidFill>
                  <a:srgbClr val="0033CC"/>
                </a:solidFill>
                <a:latin typeface="Tahoma" pitchFamily="34" charset="0"/>
                <a:ea typeface="Tahoma" pitchFamily="34" charset="0"/>
                <a:cs typeface="Tahoma" pitchFamily="34" charset="0"/>
              </a:rPr>
              <a:t>Carta di Trieste </a:t>
            </a:r>
            <a:r>
              <a:rPr lang="it-IT" b="1" dirty="0" smtClean="0">
                <a:solidFill>
                  <a:srgbClr val="0033CC"/>
                </a:solidFill>
                <a:latin typeface="Tahoma" pitchFamily="34" charset="0"/>
                <a:ea typeface="Tahoma" pitchFamily="34" charset="0"/>
                <a:cs typeface="Tahoma" pitchFamily="34" charset="0"/>
              </a:rPr>
              <a:t>(2011) - 1</a:t>
            </a:r>
            <a:endParaRPr lang="it-IT" b="1" dirty="0">
              <a:solidFill>
                <a:srgbClr val="0033CC"/>
              </a:solidFill>
              <a:latin typeface="Tahoma" pitchFamily="34" charset="0"/>
              <a:ea typeface="Tahoma" pitchFamily="34" charset="0"/>
              <a:cs typeface="Tahoma" pitchFamily="34" charset="0"/>
            </a:endParaRPr>
          </a:p>
        </p:txBody>
      </p:sp>
      <p:sp>
        <p:nvSpPr>
          <p:cNvPr id="3" name="Segnaposto contenuto 2"/>
          <p:cNvSpPr>
            <a:spLocks noGrp="1"/>
          </p:cNvSpPr>
          <p:nvPr>
            <p:ph idx="1"/>
          </p:nvPr>
        </p:nvSpPr>
        <p:spPr>
          <a:xfrm>
            <a:off x="179512" y="1196752"/>
            <a:ext cx="8964488" cy="5544616"/>
          </a:xfrm>
        </p:spPr>
        <p:txBody>
          <a:bodyPr>
            <a:noAutofit/>
          </a:bodyPr>
          <a:lstStyle/>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Usare </a:t>
            </a:r>
            <a:r>
              <a:rPr lang="it-IT" sz="2400" u="sng" dirty="0" smtClean="0">
                <a:solidFill>
                  <a:srgbClr val="0033CC"/>
                </a:solidFill>
                <a:latin typeface="Tahoma" pitchFamily="34" charset="0"/>
                <a:ea typeface="Tahoma" pitchFamily="34" charset="0"/>
                <a:cs typeface="Tahoma" pitchFamily="34" charset="0"/>
              </a:rPr>
              <a:t>termini non lesivi della DIGNITÀ </a:t>
            </a:r>
            <a:r>
              <a:rPr lang="it-IT" sz="2400" dirty="0" smtClean="0">
                <a:latin typeface="Tahoma" pitchFamily="34" charset="0"/>
                <a:ea typeface="Tahoma" pitchFamily="34" charset="0"/>
                <a:cs typeface="Tahoma" pitchFamily="34" charset="0"/>
              </a:rPr>
              <a:t>umana, o stigmatizzanti, per definire il cittadino con disturbo mentale</a:t>
            </a:r>
          </a:p>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Usare </a:t>
            </a:r>
            <a:r>
              <a:rPr lang="it-IT" sz="2400" u="sng" dirty="0" smtClean="0">
                <a:solidFill>
                  <a:srgbClr val="0033CC"/>
                </a:solidFill>
                <a:latin typeface="Tahoma" pitchFamily="34" charset="0"/>
                <a:ea typeface="Tahoma" pitchFamily="34" charset="0"/>
                <a:cs typeface="Tahoma" pitchFamily="34" charset="0"/>
              </a:rPr>
              <a:t>termini giuridici pertinenti</a:t>
            </a:r>
            <a:r>
              <a:rPr lang="it-IT" sz="2400" dirty="0" smtClean="0">
                <a:solidFill>
                  <a:srgbClr val="0033CC"/>
                </a:solidFill>
                <a:latin typeface="Tahoma" pitchFamily="34" charset="0"/>
                <a:ea typeface="Tahoma" pitchFamily="34" charset="0"/>
                <a:cs typeface="Tahoma" pitchFamily="34" charset="0"/>
              </a:rPr>
              <a:t> </a:t>
            </a:r>
            <a:r>
              <a:rPr lang="it-IT" sz="2400" dirty="0" smtClean="0">
                <a:latin typeface="Tahoma" pitchFamily="34" charset="0"/>
                <a:ea typeface="Tahoma" pitchFamily="34" charset="0"/>
                <a:cs typeface="Tahoma" pitchFamily="34" charset="0"/>
              </a:rPr>
              <a:t>e non allusivi a luoghi comuni </a:t>
            </a:r>
          </a:p>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Non attribuire le </a:t>
            </a:r>
            <a:r>
              <a:rPr lang="it-IT" sz="2400" u="sng" dirty="0" smtClean="0">
                <a:solidFill>
                  <a:srgbClr val="0033CC"/>
                </a:solidFill>
                <a:latin typeface="Tahoma" pitchFamily="34" charset="0"/>
                <a:ea typeface="Tahoma" pitchFamily="34" charset="0"/>
                <a:cs typeface="Tahoma" pitchFamily="34" charset="0"/>
              </a:rPr>
              <a:t>cause e/o l’eventuale efferatezza </a:t>
            </a:r>
            <a:r>
              <a:rPr lang="it-IT" sz="2400" dirty="0" smtClean="0">
                <a:latin typeface="Tahoma" pitchFamily="34" charset="0"/>
                <a:ea typeface="Tahoma" pitchFamily="34" charset="0"/>
                <a:cs typeface="Tahoma" pitchFamily="34" charset="0"/>
              </a:rPr>
              <a:t>del reato al </a:t>
            </a:r>
            <a:r>
              <a:rPr lang="it-IT" sz="2400" u="sng" dirty="0" smtClean="0">
                <a:solidFill>
                  <a:srgbClr val="0033CC"/>
                </a:solidFill>
                <a:latin typeface="Tahoma" pitchFamily="34" charset="0"/>
                <a:ea typeface="Tahoma" pitchFamily="34" charset="0"/>
                <a:cs typeface="Tahoma" pitchFamily="34" charset="0"/>
              </a:rPr>
              <a:t>disturbo mentale</a:t>
            </a:r>
            <a:r>
              <a:rPr lang="it-IT" sz="2400" dirty="0" smtClean="0">
                <a:latin typeface="Tahoma" pitchFamily="34" charset="0"/>
                <a:ea typeface="Tahoma" pitchFamily="34" charset="0"/>
                <a:cs typeface="Tahoma" pitchFamily="34" charset="0"/>
              </a:rPr>
              <a:t>, né interpretare il fatto in un’ottica pietistica, </a:t>
            </a:r>
            <a:r>
              <a:rPr lang="it-IT" sz="2400" dirty="0" err="1" smtClean="0">
                <a:latin typeface="Tahoma" pitchFamily="34" charset="0"/>
                <a:ea typeface="Tahoma" pitchFamily="34" charset="0"/>
                <a:cs typeface="Tahoma" pitchFamily="34" charset="0"/>
              </a:rPr>
              <a:t>decolpevolizzando</a:t>
            </a:r>
            <a:r>
              <a:rPr lang="it-IT" sz="2400" dirty="0" smtClean="0">
                <a:latin typeface="Tahoma" pitchFamily="34" charset="0"/>
                <a:ea typeface="Tahoma" pitchFamily="34" charset="0"/>
                <a:cs typeface="Tahoma" pitchFamily="34" charset="0"/>
              </a:rPr>
              <a:t> il cittadino per il solo motivo che soffre di un disturbo mentale</a:t>
            </a:r>
          </a:p>
          <a:p>
            <a:pPr marL="457200" lvl="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Considerare il cittadino con disturbo mentale un potenziale </a:t>
            </a:r>
            <a:r>
              <a:rPr lang="it-IT" sz="2400" u="sng" dirty="0" smtClean="0">
                <a:solidFill>
                  <a:srgbClr val="0033CC"/>
                </a:solidFill>
                <a:latin typeface="Tahoma" pitchFamily="34" charset="0"/>
                <a:ea typeface="Tahoma" pitchFamily="34" charset="0"/>
                <a:cs typeface="Tahoma" pitchFamily="34" charset="0"/>
              </a:rPr>
              <a:t>interlocutore</a:t>
            </a:r>
            <a:r>
              <a:rPr lang="it-IT" sz="2400" dirty="0" smtClean="0">
                <a:latin typeface="Tahoma" pitchFamily="34" charset="0"/>
                <a:ea typeface="Tahoma" pitchFamily="34" charset="0"/>
                <a:cs typeface="Tahoma" pitchFamily="34" charset="0"/>
              </a:rPr>
              <a:t> in grado di esprimersi e raccontarsi</a:t>
            </a:r>
          </a:p>
          <a:p>
            <a:pPr marL="457200" indent="-457200">
              <a:spcBef>
                <a:spcPts val="0"/>
              </a:spcBef>
              <a:spcAft>
                <a:spcPts val="1200"/>
              </a:spcAft>
              <a:buClr>
                <a:srgbClr val="0033CC"/>
              </a:buClr>
              <a:buFont typeface="+mj-lt"/>
              <a:buAutoNum type="arabicPeriod"/>
            </a:pPr>
            <a:r>
              <a:rPr lang="it-IT" sz="2400" dirty="0" smtClean="0">
                <a:latin typeface="Tahoma" pitchFamily="34" charset="0"/>
                <a:ea typeface="Tahoma" pitchFamily="34" charset="0"/>
                <a:cs typeface="Tahoma" pitchFamily="34" charset="0"/>
              </a:rPr>
              <a:t>Non </a:t>
            </a:r>
            <a:r>
              <a:rPr lang="it-IT" sz="2400" u="sng" dirty="0" smtClean="0">
                <a:solidFill>
                  <a:srgbClr val="0033CC"/>
                </a:solidFill>
                <a:latin typeface="Tahoma" pitchFamily="34" charset="0"/>
                <a:ea typeface="Tahoma" pitchFamily="34" charset="0"/>
                <a:cs typeface="Tahoma" pitchFamily="34" charset="0"/>
              </a:rPr>
              <a:t>identificare il cittadino </a:t>
            </a:r>
            <a:r>
              <a:rPr lang="it-IT" sz="2400" dirty="0" smtClean="0">
                <a:latin typeface="Tahoma" pitchFamily="34" charset="0"/>
                <a:ea typeface="Tahoma" pitchFamily="34" charset="0"/>
                <a:cs typeface="Tahoma" pitchFamily="34" charset="0"/>
              </a:rPr>
              <a:t>con il suo problema di salute mentale ovvero </a:t>
            </a:r>
            <a:r>
              <a:rPr lang="it-IT" sz="2400" u="sng" dirty="0" smtClean="0">
                <a:solidFill>
                  <a:srgbClr val="0033CC"/>
                </a:solidFill>
                <a:latin typeface="Tahoma" pitchFamily="34" charset="0"/>
                <a:ea typeface="Tahoma" pitchFamily="34" charset="0"/>
                <a:cs typeface="Tahoma" pitchFamily="34" charset="0"/>
              </a:rPr>
              <a:t>con la diagnosi </a:t>
            </a:r>
            <a:r>
              <a:rPr lang="it-IT" sz="2400" dirty="0" smtClean="0">
                <a:latin typeface="Tahoma" pitchFamily="34" charset="0"/>
                <a:ea typeface="Tahoma" pitchFamily="34" charset="0"/>
                <a:cs typeface="Tahoma" pitchFamily="34" charset="0"/>
              </a:rPr>
              <a:t>di malattia</a:t>
            </a:r>
          </a:p>
          <a:p>
            <a:pPr marL="457200" lvl="0" indent="-457200">
              <a:spcBef>
                <a:spcPts val="0"/>
              </a:spcBef>
              <a:spcAft>
                <a:spcPts val="1200"/>
              </a:spcAft>
              <a:buClr>
                <a:srgbClr val="0033CC"/>
              </a:buClr>
              <a:buFont typeface="+mj-lt"/>
              <a:buAutoNum type="arabicPeriod"/>
            </a:pPr>
            <a:endParaRPr lang="it-IT" sz="2400" dirty="0" smtClean="0">
              <a:latin typeface="Tahoma" pitchFamily="34" charset="0"/>
              <a:ea typeface="Tahoma" pitchFamily="34" charset="0"/>
              <a:cs typeface="Tahoma" pitchFamily="34" charset="0"/>
            </a:endParaRPr>
          </a:p>
        </p:txBody>
      </p:sp>
      <p:pic>
        <p:nvPicPr>
          <p:cNvPr id="11267" name="Picture 3"/>
          <p:cNvPicPr>
            <a:picLocks noChangeAspect="1" noChangeArrowheads="1"/>
          </p:cNvPicPr>
          <p:nvPr/>
        </p:nvPicPr>
        <p:blipFill>
          <a:blip r:embed="rId2" cstate="print"/>
          <a:srcRect/>
          <a:stretch>
            <a:fillRect/>
          </a:stretch>
        </p:blipFill>
        <p:spPr bwMode="auto">
          <a:xfrm>
            <a:off x="107504" y="34030"/>
            <a:ext cx="9036496" cy="6751234"/>
          </a:xfrm>
          <a:prstGeom prst="rect">
            <a:avLst/>
          </a:prstGeom>
          <a:noFill/>
          <a:ln w="9525">
            <a:noFill/>
            <a:miter lim="800000"/>
            <a:headEnd/>
            <a:tailEnd/>
          </a:ln>
        </p:spPr>
      </p:pic>
    </p:spTree>
    <p:extLst>
      <p:ext uri="{BB962C8B-B14F-4D97-AF65-F5344CB8AC3E}">
        <p14:creationId xmlns:p14="http://schemas.microsoft.com/office/powerpoint/2010/main" val="42081620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196752"/>
            <a:ext cx="8964488" cy="5877272"/>
          </a:xfrm>
        </p:spPr>
        <p:txBody>
          <a:bodyPr>
            <a:noAutofit/>
          </a:bodyPr>
          <a:lstStyle/>
          <a:p>
            <a:pPr marL="457200" lvl="0" indent="-457200">
              <a:spcBef>
                <a:spcPts val="0"/>
              </a:spcBef>
              <a:spcAft>
                <a:spcPts val="1200"/>
              </a:spcAft>
              <a:buClr>
                <a:srgbClr val="0033CC"/>
              </a:buClr>
              <a:buFont typeface="+mj-lt"/>
              <a:buAutoNum type="arabicPeriod" startAt="6"/>
            </a:pPr>
            <a:r>
              <a:rPr lang="it-IT" sz="2400" dirty="0" smtClean="0">
                <a:latin typeface="Tahoma" pitchFamily="34" charset="0"/>
                <a:ea typeface="Tahoma" pitchFamily="34" charset="0"/>
                <a:cs typeface="Tahoma" pitchFamily="34" charset="0"/>
              </a:rPr>
              <a:t>Garantire al cittadino con disturbo mentale il </a:t>
            </a:r>
            <a:r>
              <a:rPr lang="it-IT" sz="2400" u="sng" dirty="0" smtClean="0">
                <a:solidFill>
                  <a:srgbClr val="0033CC"/>
                </a:solidFill>
                <a:latin typeface="Tahoma" pitchFamily="34" charset="0"/>
                <a:ea typeface="Tahoma" pitchFamily="34" charset="0"/>
                <a:cs typeface="Tahoma" pitchFamily="34" charset="0"/>
              </a:rPr>
              <a:t>diritto di replica</a:t>
            </a:r>
          </a:p>
          <a:p>
            <a:pPr marL="457200" lvl="0" indent="-457200">
              <a:spcBef>
                <a:spcPts val="0"/>
              </a:spcBef>
              <a:spcAft>
                <a:spcPts val="1200"/>
              </a:spcAft>
              <a:buClr>
                <a:srgbClr val="0033CC"/>
              </a:buClr>
              <a:buFont typeface="+mj-lt"/>
              <a:buAutoNum type="arabicPeriod" startAt="6"/>
            </a:pPr>
            <a:r>
              <a:rPr lang="it-IT" sz="2400" dirty="0" smtClean="0">
                <a:latin typeface="Tahoma" pitchFamily="34" charset="0"/>
                <a:ea typeface="Tahoma" pitchFamily="34" charset="0"/>
                <a:cs typeface="Tahoma" pitchFamily="34" charset="0"/>
              </a:rPr>
              <a:t>Consultare quanti possono essere al corrente dei fatti per individuare versioni differenti, come </a:t>
            </a:r>
            <a:r>
              <a:rPr lang="it-IT" sz="2400" u="sng" dirty="0" smtClean="0">
                <a:solidFill>
                  <a:srgbClr val="0033CC"/>
                </a:solidFill>
                <a:latin typeface="Tahoma" pitchFamily="34" charset="0"/>
                <a:ea typeface="Tahoma" pitchFamily="34" charset="0"/>
                <a:cs typeface="Tahoma" pitchFamily="34" charset="0"/>
              </a:rPr>
              <a:t>operatori della salute mentale</a:t>
            </a:r>
            <a:r>
              <a:rPr lang="it-IT" sz="2400" dirty="0" smtClean="0">
                <a:latin typeface="Tahoma" pitchFamily="34" charset="0"/>
                <a:ea typeface="Tahoma" pitchFamily="34" charset="0"/>
                <a:cs typeface="Tahoma" pitchFamily="34" charset="0"/>
              </a:rPr>
              <a:t> e dei servizi sociali, associazioni, magistrati</a:t>
            </a:r>
          </a:p>
          <a:p>
            <a:pPr marL="457200" lvl="0" indent="-457200">
              <a:spcBef>
                <a:spcPts val="0"/>
              </a:spcBef>
              <a:spcAft>
                <a:spcPts val="1200"/>
              </a:spcAft>
              <a:buClr>
                <a:srgbClr val="0033CC"/>
              </a:buClr>
              <a:buFont typeface="+mj-lt"/>
              <a:buAutoNum type="arabicPeriod" startAt="6"/>
            </a:pPr>
            <a:r>
              <a:rPr lang="it-IT" sz="2400" dirty="0" smtClean="0">
                <a:latin typeface="Tahoma" pitchFamily="34" charset="0"/>
                <a:ea typeface="Tahoma" pitchFamily="34" charset="0"/>
                <a:cs typeface="Tahoma" pitchFamily="34" charset="0"/>
              </a:rPr>
              <a:t>Integrare, se possibile, la notizia con </a:t>
            </a:r>
            <a:r>
              <a:rPr lang="it-IT" sz="2400" u="sng" dirty="0" smtClean="0">
                <a:solidFill>
                  <a:srgbClr val="0033CC"/>
                </a:solidFill>
                <a:latin typeface="Tahoma" pitchFamily="34" charset="0"/>
                <a:ea typeface="Tahoma" pitchFamily="34" charset="0"/>
                <a:cs typeface="Tahoma" pitchFamily="34" charset="0"/>
              </a:rPr>
              <a:t>informazioni sui servizi</a:t>
            </a:r>
            <a:r>
              <a:rPr lang="it-IT" sz="2400" dirty="0" smtClean="0">
                <a:latin typeface="Tahoma" pitchFamily="34" charset="0"/>
                <a:ea typeface="Tahoma" pitchFamily="34" charset="0"/>
                <a:cs typeface="Tahoma" pitchFamily="34" charset="0"/>
              </a:rPr>
              <a:t>, strumenti, trattamenti, cure che possono essere disponibili</a:t>
            </a:r>
          </a:p>
          <a:p>
            <a:pPr marL="457200" indent="-457200">
              <a:spcBef>
                <a:spcPts val="0"/>
              </a:spcBef>
              <a:spcAft>
                <a:spcPts val="1200"/>
              </a:spcAft>
              <a:buClr>
                <a:srgbClr val="0033CC"/>
              </a:buClr>
              <a:buFont typeface="+mj-lt"/>
              <a:buAutoNum type="arabicPeriod" startAt="6"/>
            </a:pPr>
            <a:r>
              <a:rPr lang="it-IT" sz="2400" dirty="0" smtClean="0">
                <a:latin typeface="Tahoma" pitchFamily="34" charset="0"/>
                <a:ea typeface="Tahoma" pitchFamily="34" charset="0"/>
                <a:cs typeface="Tahoma" pitchFamily="34" charset="0"/>
              </a:rPr>
              <a:t>Promuovere la diffusione di </a:t>
            </a:r>
            <a:r>
              <a:rPr lang="it-IT" sz="2400" u="sng" dirty="0" smtClean="0">
                <a:solidFill>
                  <a:srgbClr val="0033CC"/>
                </a:solidFill>
                <a:latin typeface="Tahoma" pitchFamily="34" charset="0"/>
                <a:ea typeface="Tahoma" pitchFamily="34" charset="0"/>
                <a:cs typeface="Tahoma" pitchFamily="34" charset="0"/>
              </a:rPr>
              <a:t>storie di guarigione </a:t>
            </a:r>
            <a:r>
              <a:rPr lang="it-IT" sz="2400" dirty="0" smtClean="0">
                <a:latin typeface="Tahoma" pitchFamily="34" charset="0"/>
                <a:ea typeface="Tahoma" pitchFamily="34" charset="0"/>
                <a:cs typeface="Tahoma" pitchFamily="34" charset="0"/>
              </a:rPr>
              <a:t>e/o di esempi di esperienze positive improntate alla speranza e alla possibilità </a:t>
            </a:r>
          </a:p>
          <a:p>
            <a:pPr marL="457200" indent="-457200">
              <a:spcBef>
                <a:spcPts val="0"/>
              </a:spcBef>
              <a:spcAft>
                <a:spcPts val="1200"/>
              </a:spcAft>
              <a:buClr>
                <a:srgbClr val="0033CC"/>
              </a:buClr>
              <a:buFont typeface="+mj-lt"/>
              <a:buAutoNum type="arabicPeriod" startAt="6"/>
            </a:pPr>
            <a:r>
              <a:rPr lang="it-IT" sz="2400" u="sng" dirty="0" smtClean="0">
                <a:solidFill>
                  <a:srgbClr val="0033CC"/>
                </a:solidFill>
                <a:latin typeface="Tahoma" pitchFamily="34" charset="0"/>
                <a:ea typeface="Tahoma" pitchFamily="34" charset="0"/>
                <a:cs typeface="Tahoma" pitchFamily="34" charset="0"/>
              </a:rPr>
              <a:t>Limitare l’uso improprio </a:t>
            </a:r>
            <a:r>
              <a:rPr lang="it-IT" sz="2400" dirty="0" smtClean="0">
                <a:latin typeface="Tahoma" pitchFamily="34" charset="0"/>
                <a:ea typeface="Tahoma" pitchFamily="34" charset="0"/>
                <a:cs typeface="Tahoma" pitchFamily="34" charset="0"/>
              </a:rPr>
              <a:t>di termini relativi alla psichiatria in notizie che non riguardano questioni di salute mentale (es. “una politica schizofrenica”, “una partita schizofrenica”)</a:t>
            </a:r>
          </a:p>
          <a:p>
            <a:pPr marL="457200" lvl="0" indent="-457200">
              <a:spcBef>
                <a:spcPts val="0"/>
              </a:spcBef>
              <a:spcAft>
                <a:spcPts val="1200"/>
              </a:spcAft>
              <a:buClr>
                <a:srgbClr val="0033CC"/>
              </a:buClr>
              <a:buFont typeface="+mj-lt"/>
              <a:buAutoNum type="arabicPeriod" startAt="6"/>
            </a:pPr>
            <a:endParaRPr lang="it-IT" sz="2400" dirty="0" smtClean="0">
              <a:latin typeface="Tahoma" pitchFamily="34" charset="0"/>
              <a:ea typeface="Tahoma" pitchFamily="34" charset="0"/>
              <a:cs typeface="Tahoma" pitchFamily="34" charset="0"/>
            </a:endParaRPr>
          </a:p>
          <a:p>
            <a:pPr>
              <a:spcBef>
                <a:spcPts val="0"/>
              </a:spcBef>
              <a:spcAft>
                <a:spcPts val="1200"/>
              </a:spcAft>
              <a:buClr>
                <a:srgbClr val="0033CC"/>
              </a:buClr>
            </a:pPr>
            <a:endParaRPr lang="it-IT" sz="2400" dirty="0"/>
          </a:p>
        </p:txBody>
      </p:sp>
      <p:sp>
        <p:nvSpPr>
          <p:cNvPr id="4" name="Titolo 1"/>
          <p:cNvSpPr>
            <a:spLocks noGrp="1"/>
          </p:cNvSpPr>
          <p:nvPr>
            <p:ph type="title"/>
          </p:nvPr>
        </p:nvSpPr>
        <p:spPr>
          <a:xfrm>
            <a:off x="457200" y="274638"/>
            <a:ext cx="8229600" cy="562074"/>
          </a:xfrm>
        </p:spPr>
        <p:txBody>
          <a:bodyPr>
            <a:normAutofit fontScale="90000"/>
          </a:bodyPr>
          <a:lstStyle/>
          <a:p>
            <a:r>
              <a:rPr lang="it-IT" b="1" i="1" dirty="0" smtClean="0">
                <a:solidFill>
                  <a:srgbClr val="0033CC"/>
                </a:solidFill>
                <a:latin typeface="Tahoma" pitchFamily="34" charset="0"/>
                <a:ea typeface="Tahoma" pitchFamily="34" charset="0"/>
                <a:cs typeface="Tahoma" pitchFamily="34" charset="0"/>
              </a:rPr>
              <a:t>Carta di Trieste </a:t>
            </a:r>
            <a:r>
              <a:rPr lang="it-IT" b="1" dirty="0" smtClean="0">
                <a:solidFill>
                  <a:srgbClr val="0033CC"/>
                </a:solidFill>
                <a:latin typeface="Tahoma" pitchFamily="34" charset="0"/>
                <a:ea typeface="Tahoma" pitchFamily="34" charset="0"/>
                <a:cs typeface="Tahoma" pitchFamily="34" charset="0"/>
              </a:rPr>
              <a:t>(2011) - 2</a:t>
            </a:r>
            <a:endParaRPr lang="it-IT" b="1" dirty="0">
              <a:solidFill>
                <a:srgbClr val="0033CC"/>
              </a:solidFill>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79512" y="989038"/>
            <a:ext cx="4040188" cy="639762"/>
          </a:xfrm>
        </p:spPr>
        <p:txBody>
          <a:bodyPr>
            <a:normAutofit lnSpcReduction="10000"/>
          </a:bodyPr>
          <a:lstStyle/>
          <a:p>
            <a:r>
              <a:rPr lang="it-IT" sz="3600" u="sng" dirty="0" smtClean="0">
                <a:solidFill>
                  <a:srgbClr val="FF0000"/>
                </a:solidFill>
                <a:latin typeface="Tahoma" pitchFamily="34" charset="0"/>
                <a:ea typeface="Tahoma" pitchFamily="34" charset="0"/>
                <a:cs typeface="Tahoma" pitchFamily="34" charset="0"/>
              </a:rPr>
              <a:t>Evitare</a:t>
            </a:r>
          </a:p>
        </p:txBody>
      </p:sp>
      <p:sp>
        <p:nvSpPr>
          <p:cNvPr id="4" name="Segnaposto contenuto 3"/>
          <p:cNvSpPr>
            <a:spLocks noGrp="1"/>
          </p:cNvSpPr>
          <p:nvPr>
            <p:ph sz="half" idx="2"/>
          </p:nvPr>
        </p:nvSpPr>
        <p:spPr>
          <a:xfrm>
            <a:off x="144016" y="1628800"/>
            <a:ext cx="4716016" cy="5373215"/>
          </a:xfrm>
        </p:spPr>
        <p:txBody>
          <a:bodyPr>
            <a:normAutofit/>
          </a:bodyPr>
          <a:lstStyle/>
          <a:p>
            <a:pPr>
              <a:buClr>
                <a:srgbClr val="C00000"/>
              </a:buClr>
              <a:buSzPct val="130000"/>
            </a:pPr>
            <a:r>
              <a:rPr lang="it-IT" dirty="0" smtClean="0">
                <a:latin typeface="Tahoma" pitchFamily="34" charset="0"/>
                <a:ea typeface="Tahoma" pitchFamily="34" charset="0"/>
                <a:cs typeface="Tahoma" pitchFamily="34" charset="0"/>
              </a:rPr>
              <a:t>“paziente psichiatrico”,  “malato psichiatrico”, “malato di mente”, “malato mentale”, “disturbato mentalmente”, “instabile mentalmente”, “pazzo”, “matto”, “folle”, “svitato”</a:t>
            </a:r>
          </a:p>
          <a:p>
            <a:pPr>
              <a:buClr>
                <a:srgbClr val="C00000"/>
              </a:buClr>
              <a:buSzPct val="130000"/>
            </a:pPr>
            <a:endParaRPr lang="it-IT" dirty="0" smtClean="0">
              <a:latin typeface="Tahoma" pitchFamily="34" charset="0"/>
              <a:ea typeface="Tahoma" pitchFamily="34" charset="0"/>
              <a:cs typeface="Tahoma" pitchFamily="34" charset="0"/>
            </a:endParaRPr>
          </a:p>
          <a:p>
            <a:pPr>
              <a:buClr>
                <a:srgbClr val="C00000"/>
              </a:buClr>
              <a:buSzPct val="130000"/>
            </a:pPr>
            <a:r>
              <a:rPr lang="it-IT" dirty="0" smtClean="0">
                <a:latin typeface="Tahoma" pitchFamily="34" charset="0"/>
                <a:ea typeface="Tahoma" pitchFamily="34" charset="0"/>
                <a:cs typeface="Tahoma" pitchFamily="34" charset="0"/>
              </a:rPr>
              <a:t>“malattia mentale”</a:t>
            </a:r>
          </a:p>
          <a:p>
            <a:pPr>
              <a:buClr>
                <a:srgbClr val="C00000"/>
              </a:buClr>
              <a:buSzPct val="130000"/>
            </a:pPr>
            <a:endParaRPr lang="it-IT" dirty="0" smtClean="0">
              <a:latin typeface="Tahoma" pitchFamily="34" charset="0"/>
              <a:ea typeface="Tahoma" pitchFamily="34" charset="0"/>
              <a:cs typeface="Tahoma" pitchFamily="34" charset="0"/>
            </a:endParaRPr>
          </a:p>
          <a:p>
            <a:pPr>
              <a:buClr>
                <a:srgbClr val="C00000"/>
              </a:buClr>
              <a:buSzPct val="130000"/>
            </a:pPr>
            <a:r>
              <a:rPr lang="it-IT" dirty="0" smtClean="0">
                <a:latin typeface="Tahoma" pitchFamily="34" charset="0"/>
                <a:ea typeface="Tahoma" pitchFamily="34" charset="0"/>
                <a:cs typeface="Tahoma" pitchFamily="34" charset="0"/>
              </a:rPr>
              <a:t>“vittima di/</a:t>
            </a:r>
            <a:r>
              <a:rPr lang="it-IT" dirty="0" err="1" smtClean="0">
                <a:latin typeface="Tahoma" pitchFamily="34" charset="0"/>
                <a:ea typeface="Tahoma" pitchFamily="34" charset="0"/>
                <a:cs typeface="Tahoma" pitchFamily="34" charset="0"/>
              </a:rPr>
              <a:t>della…</a:t>
            </a:r>
            <a:r>
              <a:rPr lang="it-IT" dirty="0" smtClean="0">
                <a:latin typeface="Tahoma" pitchFamily="34" charset="0"/>
                <a:ea typeface="Tahoma" pitchFamily="34" charset="0"/>
                <a:cs typeface="Tahoma" pitchFamily="34" charset="0"/>
              </a:rPr>
              <a:t>” , “che   soffre </a:t>
            </a:r>
            <a:r>
              <a:rPr lang="it-IT" dirty="0" err="1" smtClean="0">
                <a:latin typeface="Tahoma" pitchFamily="34" charset="0"/>
                <a:ea typeface="Tahoma" pitchFamily="34" charset="0"/>
                <a:cs typeface="Tahoma" pitchFamily="34" charset="0"/>
              </a:rPr>
              <a:t>di…</a:t>
            </a:r>
            <a:r>
              <a:rPr lang="it-IT" dirty="0" smtClean="0">
                <a:latin typeface="Tahoma" pitchFamily="34" charset="0"/>
                <a:ea typeface="Tahoma" pitchFamily="34" charset="0"/>
                <a:cs typeface="Tahoma" pitchFamily="34" charset="0"/>
              </a:rPr>
              <a:t>”, “colpito </a:t>
            </a:r>
            <a:r>
              <a:rPr lang="it-IT" dirty="0" err="1" smtClean="0">
                <a:latin typeface="Tahoma" pitchFamily="34" charset="0"/>
                <a:ea typeface="Tahoma" pitchFamily="34" charset="0"/>
                <a:cs typeface="Tahoma" pitchFamily="34" charset="0"/>
              </a:rPr>
              <a:t>da…</a:t>
            </a:r>
            <a:r>
              <a:rPr lang="it-IT" dirty="0" smtClean="0">
                <a:latin typeface="Tahoma" pitchFamily="34" charset="0"/>
                <a:ea typeface="Tahoma" pitchFamily="34" charset="0"/>
                <a:cs typeface="Tahoma" pitchFamily="34" charset="0"/>
              </a:rPr>
              <a:t>”,      “menomato </a:t>
            </a:r>
            <a:r>
              <a:rPr lang="it-IT" dirty="0" err="1" smtClean="0">
                <a:latin typeface="Tahoma" pitchFamily="34" charset="0"/>
                <a:ea typeface="Tahoma" pitchFamily="34" charset="0"/>
                <a:cs typeface="Tahoma" pitchFamily="34" charset="0"/>
              </a:rPr>
              <a:t>da…</a:t>
            </a:r>
            <a:r>
              <a:rPr lang="it-IT" dirty="0" smtClean="0">
                <a:latin typeface="Tahoma" pitchFamily="34" charset="0"/>
                <a:ea typeface="Tahoma" pitchFamily="34" charset="0"/>
                <a:cs typeface="Tahoma" pitchFamily="34" charset="0"/>
              </a:rPr>
              <a:t>”</a:t>
            </a:r>
          </a:p>
          <a:p>
            <a:pPr>
              <a:buClr>
                <a:srgbClr val="C00000"/>
              </a:buClr>
              <a:buSzPct val="130000"/>
            </a:pPr>
            <a:endParaRPr lang="it-IT" dirty="0" smtClean="0">
              <a:latin typeface="Tahoma" pitchFamily="34" charset="0"/>
              <a:ea typeface="Tahoma" pitchFamily="34" charset="0"/>
              <a:cs typeface="Tahoma" pitchFamily="34" charset="0"/>
            </a:endParaRPr>
          </a:p>
          <a:p>
            <a:pPr>
              <a:buClr>
                <a:srgbClr val="C00000"/>
              </a:buClr>
              <a:buSzPct val="130000"/>
            </a:pPr>
            <a:endParaRPr lang="it-IT" dirty="0" smtClean="0">
              <a:latin typeface="Tahoma" pitchFamily="34" charset="0"/>
              <a:ea typeface="Tahoma" pitchFamily="34" charset="0"/>
              <a:cs typeface="Tahoma" pitchFamily="34" charset="0"/>
            </a:endParaRPr>
          </a:p>
          <a:p>
            <a:pPr>
              <a:buClr>
                <a:srgbClr val="C00000"/>
              </a:buClr>
              <a:buSzPct val="130000"/>
            </a:pPr>
            <a:endParaRPr lang="it-IT" dirty="0">
              <a:latin typeface="Tahoma" pitchFamily="34" charset="0"/>
              <a:ea typeface="Tahoma" pitchFamily="34" charset="0"/>
              <a:cs typeface="Tahoma" pitchFamily="34" charset="0"/>
            </a:endParaRPr>
          </a:p>
        </p:txBody>
      </p:sp>
      <p:sp>
        <p:nvSpPr>
          <p:cNvPr id="5" name="Segnaposto testo 4"/>
          <p:cNvSpPr>
            <a:spLocks noGrp="1"/>
          </p:cNvSpPr>
          <p:nvPr>
            <p:ph type="body" sz="quarter" idx="3"/>
          </p:nvPr>
        </p:nvSpPr>
        <p:spPr>
          <a:xfrm>
            <a:off x="4825553" y="908720"/>
            <a:ext cx="4041775" cy="639762"/>
          </a:xfrm>
        </p:spPr>
        <p:txBody>
          <a:bodyPr>
            <a:noAutofit/>
          </a:bodyPr>
          <a:lstStyle/>
          <a:p>
            <a:r>
              <a:rPr lang="it-IT" sz="3600" u="sng" dirty="0" smtClean="0">
                <a:solidFill>
                  <a:srgbClr val="00B050"/>
                </a:solidFill>
                <a:latin typeface="Tahoma" pitchFamily="34" charset="0"/>
                <a:ea typeface="Tahoma" pitchFamily="34" charset="0"/>
                <a:cs typeface="Tahoma" pitchFamily="34" charset="0"/>
              </a:rPr>
              <a:t>Usare</a:t>
            </a:r>
          </a:p>
        </p:txBody>
      </p:sp>
      <p:sp>
        <p:nvSpPr>
          <p:cNvPr id="6" name="Segnaposto contenuto 5"/>
          <p:cNvSpPr>
            <a:spLocks noGrp="1"/>
          </p:cNvSpPr>
          <p:nvPr>
            <p:ph sz="quarter" idx="4"/>
          </p:nvPr>
        </p:nvSpPr>
        <p:spPr>
          <a:xfrm>
            <a:off x="4572000" y="1556792"/>
            <a:ext cx="4752527" cy="4569371"/>
          </a:xfrm>
        </p:spPr>
        <p:txBody>
          <a:bodyPr>
            <a:noAutofit/>
          </a:bodyPr>
          <a:lstStyle/>
          <a:p>
            <a:pPr>
              <a:buClr>
                <a:srgbClr val="00B050"/>
              </a:buClr>
              <a:buSzPct val="130000"/>
            </a:pPr>
            <a:r>
              <a:rPr lang="it-IT" dirty="0" smtClean="0">
                <a:latin typeface="Tahoma" pitchFamily="34" charset="0"/>
                <a:ea typeface="Tahoma" pitchFamily="34" charset="0"/>
                <a:cs typeface="Tahoma" pitchFamily="34" charset="0"/>
              </a:rPr>
              <a:t>“persona con depressione/ schizofrenia”; “la persona ha una diagnosi di depressione/ schizofrenia / disturbo psichiatrico”;</a:t>
            </a:r>
            <a:r>
              <a:rPr lang="it-IT" dirty="0" smtClean="0">
                <a:solidFill>
                  <a:srgbClr val="00B050"/>
                </a:solidFill>
                <a:latin typeface="Tahoma" pitchFamily="34" charset="0"/>
                <a:ea typeface="Tahoma" pitchFamily="34" charset="0"/>
                <a:cs typeface="Tahoma" pitchFamily="34" charset="0"/>
              </a:rPr>
              <a:t> “</a:t>
            </a:r>
            <a:r>
              <a:rPr lang="it-IT" u="sng" dirty="0" smtClean="0">
                <a:solidFill>
                  <a:srgbClr val="00B050"/>
                </a:solidFill>
                <a:latin typeface="Tahoma" pitchFamily="34" charset="0"/>
                <a:ea typeface="Tahoma" pitchFamily="34" charset="0"/>
                <a:cs typeface="Tahoma" pitchFamily="34" charset="0"/>
              </a:rPr>
              <a:t>persona con problemi di salute mentale</a:t>
            </a:r>
            <a:r>
              <a:rPr lang="it-IT" dirty="0" smtClean="0">
                <a:solidFill>
                  <a:srgbClr val="00B050"/>
                </a:solidFill>
                <a:latin typeface="Tahoma" pitchFamily="34" charset="0"/>
                <a:ea typeface="Tahoma" pitchFamily="34" charset="0"/>
                <a:cs typeface="Tahoma" pitchFamily="34" charset="0"/>
              </a:rPr>
              <a:t>” </a:t>
            </a:r>
          </a:p>
          <a:p>
            <a:pPr>
              <a:buClr>
                <a:srgbClr val="00B050"/>
              </a:buClr>
              <a:buSzPct val="130000"/>
            </a:pPr>
            <a:endParaRPr lang="it-IT" dirty="0" smtClean="0">
              <a:latin typeface="Tahoma" pitchFamily="34" charset="0"/>
              <a:ea typeface="Tahoma" pitchFamily="34" charset="0"/>
              <a:cs typeface="Tahoma" pitchFamily="34" charset="0"/>
            </a:endParaRPr>
          </a:p>
          <a:p>
            <a:pPr>
              <a:spcBef>
                <a:spcPts val="2400"/>
              </a:spcBef>
              <a:buClr>
                <a:srgbClr val="00B050"/>
              </a:buClr>
              <a:buSzPct val="130000"/>
            </a:pPr>
            <a:r>
              <a:rPr lang="it-IT" dirty="0" smtClean="0">
                <a:latin typeface="Tahoma" pitchFamily="34" charset="0"/>
                <a:ea typeface="Tahoma" pitchFamily="34" charset="0"/>
                <a:cs typeface="Tahoma" pitchFamily="34" charset="0"/>
              </a:rPr>
              <a:t>“problemi di salute mentale” </a:t>
            </a:r>
          </a:p>
          <a:p>
            <a:pPr>
              <a:buClr>
                <a:srgbClr val="00B050"/>
              </a:buClr>
              <a:buSzPct val="130000"/>
            </a:pPr>
            <a:endParaRPr lang="it-IT" dirty="0" smtClean="0">
              <a:latin typeface="Tahoma" pitchFamily="34" charset="0"/>
              <a:ea typeface="Tahoma" pitchFamily="34" charset="0"/>
              <a:cs typeface="Tahoma" pitchFamily="34" charset="0"/>
            </a:endParaRPr>
          </a:p>
          <a:p>
            <a:pPr>
              <a:buClr>
                <a:srgbClr val="00B050"/>
              </a:buClr>
              <a:buSzPct val="130000"/>
            </a:pPr>
            <a:r>
              <a:rPr lang="it-IT" dirty="0" smtClean="0">
                <a:latin typeface="Tahoma" pitchFamily="34" charset="0"/>
                <a:ea typeface="Tahoma" pitchFamily="34" charset="0"/>
                <a:cs typeface="Tahoma" pitchFamily="34" charset="0"/>
              </a:rPr>
              <a:t> “la persona è in cura/  trattamento </a:t>
            </a:r>
            <a:r>
              <a:rPr lang="it-IT" dirty="0" err="1" smtClean="0">
                <a:latin typeface="Tahoma" pitchFamily="34" charset="0"/>
                <a:ea typeface="Tahoma" pitchFamily="34" charset="0"/>
                <a:cs typeface="Tahoma" pitchFamily="34" charset="0"/>
              </a:rPr>
              <a:t>per…</a:t>
            </a:r>
            <a:r>
              <a:rPr lang="it-IT" dirty="0" smtClean="0">
                <a:latin typeface="Tahoma" pitchFamily="34" charset="0"/>
                <a:ea typeface="Tahoma" pitchFamily="34" charset="0"/>
                <a:cs typeface="Tahoma" pitchFamily="34" charset="0"/>
              </a:rPr>
              <a:t>”, “la persona  </a:t>
            </a:r>
            <a:r>
              <a:rPr lang="it-IT" dirty="0" err="1" smtClean="0">
                <a:latin typeface="Tahoma" pitchFamily="34" charset="0"/>
                <a:ea typeface="Tahoma" pitchFamily="34" charset="0"/>
                <a:cs typeface="Tahoma" pitchFamily="34" charset="0"/>
              </a:rPr>
              <a:t>ha…</a:t>
            </a:r>
            <a:r>
              <a:rPr lang="it-IT" dirty="0" smtClean="0">
                <a:latin typeface="Tahoma" pitchFamily="34" charset="0"/>
                <a:ea typeface="Tahoma" pitchFamily="34" charset="0"/>
                <a:cs typeface="Tahoma" pitchFamily="34" charset="0"/>
              </a:rPr>
              <a:t>”, “persona </a:t>
            </a:r>
            <a:r>
              <a:rPr lang="it-IT" dirty="0" err="1" smtClean="0">
                <a:latin typeface="Tahoma" pitchFamily="34" charset="0"/>
                <a:ea typeface="Tahoma" pitchFamily="34" charset="0"/>
                <a:cs typeface="Tahoma" pitchFamily="34" charset="0"/>
              </a:rPr>
              <a:t>con…</a:t>
            </a:r>
            <a:r>
              <a:rPr lang="it-IT" dirty="0" smtClean="0">
                <a:latin typeface="Tahoma" pitchFamily="34" charset="0"/>
                <a:ea typeface="Tahoma" pitchFamily="34" charset="0"/>
                <a:cs typeface="Tahoma" pitchFamily="34" charset="0"/>
              </a:rPr>
              <a:t>”</a:t>
            </a:r>
          </a:p>
        </p:txBody>
      </p:sp>
      <p:sp>
        <p:nvSpPr>
          <p:cNvPr id="7" name="Titolo 1"/>
          <p:cNvSpPr txBox="1">
            <a:spLocks/>
          </p:cNvSpPr>
          <p:nvPr/>
        </p:nvSpPr>
        <p:spPr>
          <a:xfrm>
            <a:off x="395536" y="260648"/>
            <a:ext cx="8229600" cy="576064"/>
          </a:xfrm>
          <a:prstGeom prst="rect">
            <a:avLst/>
          </a:prstGeom>
        </p:spPr>
        <p:txBody>
          <a:bodyPr vert="horz" lIns="91440" tIns="45720" rIns="91440" bIns="45720" rtlCol="0" anchor="ctr">
            <a:normAutofit fontScale="82500" lnSpcReduction="20000"/>
          </a:bodyPr>
          <a:lstStyle/>
          <a:p>
            <a:pPr lvl="0" algn="ctr">
              <a:spcBef>
                <a:spcPct val="0"/>
              </a:spcBef>
            </a:pPr>
            <a:r>
              <a:rPr kumimoji="0" lang="it-IT" sz="4400" b="1" i="0" u="none" strike="noStrike" kern="1200" cap="none" spc="0" normalizeH="0" baseline="0" noProof="0" dirty="0" smtClean="0">
                <a:ln>
                  <a:noFill/>
                </a:ln>
                <a:effectLst/>
                <a:uLnTx/>
                <a:uFillTx/>
                <a:latin typeface="Tahoma" pitchFamily="34" charset="0"/>
                <a:ea typeface="Tahoma" pitchFamily="34" charset="0"/>
                <a:cs typeface="Tahoma" pitchFamily="34" charset="0"/>
              </a:rPr>
              <a:t>Le parole </a:t>
            </a:r>
            <a:r>
              <a:rPr lang="it-IT" sz="4400" b="1" dirty="0" smtClean="0">
                <a:latin typeface="Tahoma" pitchFamily="34" charset="0"/>
                <a:ea typeface="Tahoma" pitchFamily="34" charset="0"/>
                <a:cs typeface="Tahoma" pitchFamily="34" charset="0"/>
              </a:rPr>
              <a:t>da evitare/usare </a:t>
            </a:r>
            <a:r>
              <a:rPr kumimoji="0" lang="it-IT" sz="4400" b="1" i="0" u="none" strike="noStrike" kern="1200" cap="none" spc="0" normalizeH="0" baseline="0" noProof="0" dirty="0" smtClean="0">
                <a:ln>
                  <a:noFill/>
                </a:ln>
                <a:effectLst/>
                <a:uLnTx/>
                <a:uFillTx/>
                <a:latin typeface="Tahoma" pitchFamily="34" charset="0"/>
                <a:ea typeface="Tahoma" pitchFamily="34" charset="0"/>
                <a:cs typeface="Tahoma" pitchFamily="34" charset="0"/>
              </a:rPr>
              <a:t>-1 </a:t>
            </a:r>
            <a:endParaRPr kumimoji="0" lang="it-IT" sz="4400" b="1" i="0" u="none" strike="noStrike" kern="1200" cap="none" spc="0" normalizeH="0" baseline="0" noProof="0" dirty="0">
              <a:ln>
                <a:noFill/>
              </a:ln>
              <a:effectLst/>
              <a:uLnTx/>
              <a:uFillTx/>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107504" y="1772816"/>
            <a:ext cx="4464496" cy="4896544"/>
          </a:xfrm>
        </p:spPr>
        <p:txBody>
          <a:bodyPr>
            <a:normAutofit/>
          </a:bodyPr>
          <a:lstStyle/>
          <a:p>
            <a:pPr>
              <a:buClr>
                <a:srgbClr val="FF0000"/>
              </a:buClr>
              <a:buSzPct val="130000"/>
            </a:pPr>
            <a:r>
              <a:rPr lang="it-IT" dirty="0" smtClean="0">
                <a:latin typeface="Tahoma" pitchFamily="34" charset="0"/>
                <a:ea typeface="Tahoma" pitchFamily="34" charset="0"/>
                <a:cs typeface="Tahoma" pitchFamily="34" charset="0"/>
              </a:rPr>
              <a:t>“schizofrenico”, “depresso”, “psicotico”, “anoressico”</a:t>
            </a:r>
          </a:p>
          <a:p>
            <a:pPr>
              <a:buClr>
                <a:srgbClr val="FF0000"/>
              </a:buClr>
              <a:buSzPct val="130000"/>
            </a:pPr>
            <a:endParaRPr lang="it-IT" dirty="0" smtClean="0">
              <a:latin typeface="Tahoma" pitchFamily="34" charset="0"/>
              <a:ea typeface="Tahoma" pitchFamily="34" charset="0"/>
              <a:cs typeface="Tahoma" pitchFamily="34" charset="0"/>
            </a:endParaRPr>
          </a:p>
          <a:p>
            <a:pPr>
              <a:buClr>
                <a:srgbClr val="FF0000"/>
              </a:buClr>
              <a:buSzPct val="130000"/>
            </a:pPr>
            <a:endParaRPr lang="it-IT" dirty="0" smtClean="0">
              <a:latin typeface="Tahoma" pitchFamily="34" charset="0"/>
              <a:ea typeface="Tahoma" pitchFamily="34" charset="0"/>
              <a:cs typeface="Tahoma" pitchFamily="34" charset="0"/>
            </a:endParaRPr>
          </a:p>
          <a:p>
            <a:pPr>
              <a:buClr>
                <a:srgbClr val="FF0000"/>
              </a:buClr>
              <a:buSzPct val="130000"/>
            </a:pPr>
            <a:r>
              <a:rPr lang="it-IT" dirty="0" smtClean="0">
                <a:latin typeface="Tahoma" pitchFamily="34" charset="0"/>
                <a:ea typeface="Tahoma" pitchFamily="34" charset="0"/>
                <a:cs typeface="Tahoma" pitchFamily="34" charset="0"/>
              </a:rPr>
              <a:t>“pillole della felicità”, “cocktail di farmaci”, “strizzacervelli”, “manicomio”, “ospedale psichiatrico”</a:t>
            </a:r>
          </a:p>
          <a:p>
            <a:pPr>
              <a:buClr>
                <a:srgbClr val="FF0000"/>
              </a:buClr>
              <a:buSzPct val="130000"/>
            </a:pPr>
            <a:endParaRPr lang="it-IT" dirty="0" smtClean="0">
              <a:latin typeface="Tahoma" pitchFamily="34" charset="0"/>
              <a:ea typeface="Tahoma" pitchFamily="34" charset="0"/>
              <a:cs typeface="Tahoma" pitchFamily="34" charset="0"/>
            </a:endParaRPr>
          </a:p>
          <a:p>
            <a:pPr>
              <a:buClr>
                <a:srgbClr val="FF0000"/>
              </a:buClr>
              <a:buSzPct val="130000"/>
            </a:pPr>
            <a:r>
              <a:rPr lang="it-IT" dirty="0" smtClean="0">
                <a:latin typeface="Tahoma" pitchFamily="34" charset="0"/>
                <a:ea typeface="Tahoma" pitchFamily="34" charset="0"/>
                <a:cs typeface="Tahoma" pitchFamily="34" charset="0"/>
              </a:rPr>
              <a:t>“internato” (in reparto psichiatrico)</a:t>
            </a:r>
          </a:p>
          <a:p>
            <a:pPr>
              <a:buClr>
                <a:srgbClr val="FF0000"/>
              </a:buClr>
              <a:buSzPct val="130000"/>
            </a:pPr>
            <a:endParaRPr lang="it-IT" dirty="0" smtClean="0">
              <a:latin typeface="Tahoma" pitchFamily="34" charset="0"/>
              <a:ea typeface="Tahoma" pitchFamily="34" charset="0"/>
              <a:cs typeface="Tahoma" pitchFamily="34" charset="0"/>
            </a:endParaRPr>
          </a:p>
          <a:p>
            <a:pPr>
              <a:buClr>
                <a:srgbClr val="FF0000"/>
              </a:buClr>
              <a:buSzPct val="130000"/>
            </a:pPr>
            <a:endParaRPr lang="it-IT" dirty="0">
              <a:latin typeface="Tahoma" pitchFamily="34" charset="0"/>
              <a:ea typeface="Tahoma" pitchFamily="34" charset="0"/>
              <a:cs typeface="Tahoma" pitchFamily="34" charset="0"/>
            </a:endParaRPr>
          </a:p>
        </p:txBody>
      </p:sp>
      <p:sp>
        <p:nvSpPr>
          <p:cNvPr id="6" name="Segnaposto contenuto 5"/>
          <p:cNvSpPr>
            <a:spLocks noGrp="1"/>
          </p:cNvSpPr>
          <p:nvPr>
            <p:ph sz="quarter" idx="4"/>
          </p:nvPr>
        </p:nvSpPr>
        <p:spPr>
          <a:xfrm>
            <a:off x="4727297" y="1700808"/>
            <a:ext cx="4644008" cy="4608512"/>
          </a:xfrm>
        </p:spPr>
        <p:txBody>
          <a:bodyPr>
            <a:noAutofit/>
          </a:bodyPr>
          <a:lstStyle/>
          <a:p>
            <a:pPr>
              <a:buClr>
                <a:srgbClr val="00B050"/>
              </a:buClr>
              <a:buSzPct val="130000"/>
            </a:pPr>
            <a:r>
              <a:rPr lang="it-IT" dirty="0" smtClean="0">
                <a:latin typeface="Tahoma" pitchFamily="34" charset="0"/>
                <a:ea typeface="Tahoma" pitchFamily="34" charset="0"/>
                <a:cs typeface="Tahoma" pitchFamily="34" charset="0"/>
              </a:rPr>
              <a:t>“la persona ha una diagnosi  di …”, “la persona è in cura/ trattamento per …”</a:t>
            </a:r>
          </a:p>
          <a:p>
            <a:pPr>
              <a:buClr>
                <a:srgbClr val="00B050"/>
              </a:buClr>
              <a:buSzPct val="130000"/>
            </a:pPr>
            <a:endParaRPr lang="it-IT" dirty="0" smtClean="0">
              <a:latin typeface="Tahoma" pitchFamily="34" charset="0"/>
              <a:ea typeface="Tahoma" pitchFamily="34" charset="0"/>
              <a:cs typeface="Tahoma" pitchFamily="34" charset="0"/>
            </a:endParaRPr>
          </a:p>
          <a:p>
            <a:pPr>
              <a:buClr>
                <a:srgbClr val="00B050"/>
              </a:buClr>
              <a:buSzPct val="130000"/>
            </a:pPr>
            <a:r>
              <a:rPr lang="it-IT" dirty="0" smtClean="0">
                <a:latin typeface="Tahoma" pitchFamily="34" charset="0"/>
                <a:ea typeface="Tahoma" pitchFamily="34" charset="0"/>
                <a:cs typeface="Tahoma" pitchFamily="34" charset="0"/>
              </a:rPr>
              <a:t>“antidepressivi”, “overdose/sovradosaggio di farmaci”, “psichiatra/ psicologo ”, “reparto psichiatrico”</a:t>
            </a:r>
          </a:p>
          <a:p>
            <a:pPr>
              <a:buClr>
                <a:srgbClr val="00B050"/>
              </a:buClr>
              <a:buSzPct val="130000"/>
            </a:pPr>
            <a:endParaRPr lang="it-IT" dirty="0" smtClean="0">
              <a:latin typeface="Tahoma" pitchFamily="34" charset="0"/>
              <a:ea typeface="Tahoma" pitchFamily="34" charset="0"/>
              <a:cs typeface="Tahoma" pitchFamily="34" charset="0"/>
            </a:endParaRPr>
          </a:p>
          <a:p>
            <a:pPr>
              <a:buClr>
                <a:srgbClr val="00B050"/>
              </a:buClr>
              <a:buSzPct val="130000"/>
            </a:pPr>
            <a:r>
              <a:rPr lang="it-IT" dirty="0" smtClean="0">
                <a:latin typeface="Tahoma" pitchFamily="34" charset="0"/>
                <a:ea typeface="Tahoma" pitchFamily="34" charset="0"/>
                <a:cs typeface="Tahoma" pitchFamily="34" charset="0"/>
              </a:rPr>
              <a:t>“degente” (in reparto psichiatrico)</a:t>
            </a:r>
          </a:p>
          <a:p>
            <a:pPr>
              <a:buClr>
                <a:srgbClr val="00B050"/>
              </a:buClr>
              <a:buSzPct val="130000"/>
            </a:pPr>
            <a:endParaRPr lang="it-IT" dirty="0" smtClean="0">
              <a:latin typeface="Tahoma" pitchFamily="34" charset="0"/>
              <a:ea typeface="Tahoma" pitchFamily="34" charset="0"/>
              <a:cs typeface="Tahoma" pitchFamily="34" charset="0"/>
            </a:endParaRPr>
          </a:p>
          <a:p>
            <a:pPr>
              <a:buClr>
                <a:srgbClr val="00B050"/>
              </a:buClr>
              <a:buSzPct val="130000"/>
            </a:pPr>
            <a:endParaRPr lang="it-IT" dirty="0">
              <a:latin typeface="Tahoma" pitchFamily="34" charset="0"/>
              <a:ea typeface="Tahoma" pitchFamily="34" charset="0"/>
              <a:cs typeface="Tahoma" pitchFamily="34" charset="0"/>
            </a:endParaRPr>
          </a:p>
        </p:txBody>
      </p:sp>
      <p:sp>
        <p:nvSpPr>
          <p:cNvPr id="7" name="Titolo 1"/>
          <p:cNvSpPr>
            <a:spLocks noGrp="1"/>
          </p:cNvSpPr>
          <p:nvPr>
            <p:ph type="title"/>
          </p:nvPr>
        </p:nvSpPr>
        <p:spPr>
          <a:xfrm>
            <a:off x="457200" y="188640"/>
            <a:ext cx="8229600" cy="706437"/>
          </a:xfrm>
        </p:spPr>
        <p:txBody>
          <a:bodyPr>
            <a:normAutofit fontScale="90000"/>
          </a:bodyPr>
          <a:lstStyle/>
          <a:p>
            <a:r>
              <a:rPr lang="it-IT" b="1" dirty="0" smtClean="0">
                <a:latin typeface="Tahoma" pitchFamily="34" charset="0"/>
                <a:ea typeface="Tahoma" pitchFamily="34" charset="0"/>
                <a:cs typeface="Tahoma" pitchFamily="34" charset="0"/>
              </a:rPr>
              <a:t>Le parole da evitare/usare - 2</a:t>
            </a:r>
            <a:endParaRPr lang="it-IT" b="1" dirty="0">
              <a:latin typeface="Tahoma" pitchFamily="34" charset="0"/>
              <a:ea typeface="Tahoma" pitchFamily="34" charset="0"/>
              <a:cs typeface="Tahoma" pitchFamily="34" charset="0"/>
            </a:endParaRPr>
          </a:p>
        </p:txBody>
      </p:sp>
      <p:sp>
        <p:nvSpPr>
          <p:cNvPr id="8" name="Segnaposto testo 3"/>
          <p:cNvSpPr txBox="1">
            <a:spLocks/>
          </p:cNvSpPr>
          <p:nvPr/>
        </p:nvSpPr>
        <p:spPr>
          <a:xfrm>
            <a:off x="251520" y="989038"/>
            <a:ext cx="4523446" cy="639762"/>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3600" b="1" i="0" u="sng"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rPr>
              <a:t>Evitare</a:t>
            </a:r>
            <a:endParaRPr kumimoji="0" lang="it-IT" sz="3600" b="1" i="0" u="sng"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 name="Segnaposto testo 5"/>
          <p:cNvSpPr txBox="1">
            <a:spLocks/>
          </p:cNvSpPr>
          <p:nvPr/>
        </p:nvSpPr>
        <p:spPr>
          <a:xfrm>
            <a:off x="4943321" y="989038"/>
            <a:ext cx="4525223" cy="63976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3600" b="1" i="0" u="sng" strike="noStrike" kern="1200" cap="none" spc="0" normalizeH="0" baseline="0" noProof="0" dirty="0" smtClean="0">
                <a:ln>
                  <a:noFill/>
                </a:ln>
                <a:solidFill>
                  <a:srgbClr val="00B050"/>
                </a:solidFill>
                <a:effectLst/>
                <a:uLnTx/>
                <a:uFillTx/>
                <a:latin typeface="Tahoma" pitchFamily="34" charset="0"/>
                <a:ea typeface="Tahoma" pitchFamily="34" charset="0"/>
                <a:cs typeface="Tahoma" pitchFamily="34" charset="0"/>
              </a:rPr>
              <a:t> Usare</a:t>
            </a:r>
            <a:endParaRPr kumimoji="0" lang="it-IT" sz="3600" b="1" i="0" u="sng" strike="noStrike" kern="1200" cap="none" spc="0" normalizeH="0" baseline="0" noProof="0" dirty="0">
              <a:ln>
                <a:noFill/>
              </a:ln>
              <a:solidFill>
                <a:srgbClr val="00B050"/>
              </a:solidFill>
              <a:effectLst/>
              <a:uLnTx/>
              <a:uFillTx/>
              <a:latin typeface="Tahoma" pitchFamily="34" charset="0"/>
              <a:ea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olo 1"/>
          <p:cNvSpPr>
            <a:spLocks noGrp="1"/>
          </p:cNvSpPr>
          <p:nvPr>
            <p:ph type="title"/>
          </p:nvPr>
        </p:nvSpPr>
        <p:spPr>
          <a:xfrm>
            <a:off x="323528" y="980926"/>
            <a:ext cx="8497888" cy="4032250"/>
          </a:xfrm>
        </p:spPr>
        <p:txBody>
          <a:bodyPr>
            <a:noAutofit/>
          </a:bodyPr>
          <a:lstStyle/>
          <a:p>
            <a:pPr algn="l" eaLnBrk="1" hangingPunct="1"/>
            <a:r>
              <a:rPr lang="it-IT" altLang="it-IT" dirty="0" smtClean="0">
                <a:latin typeface="Tahoma" pitchFamily="34" charset="0"/>
                <a:cs typeface="Tahoma" pitchFamily="34" charset="0"/>
              </a:rPr>
              <a:t>NON esiste società umana o area del mondo in cui le persone con un disturbo mentale siano considerate </a:t>
            </a:r>
            <a:r>
              <a:rPr lang="it-IT" altLang="it-IT" u="sng" dirty="0" smtClean="0">
                <a:latin typeface="Tahoma" pitchFamily="34" charset="0"/>
                <a:cs typeface="Tahoma" pitchFamily="34" charset="0"/>
              </a:rPr>
              <a:t>alla stessa stregua </a:t>
            </a:r>
            <a:r>
              <a:rPr lang="it-IT" altLang="it-IT" dirty="0" smtClean="0">
                <a:latin typeface="Tahoma" pitchFamily="34" charset="0"/>
                <a:cs typeface="Tahoma" pitchFamily="34" charset="0"/>
              </a:rPr>
              <a:t>delle persone che non presentano questo problema …</a:t>
            </a:r>
            <a:endParaRPr lang="en-US" altLang="it-IT" u="sng" dirty="0" smtClean="0">
              <a:latin typeface="Tahoma" pitchFamily="34" charset="0"/>
              <a:cs typeface="Tahoma" pitchFamily="34"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6712"/>
            <a:ext cx="9144000" cy="5112568"/>
          </a:xfrm>
        </p:spPr>
        <p:txBody>
          <a:bodyPr>
            <a:noAutofit/>
          </a:bodyPr>
          <a:lstStyle/>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Fornire </a:t>
            </a:r>
            <a:r>
              <a:rPr lang="it-IT" sz="2000" u="sng" dirty="0" smtClean="0">
                <a:solidFill>
                  <a:srgbClr val="FF0000"/>
                </a:solidFill>
                <a:latin typeface="Tahoma" pitchFamily="34" charset="0"/>
                <a:ea typeface="Tahoma" pitchFamily="34" charset="0"/>
                <a:cs typeface="Tahoma" pitchFamily="34" charset="0"/>
              </a:rPr>
              <a:t>descrizioni dettagliate </a:t>
            </a:r>
            <a:r>
              <a:rPr lang="it-IT" sz="2000" dirty="0" smtClean="0">
                <a:latin typeface="Tahoma" pitchFamily="34" charset="0"/>
                <a:ea typeface="Tahoma" pitchFamily="34" charset="0"/>
                <a:cs typeface="Tahoma" pitchFamily="34" charset="0"/>
              </a:rPr>
              <a:t>del fatto</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Pubblicare </a:t>
            </a:r>
            <a:r>
              <a:rPr lang="it-IT" sz="2000" u="sng" dirty="0" smtClean="0">
                <a:solidFill>
                  <a:srgbClr val="FF0000"/>
                </a:solidFill>
                <a:latin typeface="Tahoma" pitchFamily="34" charset="0"/>
                <a:ea typeface="Tahoma" pitchFamily="34" charset="0"/>
                <a:cs typeface="Tahoma" pitchFamily="34" charset="0"/>
              </a:rPr>
              <a:t>fotografie</a:t>
            </a:r>
            <a:r>
              <a:rPr lang="it-IT" sz="2000" dirty="0" smtClean="0">
                <a:latin typeface="Tahoma" pitchFamily="34" charset="0"/>
                <a:ea typeface="Tahoma" pitchFamily="34" charset="0"/>
                <a:cs typeface="Tahoma" pitchFamily="34" charset="0"/>
              </a:rPr>
              <a:t> o, nel caso della televisione, le riprese del fatto</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Pubblicare </a:t>
            </a:r>
            <a:r>
              <a:rPr lang="it-IT" sz="2000" u="sng" dirty="0" smtClean="0">
                <a:solidFill>
                  <a:srgbClr val="FF0000"/>
                </a:solidFill>
                <a:latin typeface="Tahoma" pitchFamily="34" charset="0"/>
                <a:ea typeface="Tahoma" pitchFamily="34" charset="0"/>
                <a:cs typeface="Tahoma" pitchFamily="34" charset="0"/>
              </a:rPr>
              <a:t>nome, cognome e indirizzo </a:t>
            </a:r>
            <a:r>
              <a:rPr lang="it-IT" sz="2000" dirty="0" smtClean="0">
                <a:latin typeface="Tahoma" pitchFamily="34" charset="0"/>
                <a:ea typeface="Tahoma" pitchFamily="34" charset="0"/>
                <a:cs typeface="Tahoma" pitchFamily="34" charset="0"/>
              </a:rPr>
              <a:t>della persona che ha compiuto il suicidio o di altri elementi di identificazione, comprese le iniziali anagrafiche</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Pubblicare la notizia in </a:t>
            </a:r>
            <a:r>
              <a:rPr lang="it-IT" sz="2000" u="sng" dirty="0" smtClean="0">
                <a:solidFill>
                  <a:srgbClr val="FF0000"/>
                </a:solidFill>
                <a:latin typeface="Tahoma" pitchFamily="34" charset="0"/>
                <a:ea typeface="Tahoma" pitchFamily="34" charset="0"/>
                <a:cs typeface="Tahoma" pitchFamily="34" charset="0"/>
              </a:rPr>
              <a:t>prima pagina </a:t>
            </a:r>
            <a:r>
              <a:rPr lang="it-IT" sz="2000" dirty="0" smtClean="0">
                <a:latin typeface="Tahoma" pitchFamily="34" charset="0"/>
                <a:ea typeface="Tahoma" pitchFamily="34" charset="0"/>
                <a:cs typeface="Tahoma" pitchFamily="34" charset="0"/>
              </a:rPr>
              <a:t>o come notizia in apertura di un telegiornale</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Descrivere in maniera dettagliata </a:t>
            </a:r>
            <a:r>
              <a:rPr lang="it-IT" sz="2000" u="sng" dirty="0" smtClean="0">
                <a:solidFill>
                  <a:srgbClr val="FF0000"/>
                </a:solidFill>
                <a:latin typeface="Tahoma" pitchFamily="34" charset="0"/>
                <a:ea typeface="Tahoma" pitchFamily="34" charset="0"/>
                <a:cs typeface="Tahoma" pitchFamily="34" charset="0"/>
              </a:rPr>
              <a:t>luogo, tempo, modalità </a:t>
            </a:r>
            <a:r>
              <a:rPr lang="it-IT" sz="2000" dirty="0" smtClean="0">
                <a:latin typeface="Tahoma" pitchFamily="34" charset="0"/>
                <a:ea typeface="Tahoma" pitchFamily="34" charset="0"/>
                <a:cs typeface="Tahoma" pitchFamily="34" charset="0"/>
              </a:rPr>
              <a:t>e moventi ipotizzati</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Rappresentare il suicidio come un </a:t>
            </a:r>
            <a:r>
              <a:rPr lang="it-IT" sz="2000" u="sng" dirty="0" smtClean="0">
                <a:solidFill>
                  <a:srgbClr val="FF0000"/>
                </a:solidFill>
                <a:latin typeface="Tahoma" pitchFamily="34" charset="0"/>
                <a:ea typeface="Tahoma" pitchFamily="34" charset="0"/>
                <a:cs typeface="Tahoma" pitchFamily="34" charset="0"/>
              </a:rPr>
              <a:t>atto di difesa della propria dignità </a:t>
            </a:r>
            <a:r>
              <a:rPr lang="it-IT" sz="2000" dirty="0" smtClean="0">
                <a:latin typeface="Tahoma" pitchFamily="34" charset="0"/>
                <a:ea typeface="Tahoma" pitchFamily="34" charset="0"/>
                <a:cs typeface="Tahoma" pitchFamily="34" charset="0"/>
              </a:rPr>
              <a:t>da parte di chi lo compie o come un gesto eroico o romantico</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Fornire un’informazione di stampo </a:t>
            </a:r>
            <a:r>
              <a:rPr lang="it-IT" sz="2000" u="sng" dirty="0" smtClean="0">
                <a:solidFill>
                  <a:srgbClr val="FF0000"/>
                </a:solidFill>
                <a:latin typeface="Tahoma" pitchFamily="34" charset="0"/>
                <a:ea typeface="Tahoma" pitchFamily="34" charset="0"/>
                <a:cs typeface="Tahoma" pitchFamily="34" charset="0"/>
              </a:rPr>
              <a:t>sensazionalistico o scandalistico </a:t>
            </a:r>
            <a:r>
              <a:rPr lang="it-IT" sz="2000" dirty="0" smtClean="0">
                <a:latin typeface="Tahoma" pitchFamily="34" charset="0"/>
                <a:ea typeface="Tahoma" pitchFamily="34" charset="0"/>
                <a:cs typeface="Tahoma" pitchFamily="34" charset="0"/>
              </a:rPr>
              <a:t>al fine di attirare un maggior numero possibile di lettori o di pubblico</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Descrivere il suicidio come </a:t>
            </a:r>
            <a:r>
              <a:rPr lang="it-IT" sz="2000" u="sng" dirty="0" smtClean="0">
                <a:solidFill>
                  <a:srgbClr val="FF0000"/>
                </a:solidFill>
                <a:latin typeface="Tahoma" pitchFamily="34" charset="0"/>
                <a:ea typeface="Tahoma" pitchFamily="34" charset="0"/>
                <a:cs typeface="Tahoma" pitchFamily="34" charset="0"/>
              </a:rPr>
              <a:t>l’unica soluzione possibile </a:t>
            </a:r>
            <a:r>
              <a:rPr lang="it-IT" sz="2000" dirty="0" smtClean="0">
                <a:latin typeface="Tahoma" pitchFamily="34" charset="0"/>
                <a:ea typeface="Tahoma" pitchFamily="34" charset="0"/>
                <a:cs typeface="Tahoma" pitchFamily="34" charset="0"/>
              </a:rPr>
              <a:t>per quella persona</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Insistere sulla </a:t>
            </a:r>
            <a:r>
              <a:rPr lang="it-IT" sz="2000" u="sng" dirty="0" smtClean="0">
                <a:solidFill>
                  <a:srgbClr val="FF0000"/>
                </a:solidFill>
                <a:latin typeface="Tahoma" pitchFamily="34" charset="0"/>
                <a:ea typeface="Tahoma" pitchFamily="34" charset="0"/>
                <a:cs typeface="Tahoma" pitchFamily="34" charset="0"/>
              </a:rPr>
              <a:t>ricerca dei “colpevoli”</a:t>
            </a:r>
            <a:r>
              <a:rPr lang="it-IT" sz="2000" dirty="0" smtClean="0">
                <a:latin typeface="Tahoma" pitchFamily="34" charset="0"/>
                <a:ea typeface="Tahoma" pitchFamily="34" charset="0"/>
                <a:cs typeface="Tahoma" pitchFamily="34" charset="0"/>
              </a:rPr>
              <a:t>, ovvero di coloro o delle circostanze che avrebbero spinto la persona a compiere il gesto</a:t>
            </a:r>
          </a:p>
          <a:p>
            <a:pPr>
              <a:spcBef>
                <a:spcPts val="0"/>
              </a:spcBef>
              <a:spcAft>
                <a:spcPts val="800"/>
              </a:spcAft>
              <a:buClr>
                <a:srgbClr val="FF0000"/>
              </a:buClr>
              <a:buSzPct val="132000"/>
            </a:pPr>
            <a:r>
              <a:rPr lang="it-IT" sz="2000" dirty="0" smtClean="0">
                <a:latin typeface="Tahoma" pitchFamily="34" charset="0"/>
                <a:ea typeface="Tahoma" pitchFamily="34" charset="0"/>
                <a:cs typeface="Tahoma" pitchFamily="34" charset="0"/>
              </a:rPr>
              <a:t>Esprimere </a:t>
            </a:r>
            <a:r>
              <a:rPr lang="it-IT" sz="2000" u="sng" dirty="0" smtClean="0">
                <a:solidFill>
                  <a:srgbClr val="FF0000"/>
                </a:solidFill>
                <a:latin typeface="Tahoma" pitchFamily="34" charset="0"/>
                <a:ea typeface="Tahoma" pitchFamily="34" charset="0"/>
                <a:cs typeface="Tahoma" pitchFamily="34" charset="0"/>
              </a:rPr>
              <a:t>giudizi o analisi affrettate </a:t>
            </a:r>
            <a:r>
              <a:rPr lang="it-IT" sz="2000" dirty="0" smtClean="0">
                <a:latin typeface="Tahoma" pitchFamily="34" charset="0"/>
                <a:ea typeface="Tahoma" pitchFamily="34" charset="0"/>
                <a:cs typeface="Tahoma" pitchFamily="34" charset="0"/>
              </a:rPr>
              <a:t>e non pertinenti</a:t>
            </a:r>
            <a:r>
              <a:rPr lang="it-IT" sz="2000" b="1" dirty="0" smtClean="0">
                <a:latin typeface="Tahoma" pitchFamily="34" charset="0"/>
                <a:ea typeface="Tahoma" pitchFamily="34" charset="0"/>
                <a:cs typeface="Tahoma" pitchFamily="34" charset="0"/>
              </a:rPr>
              <a:t> </a:t>
            </a:r>
            <a:endParaRPr lang="it-IT" sz="2000" dirty="0" smtClean="0">
              <a:latin typeface="Tahoma" pitchFamily="34" charset="0"/>
              <a:ea typeface="Tahoma" pitchFamily="34" charset="0"/>
              <a:cs typeface="Tahoma" pitchFamily="34" charset="0"/>
            </a:endParaRPr>
          </a:p>
          <a:p>
            <a:pPr>
              <a:spcBef>
                <a:spcPts val="0"/>
              </a:spcBef>
              <a:spcAft>
                <a:spcPts val="800"/>
              </a:spcAft>
              <a:buClr>
                <a:srgbClr val="0033CC"/>
              </a:buClr>
              <a:buSzPct val="132000"/>
            </a:pPr>
            <a:endParaRPr lang="it-IT" sz="2000" dirty="0" smtClean="0">
              <a:latin typeface="Tahoma" pitchFamily="34" charset="0"/>
              <a:ea typeface="Tahoma" pitchFamily="34" charset="0"/>
              <a:cs typeface="Tahoma" pitchFamily="34" charset="0"/>
            </a:endParaRPr>
          </a:p>
          <a:p>
            <a:pPr>
              <a:spcBef>
                <a:spcPts val="0"/>
              </a:spcBef>
              <a:spcAft>
                <a:spcPts val="800"/>
              </a:spcAft>
              <a:buClr>
                <a:srgbClr val="0033CC"/>
              </a:buClr>
              <a:buSzPct val="132000"/>
            </a:pPr>
            <a:endParaRPr lang="it-IT" sz="2000" dirty="0"/>
          </a:p>
        </p:txBody>
      </p:sp>
      <p:sp>
        <p:nvSpPr>
          <p:cNvPr id="5" name="Rettangolo 4"/>
          <p:cNvSpPr/>
          <p:nvPr/>
        </p:nvSpPr>
        <p:spPr>
          <a:xfrm>
            <a:off x="323528" y="116632"/>
            <a:ext cx="5832648" cy="584775"/>
          </a:xfrm>
          <a:prstGeom prst="rect">
            <a:avLst/>
          </a:prstGeom>
        </p:spPr>
        <p:txBody>
          <a:bodyPr wrap="square">
            <a:spAutoFit/>
          </a:bodyPr>
          <a:lstStyle/>
          <a:p>
            <a:pPr marL="342900" lvl="0" indent="-342900">
              <a:spcBef>
                <a:spcPct val="20000"/>
              </a:spcBef>
            </a:pPr>
            <a:r>
              <a:rPr lang="it-IT" sz="3200" b="1" dirty="0" smtClean="0">
                <a:solidFill>
                  <a:srgbClr val="FF0000"/>
                </a:solidFill>
                <a:latin typeface="Tahoma" pitchFamily="34" charset="0"/>
                <a:ea typeface="Tahoma" pitchFamily="34" charset="0"/>
                <a:cs typeface="Tahoma" pitchFamily="34" charset="0"/>
              </a:rPr>
              <a:t>Suicidio - Cosa NON fare </a:t>
            </a:r>
            <a:endParaRPr lang="it-IT" sz="3200" dirty="0" smtClean="0">
              <a:solidFill>
                <a:srgbClr val="FF0000"/>
              </a:solidFill>
              <a:latin typeface="Tahoma" pitchFamily="34" charset="0"/>
              <a:ea typeface="Tahoma" pitchFamily="34" charset="0"/>
              <a:cs typeface="Tahoma" pitchFamily="34" charset="0"/>
            </a:endParaRPr>
          </a:p>
        </p:txBody>
      </p:sp>
      <p:sp>
        <p:nvSpPr>
          <p:cNvPr id="11" name="CasellaDiTesto 10"/>
          <p:cNvSpPr txBox="1"/>
          <p:nvPr/>
        </p:nvSpPr>
        <p:spPr>
          <a:xfrm>
            <a:off x="6222395" y="6453336"/>
            <a:ext cx="3030125" cy="369332"/>
          </a:xfrm>
          <a:prstGeom prst="rect">
            <a:avLst/>
          </a:prstGeom>
          <a:noFill/>
        </p:spPr>
        <p:txBody>
          <a:bodyPr wrap="none" rtlCol="0">
            <a:spAutoFit/>
          </a:bodyPr>
          <a:lstStyle/>
          <a:p>
            <a:r>
              <a:rPr lang="it-IT" dirty="0" smtClean="0">
                <a:latin typeface="Tahoma" pitchFamily="34" charset="0"/>
                <a:ea typeface="Tahoma" pitchFamily="34" charset="0"/>
                <a:cs typeface="Tahoma" pitchFamily="34" charset="0"/>
              </a:rPr>
              <a:t>dalla </a:t>
            </a:r>
            <a:r>
              <a:rPr lang="it-IT" i="1" dirty="0" smtClean="0">
                <a:latin typeface="Tahoma" pitchFamily="34" charset="0"/>
                <a:ea typeface="Tahoma" pitchFamily="34" charset="0"/>
                <a:cs typeface="Tahoma" pitchFamily="34" charset="0"/>
              </a:rPr>
              <a:t>Carta di Trieste </a:t>
            </a:r>
            <a:r>
              <a:rPr lang="it-IT" dirty="0" smtClean="0">
                <a:latin typeface="Tahoma" pitchFamily="34" charset="0"/>
                <a:ea typeface="Tahoma" pitchFamily="34" charset="0"/>
                <a:cs typeface="Tahoma" pitchFamily="34" charset="0"/>
              </a:rPr>
              <a:t>(2011)</a:t>
            </a:r>
            <a:endParaRPr lang="it-IT" dirty="0">
              <a:latin typeface="Tahoma" pitchFamily="34" charset="0"/>
              <a:ea typeface="Tahoma" pitchFamily="34" charset="0"/>
              <a:cs typeface="Tahoma" pitchFamily="34" charset="0"/>
            </a:endParaRPr>
          </a:p>
        </p:txBody>
      </p:sp>
      <p:pic>
        <p:nvPicPr>
          <p:cNvPr id="5123" name="Picture 3"/>
          <p:cNvPicPr>
            <a:picLocks noChangeAspect="1" noChangeArrowheads="1"/>
          </p:cNvPicPr>
          <p:nvPr/>
        </p:nvPicPr>
        <p:blipFill>
          <a:blip r:embed="rId2" cstate="print"/>
          <a:srcRect/>
          <a:stretch>
            <a:fillRect/>
          </a:stretch>
        </p:blipFill>
        <p:spPr bwMode="auto">
          <a:xfrm>
            <a:off x="7461448" y="116632"/>
            <a:ext cx="1143000" cy="1143000"/>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908720"/>
            <a:ext cx="8964488" cy="5877272"/>
          </a:xfrm>
        </p:spPr>
        <p:txBody>
          <a:bodyPr>
            <a:noAutofit/>
          </a:bodyPr>
          <a:lstStyle/>
          <a:p>
            <a:pPr>
              <a:spcBef>
                <a:spcPts val="0"/>
              </a:spcBef>
              <a:spcAft>
                <a:spcPts val="600"/>
              </a:spcAft>
              <a:buClr>
                <a:srgbClr val="00B050"/>
              </a:buClr>
              <a:buSzPct val="146000"/>
            </a:pPr>
            <a:r>
              <a:rPr lang="it-IT" sz="2400" dirty="0" smtClean="0">
                <a:latin typeface="Tahoma" pitchFamily="34" charset="0"/>
                <a:ea typeface="Tahoma" pitchFamily="34" charset="0"/>
                <a:cs typeface="Tahoma" pitchFamily="34" charset="0"/>
              </a:rPr>
              <a:t>Che insista nel trattare il suicidio come </a:t>
            </a:r>
            <a:r>
              <a:rPr lang="it-IT" sz="2400" u="sng" dirty="0" smtClean="0">
                <a:solidFill>
                  <a:srgbClr val="00B050"/>
                </a:solidFill>
                <a:latin typeface="Tahoma" pitchFamily="34" charset="0"/>
                <a:ea typeface="Tahoma" pitchFamily="34" charset="0"/>
                <a:cs typeface="Tahoma" pitchFamily="34" charset="0"/>
              </a:rPr>
              <a:t>l’illusione di una “soluzione definitiva” </a:t>
            </a:r>
            <a:r>
              <a:rPr lang="it-IT" sz="2400" dirty="0" smtClean="0">
                <a:latin typeface="Tahoma" pitchFamily="34" charset="0"/>
                <a:ea typeface="Tahoma" pitchFamily="34" charset="0"/>
                <a:cs typeface="Tahoma" pitchFamily="34" charset="0"/>
              </a:rPr>
              <a:t>di difficoltà, seppur complesse, comunque passeggere, e che incoraggi la ricerca di altre, fattibili e mai estreme soluzioni</a:t>
            </a:r>
          </a:p>
          <a:p>
            <a:pPr>
              <a:spcBef>
                <a:spcPts val="0"/>
              </a:spcBef>
              <a:spcAft>
                <a:spcPts val="600"/>
              </a:spcAft>
              <a:buClr>
                <a:srgbClr val="00B050"/>
              </a:buClr>
              <a:buSzPct val="146000"/>
            </a:pPr>
            <a:r>
              <a:rPr lang="it-IT" sz="2400" u="sng" dirty="0" smtClean="0">
                <a:solidFill>
                  <a:srgbClr val="00B050"/>
                </a:solidFill>
                <a:latin typeface="Tahoma" pitchFamily="34" charset="0"/>
                <a:ea typeface="Tahoma" pitchFamily="34" charset="0"/>
                <a:cs typeface="Tahoma" pitchFamily="34" charset="0"/>
              </a:rPr>
              <a:t>“Preventiva”</a:t>
            </a:r>
            <a:r>
              <a:rPr lang="it-IT" sz="2400" dirty="0" smtClean="0">
                <a:latin typeface="Tahoma" pitchFamily="34" charset="0"/>
                <a:ea typeface="Tahoma" pitchFamily="34" charset="0"/>
                <a:cs typeface="Tahoma" pitchFamily="34" charset="0"/>
              </a:rPr>
              <a:t>,</a:t>
            </a:r>
            <a:r>
              <a:rPr lang="it-IT" sz="2400" dirty="0" smtClean="0">
                <a:solidFill>
                  <a:srgbClr val="00B050"/>
                </a:solidFill>
                <a:latin typeface="Tahoma" pitchFamily="34" charset="0"/>
                <a:ea typeface="Tahoma" pitchFamily="34" charset="0"/>
                <a:cs typeface="Tahoma" pitchFamily="34" charset="0"/>
              </a:rPr>
              <a:t> </a:t>
            </a:r>
            <a:r>
              <a:rPr lang="it-IT" sz="2400" dirty="0" smtClean="0">
                <a:latin typeface="Tahoma" pitchFamily="34" charset="0"/>
                <a:ea typeface="Tahoma" pitchFamily="34" charset="0"/>
                <a:cs typeface="Tahoma" pitchFamily="34" charset="0"/>
              </a:rPr>
              <a:t>che esponga dati statistici, risultati di ricerche, spiegando i fattori di rischio e le modalità di </a:t>
            </a:r>
            <a:r>
              <a:rPr lang="it-IT" sz="2400" dirty="0" err="1" smtClean="0">
                <a:latin typeface="Tahoma" pitchFamily="34" charset="0"/>
                <a:ea typeface="Tahoma" pitchFamily="34" charset="0"/>
                <a:cs typeface="Tahoma" pitchFamily="34" charset="0"/>
              </a:rPr>
              <a:t>affrontamento</a:t>
            </a:r>
            <a:r>
              <a:rPr lang="it-IT" sz="2400" dirty="0" smtClean="0">
                <a:latin typeface="Tahoma" pitchFamily="34" charset="0"/>
                <a:ea typeface="Tahoma" pitchFamily="34" charset="0"/>
                <a:cs typeface="Tahoma" pitchFamily="34" charset="0"/>
              </a:rPr>
              <a:t> e di prevenzione, trattando il fenomeno come un </a:t>
            </a:r>
            <a:r>
              <a:rPr lang="it-IT" sz="2400" u="sng" dirty="0" smtClean="0">
                <a:solidFill>
                  <a:srgbClr val="00B050"/>
                </a:solidFill>
                <a:latin typeface="Tahoma" pitchFamily="34" charset="0"/>
                <a:ea typeface="Tahoma" pitchFamily="34" charset="0"/>
                <a:cs typeface="Tahoma" pitchFamily="34" charset="0"/>
              </a:rPr>
              <a:t>problema di sanità pubblica</a:t>
            </a:r>
          </a:p>
          <a:p>
            <a:pPr>
              <a:spcBef>
                <a:spcPts val="0"/>
              </a:spcBef>
              <a:spcAft>
                <a:spcPts val="600"/>
              </a:spcAft>
              <a:buClr>
                <a:srgbClr val="00B050"/>
              </a:buClr>
              <a:buSzPct val="146000"/>
            </a:pPr>
            <a:r>
              <a:rPr lang="it-IT" sz="2400" dirty="0" smtClean="0">
                <a:latin typeface="Tahoma" pitchFamily="34" charset="0"/>
                <a:ea typeface="Tahoma" pitchFamily="34" charset="0"/>
                <a:cs typeface="Tahoma" pitchFamily="34" charset="0"/>
              </a:rPr>
              <a:t>Attenta, nella forma come nei contenuti, ai </a:t>
            </a:r>
            <a:r>
              <a:rPr lang="it-IT" sz="2400" u="sng" dirty="0" smtClean="0">
                <a:solidFill>
                  <a:srgbClr val="00B050"/>
                </a:solidFill>
                <a:latin typeface="Tahoma" pitchFamily="34" charset="0"/>
                <a:ea typeface="Tahoma" pitchFamily="34" charset="0"/>
                <a:cs typeface="Tahoma" pitchFamily="34" charset="0"/>
              </a:rPr>
              <a:t>sentimenti</a:t>
            </a:r>
            <a:r>
              <a:rPr lang="it-IT" sz="2400" dirty="0" smtClean="0">
                <a:latin typeface="Tahoma" pitchFamily="34" charset="0"/>
                <a:ea typeface="Tahoma" pitchFamily="34" charset="0"/>
                <a:cs typeface="Tahoma" pitchFamily="34" charset="0"/>
              </a:rPr>
              <a:t> e alla condizione </a:t>
            </a:r>
            <a:r>
              <a:rPr lang="it-IT" sz="2400" u="sng" dirty="0" smtClean="0">
                <a:solidFill>
                  <a:srgbClr val="00B050"/>
                </a:solidFill>
                <a:latin typeface="Tahoma" pitchFamily="34" charset="0"/>
                <a:ea typeface="Tahoma" pitchFamily="34" charset="0"/>
                <a:cs typeface="Tahoma" pitchFamily="34" charset="0"/>
              </a:rPr>
              <a:t>dei familiari </a:t>
            </a:r>
            <a:r>
              <a:rPr lang="it-IT" sz="2400" dirty="0" smtClean="0">
                <a:latin typeface="Tahoma" pitchFamily="34" charset="0"/>
                <a:ea typeface="Tahoma" pitchFamily="34" charset="0"/>
                <a:cs typeface="Tahoma" pitchFamily="34" charset="0"/>
              </a:rPr>
              <a:t>della persona che ha compiuto il suicidio</a:t>
            </a:r>
          </a:p>
          <a:p>
            <a:pPr>
              <a:spcBef>
                <a:spcPts val="0"/>
              </a:spcBef>
              <a:spcAft>
                <a:spcPts val="600"/>
              </a:spcAft>
              <a:buClr>
                <a:srgbClr val="00B050"/>
              </a:buClr>
              <a:buSzPct val="146000"/>
            </a:pPr>
            <a:r>
              <a:rPr lang="it-IT" sz="2400" dirty="0" smtClean="0">
                <a:latin typeface="Tahoma" pitchFamily="34" charset="0"/>
                <a:ea typeface="Tahoma" pitchFamily="34" charset="0"/>
                <a:cs typeface="Tahoma" pitchFamily="34" charset="0"/>
              </a:rPr>
              <a:t>Che metta in guardia i cittadini sui </a:t>
            </a:r>
            <a:r>
              <a:rPr lang="it-IT" sz="2400" u="sng" dirty="0" smtClean="0">
                <a:solidFill>
                  <a:srgbClr val="00B050"/>
                </a:solidFill>
                <a:latin typeface="Tahoma" pitchFamily="34" charset="0"/>
                <a:ea typeface="Tahoma" pitchFamily="34" charset="0"/>
                <a:cs typeface="Tahoma" pitchFamily="34" charset="0"/>
              </a:rPr>
              <a:t>fattori o segnali di rischio</a:t>
            </a:r>
          </a:p>
          <a:p>
            <a:pPr>
              <a:spcBef>
                <a:spcPts val="0"/>
              </a:spcBef>
              <a:spcAft>
                <a:spcPts val="600"/>
              </a:spcAft>
              <a:buClr>
                <a:srgbClr val="00B050"/>
              </a:buClr>
              <a:buSzPct val="146000"/>
            </a:pPr>
            <a:r>
              <a:rPr lang="it-IT" sz="2400" dirty="0" smtClean="0">
                <a:latin typeface="Tahoma" pitchFamily="34" charset="0"/>
                <a:ea typeface="Tahoma" pitchFamily="34" charset="0"/>
                <a:cs typeface="Tahoma" pitchFamily="34" charset="0"/>
              </a:rPr>
              <a:t>Che fornisca in modo costante e continuativo </a:t>
            </a:r>
            <a:r>
              <a:rPr lang="it-IT" sz="2400" u="sng" dirty="0" smtClean="0">
                <a:solidFill>
                  <a:srgbClr val="00B050"/>
                </a:solidFill>
                <a:latin typeface="Tahoma" pitchFamily="34" charset="0"/>
                <a:ea typeface="Tahoma" pitchFamily="34" charset="0"/>
                <a:cs typeface="Tahoma" pitchFamily="34" charset="0"/>
              </a:rPr>
              <a:t>info su istituzioni e servizi </a:t>
            </a:r>
            <a:r>
              <a:rPr lang="it-IT" sz="2400" dirty="0" smtClean="0">
                <a:latin typeface="Tahoma" pitchFamily="34" charset="0"/>
                <a:ea typeface="Tahoma" pitchFamily="34" charset="0"/>
                <a:cs typeface="Tahoma" pitchFamily="34" charset="0"/>
              </a:rPr>
              <a:t>che possono essere di aiuto</a:t>
            </a:r>
          </a:p>
          <a:p>
            <a:pPr>
              <a:spcBef>
                <a:spcPts val="0"/>
              </a:spcBef>
              <a:spcAft>
                <a:spcPts val="600"/>
              </a:spcAft>
              <a:buClr>
                <a:srgbClr val="00B050"/>
              </a:buClr>
              <a:buSzPct val="146000"/>
            </a:pPr>
            <a:endParaRPr lang="it-IT" sz="2400" dirty="0" smtClean="0">
              <a:latin typeface="Tahoma" pitchFamily="34" charset="0"/>
              <a:ea typeface="Tahoma" pitchFamily="34" charset="0"/>
              <a:cs typeface="Tahoma" pitchFamily="34" charset="0"/>
            </a:endParaRPr>
          </a:p>
        </p:txBody>
      </p:sp>
      <p:sp>
        <p:nvSpPr>
          <p:cNvPr id="4" name="Titolo 1"/>
          <p:cNvSpPr>
            <a:spLocks noGrp="1"/>
          </p:cNvSpPr>
          <p:nvPr>
            <p:ph type="title"/>
          </p:nvPr>
        </p:nvSpPr>
        <p:spPr>
          <a:xfrm>
            <a:off x="179512" y="188640"/>
            <a:ext cx="8964488" cy="562074"/>
          </a:xfrm>
        </p:spPr>
        <p:txBody>
          <a:bodyPr>
            <a:noAutofit/>
          </a:bodyPr>
          <a:lstStyle/>
          <a:p>
            <a:pPr algn="l"/>
            <a:r>
              <a:rPr lang="it-IT" sz="3200" b="1" dirty="0" smtClean="0">
                <a:solidFill>
                  <a:srgbClr val="00B050"/>
                </a:solidFill>
                <a:latin typeface="Tahoma" pitchFamily="34" charset="0"/>
                <a:ea typeface="Tahoma" pitchFamily="34" charset="0"/>
                <a:cs typeface="Tahoma" pitchFamily="34" charset="0"/>
              </a:rPr>
              <a:t>Quale tipo di informazione - SI</a:t>
            </a:r>
            <a:endParaRPr lang="it-IT" sz="3200" b="1" dirty="0">
              <a:solidFill>
                <a:srgbClr val="00B050"/>
              </a:solidFill>
              <a:latin typeface="Tahoma" pitchFamily="34" charset="0"/>
              <a:ea typeface="Tahoma" pitchFamily="34" charset="0"/>
              <a:cs typeface="Tahoma" pitchFamily="34" charset="0"/>
            </a:endParaRPr>
          </a:p>
        </p:txBody>
      </p:sp>
      <p:sp>
        <p:nvSpPr>
          <p:cNvPr id="5" name="CasellaDiTesto 4"/>
          <p:cNvSpPr txBox="1"/>
          <p:nvPr/>
        </p:nvSpPr>
        <p:spPr>
          <a:xfrm>
            <a:off x="6006371" y="6372036"/>
            <a:ext cx="3030125" cy="369332"/>
          </a:xfrm>
          <a:prstGeom prst="rect">
            <a:avLst/>
          </a:prstGeom>
          <a:noFill/>
        </p:spPr>
        <p:txBody>
          <a:bodyPr wrap="none" rtlCol="0">
            <a:spAutoFit/>
          </a:bodyPr>
          <a:lstStyle/>
          <a:p>
            <a:r>
              <a:rPr lang="it-IT" dirty="0" smtClean="0">
                <a:latin typeface="Tahoma" pitchFamily="34" charset="0"/>
                <a:ea typeface="Tahoma" pitchFamily="34" charset="0"/>
                <a:cs typeface="Tahoma" pitchFamily="34" charset="0"/>
              </a:rPr>
              <a:t>dalla </a:t>
            </a:r>
            <a:r>
              <a:rPr lang="it-IT" i="1" dirty="0" smtClean="0">
                <a:latin typeface="Tahoma" pitchFamily="34" charset="0"/>
                <a:ea typeface="Tahoma" pitchFamily="34" charset="0"/>
                <a:cs typeface="Tahoma" pitchFamily="34" charset="0"/>
              </a:rPr>
              <a:t>Carta di Trieste </a:t>
            </a:r>
            <a:r>
              <a:rPr lang="it-IT" dirty="0" smtClean="0">
                <a:latin typeface="Tahoma" pitchFamily="34" charset="0"/>
                <a:ea typeface="Tahoma" pitchFamily="34" charset="0"/>
                <a:cs typeface="Tahoma" pitchFamily="34" charset="0"/>
              </a:rPr>
              <a:t>(2011)</a:t>
            </a:r>
            <a:endParaRPr lang="it-IT" dirty="0">
              <a:latin typeface="Tahoma" pitchFamily="34" charset="0"/>
              <a:ea typeface="Tahoma" pitchFamily="34" charset="0"/>
              <a:cs typeface="Tahoma"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7878763" y="0"/>
            <a:ext cx="1265237" cy="1335088"/>
          </a:xfrm>
          <a:prstGeom prst="rect">
            <a:avLst/>
          </a:prstGeom>
          <a:noFill/>
          <a:ln w="9525" algn="ctr">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754041" y="125760"/>
            <a:ext cx="8998449" cy="1143000"/>
          </a:xfrm>
        </p:spPr>
        <p:txBody>
          <a:bodyPr/>
          <a:lstStyle/>
          <a:p>
            <a:r>
              <a:rPr lang="it-IT" b="1" dirty="0">
                <a:solidFill>
                  <a:srgbClr val="FF0000"/>
                </a:solidFill>
                <a:latin typeface="Tahoma" pitchFamily="34" charset="0"/>
                <a:ea typeface="Tahoma" pitchFamily="34" charset="0"/>
                <a:cs typeface="Tahoma" pitchFamily="34" charset="0"/>
              </a:rPr>
              <a:t>Combattere lo </a:t>
            </a:r>
            <a:r>
              <a:rPr lang="it-IT" b="1" dirty="0" err="1">
                <a:solidFill>
                  <a:srgbClr val="FF0000"/>
                </a:solidFill>
                <a:latin typeface="Tahoma" pitchFamily="34" charset="0"/>
                <a:ea typeface="Tahoma" pitchFamily="34" charset="0"/>
                <a:cs typeface="Tahoma" pitchFamily="34" charset="0"/>
              </a:rPr>
              <a:t>stigma…</a:t>
            </a:r>
            <a:endParaRPr lang="it-IT" b="1" dirty="0">
              <a:solidFill>
                <a:srgbClr val="FF0000"/>
              </a:solidFill>
              <a:latin typeface="Tahoma" pitchFamily="34" charset="0"/>
              <a:ea typeface="Tahoma" pitchFamily="34" charset="0"/>
              <a:cs typeface="Tahoma" pitchFamily="34" charset="0"/>
            </a:endParaRPr>
          </a:p>
        </p:txBody>
      </p:sp>
      <p:sp>
        <p:nvSpPr>
          <p:cNvPr id="585731" name="Rectangle 3"/>
          <p:cNvSpPr>
            <a:spLocks noGrp="1" noChangeArrowheads="1"/>
          </p:cNvSpPr>
          <p:nvPr>
            <p:ph type="body" idx="1"/>
          </p:nvPr>
        </p:nvSpPr>
        <p:spPr>
          <a:xfrm>
            <a:off x="251520" y="1628800"/>
            <a:ext cx="8640960" cy="4852988"/>
          </a:xfrm>
        </p:spPr>
        <p:txBody>
          <a:bodyPr/>
          <a:lstStyle/>
          <a:p>
            <a:pPr>
              <a:spcAft>
                <a:spcPct val="35000"/>
              </a:spcAft>
              <a:buClr>
                <a:srgbClr val="FF0000"/>
              </a:buClr>
            </a:pPr>
            <a:r>
              <a:rPr lang="it-IT" dirty="0">
                <a:latin typeface="Tahoma" pitchFamily="34" charset="0"/>
                <a:ea typeface="Tahoma" pitchFamily="34" charset="0"/>
                <a:cs typeface="Tahoma" pitchFamily="34" charset="0"/>
              </a:rPr>
              <a:t>È un dovere di ogni cittadino</a:t>
            </a:r>
          </a:p>
          <a:p>
            <a:pPr>
              <a:spcAft>
                <a:spcPct val="35000"/>
              </a:spcAft>
              <a:buClr>
                <a:srgbClr val="FF0000"/>
              </a:buClr>
            </a:pPr>
            <a:r>
              <a:rPr lang="it-IT" dirty="0">
                <a:latin typeface="Tahoma" pitchFamily="34" charset="0"/>
                <a:ea typeface="Tahoma" pitchFamily="34" charset="0"/>
                <a:cs typeface="Tahoma" pitchFamily="34" charset="0"/>
              </a:rPr>
              <a:t>È </a:t>
            </a:r>
            <a:r>
              <a:rPr lang="it-IT" dirty="0" smtClean="0">
                <a:latin typeface="Tahoma" pitchFamily="34" charset="0"/>
                <a:ea typeface="Tahoma" pitchFamily="34" charset="0"/>
                <a:cs typeface="Tahoma" pitchFamily="34" charset="0"/>
              </a:rPr>
              <a:t>una </a:t>
            </a:r>
            <a:r>
              <a:rPr lang="it-IT" dirty="0">
                <a:latin typeface="Tahoma" pitchFamily="34" charset="0"/>
                <a:ea typeface="Tahoma" pitchFamily="34" charset="0"/>
                <a:cs typeface="Tahoma" pitchFamily="34" charset="0"/>
              </a:rPr>
              <a:t>pratica quotidiana </a:t>
            </a:r>
            <a:r>
              <a:rPr lang="it-IT" dirty="0" smtClean="0">
                <a:latin typeface="Tahoma" pitchFamily="34" charset="0"/>
                <a:ea typeface="Tahoma" pitchFamily="34" charset="0"/>
                <a:cs typeface="Tahoma" pitchFamily="34" charset="0"/>
              </a:rPr>
              <a:t>per ciascun operatore sanitario (salute mentale)</a:t>
            </a:r>
            <a:endParaRPr lang="it-IT" dirty="0">
              <a:latin typeface="Tahoma" pitchFamily="34" charset="0"/>
              <a:ea typeface="Tahoma" pitchFamily="34" charset="0"/>
              <a:cs typeface="Tahoma" pitchFamily="34" charset="0"/>
            </a:endParaRPr>
          </a:p>
          <a:p>
            <a:pPr>
              <a:spcAft>
                <a:spcPct val="35000"/>
              </a:spcAft>
              <a:buClr>
                <a:srgbClr val="FF0000"/>
              </a:buClr>
            </a:pPr>
            <a:r>
              <a:rPr lang="it-IT" dirty="0">
                <a:latin typeface="Tahoma" pitchFamily="34" charset="0"/>
                <a:ea typeface="Tahoma" pitchFamily="34" charset="0"/>
                <a:cs typeface="Tahoma" pitchFamily="34" charset="0"/>
              </a:rPr>
              <a:t>Rende più facile la cura </a:t>
            </a:r>
          </a:p>
          <a:p>
            <a:pPr>
              <a:spcAft>
                <a:spcPct val="35000"/>
              </a:spcAft>
              <a:buClr>
                <a:srgbClr val="FF0000"/>
              </a:buClr>
            </a:pPr>
            <a:r>
              <a:rPr lang="it-IT" dirty="0">
                <a:latin typeface="Tahoma" pitchFamily="34" charset="0"/>
                <a:ea typeface="Tahoma" pitchFamily="34" charset="0"/>
                <a:cs typeface="Tahoma" pitchFamily="34" charset="0"/>
              </a:rPr>
              <a:t>Aiuta i pazienti a recuperare il proprio senso di appartenenza alla comunità e la propria dignità di persona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descr="https://themedicalpledge.files.wordpress.com/2015/04/stand-up-logo-hi-res.jpg"/>
          <p:cNvPicPr>
            <a:picLocks noChangeAspect="1" noChangeArrowheads="1"/>
          </p:cNvPicPr>
          <p:nvPr/>
        </p:nvPicPr>
        <p:blipFill>
          <a:blip r:embed="rId2" cstate="print"/>
          <a:srcRect/>
          <a:stretch>
            <a:fillRect/>
          </a:stretch>
        </p:blipFill>
        <p:spPr bwMode="auto">
          <a:xfrm>
            <a:off x="0" y="260350"/>
            <a:ext cx="9144000" cy="6264275"/>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smtClean="0">
                <a:solidFill>
                  <a:srgbClr val="FF0000"/>
                </a:solidFill>
              </a:rPr>
              <a:t>M</a:t>
            </a:r>
            <a:r>
              <a:rPr lang="it-IT" altLang="it-IT" dirty="0" err="1" smtClean="0">
                <a:solidFill>
                  <a:srgbClr val="FF0000"/>
                </a:solidFill>
              </a:rPr>
              <a:t>essage</a:t>
            </a:r>
            <a:r>
              <a:rPr lang="it-IT" altLang="it-IT" dirty="0" smtClean="0">
                <a:solidFill>
                  <a:srgbClr val="FF0000"/>
                </a:solidFill>
              </a:rPr>
              <a:t> to take home</a:t>
            </a:r>
            <a:endParaRPr lang="it-IT" altLang="it-IT" dirty="0" smtClean="0">
              <a:solidFill>
                <a:srgbClr val="FF0000"/>
              </a:solidFill>
              <a:effectLst/>
            </a:endParaRPr>
          </a:p>
        </p:txBody>
      </p:sp>
      <p:sp>
        <p:nvSpPr>
          <p:cNvPr id="67587" name="Rectangle 3"/>
          <p:cNvSpPr>
            <a:spLocks noGrp="1" noChangeArrowheads="1"/>
          </p:cNvSpPr>
          <p:nvPr>
            <p:ph type="body" idx="1"/>
          </p:nvPr>
        </p:nvSpPr>
        <p:spPr/>
        <p:txBody>
          <a:bodyPr/>
          <a:lstStyle/>
          <a:p>
            <a:r>
              <a:rPr lang="it-IT" altLang="it-IT" dirty="0" smtClean="0"/>
              <a:t>I media contribuiscono in modo significativo a perpetuare lo stigma verso le persone affette da malattia mentale.</a:t>
            </a:r>
          </a:p>
          <a:p>
            <a:r>
              <a:rPr lang="it-IT" altLang="it-IT" u="sng" dirty="0" smtClean="0"/>
              <a:t>I media sono fondamentali nelle iniziative  anti-stigma, sebbene i dati circa  l’</a:t>
            </a:r>
            <a:r>
              <a:rPr lang="it-IT" altLang="it-IT" u="sng" dirty="0" err="1" smtClean="0"/>
              <a:t>effectiveness</a:t>
            </a:r>
            <a:r>
              <a:rPr lang="it-IT" altLang="it-IT" u="sng" dirty="0" smtClean="0"/>
              <a:t> dell’uso dei media sono ancora limitati. </a:t>
            </a:r>
          </a:p>
          <a:p>
            <a:pPr>
              <a:buFont typeface="Wingdings" pitchFamily="2" charset="2"/>
              <a:buNone/>
            </a:pPr>
            <a:endParaRPr lang="it-IT" altLang="it-IT" dirty="0" smtClean="0"/>
          </a:p>
          <a:p>
            <a:pPr>
              <a:buFont typeface="Wingdings" pitchFamily="2" charset="2"/>
              <a:buNone/>
            </a:pPr>
            <a:endParaRPr lang="it-IT" altLang="it-IT" dirty="0" smtClean="0"/>
          </a:p>
        </p:txBody>
      </p:sp>
    </p:spTree>
    <p:extLst>
      <p:ext uri="{BB962C8B-B14F-4D97-AF65-F5344CB8AC3E}">
        <p14:creationId xmlns:p14="http://schemas.microsoft.com/office/powerpoint/2010/main" val="230539229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buNone/>
            </a:pPr>
            <a:r>
              <a:rPr lang="it-IT" dirty="0"/>
              <a:t>Il meccanismo che scatta è molto spesso quello della negazione del proprio stato: no, io non sono malato, mi </a:t>
            </a:r>
            <a:r>
              <a:rPr lang="it-IT" dirty="0" smtClean="0"/>
              <a:t>fa </a:t>
            </a:r>
            <a:r>
              <a:rPr lang="it-IT" dirty="0"/>
              <a:t>orrore pensare che io potrei perdere il controllo e arrivare ad uccidermi o ad uccidere, per cui… non è vero che sto male e quindi non ho bisogno di nessun aiuto.</a:t>
            </a:r>
          </a:p>
          <a:p>
            <a:pPr marL="0" indent="0">
              <a:buNone/>
            </a:pPr>
            <a:r>
              <a:rPr lang="it-IT" dirty="0"/>
              <a:t>Comincia così il calvario di molti ragazzi che arrivano ad essere presi in carico dopo anni dall’esordio del proprio disturbo e che, in molti casi, a causa di questo “vuoto” nella cura perdono per sempre la possibilità di riprendersi.</a:t>
            </a:r>
          </a:p>
          <a:p>
            <a:endParaRPr lang="it-IT" dirty="0"/>
          </a:p>
        </p:txBody>
      </p:sp>
    </p:spTree>
    <p:extLst>
      <p:ext uri="{BB962C8B-B14F-4D97-AF65-F5344CB8AC3E}">
        <p14:creationId xmlns:p14="http://schemas.microsoft.com/office/powerpoint/2010/main" val="201235295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it-IT" dirty="0"/>
              <a:t>Caro Direttore, noi, e con noi intendo tutti quelli che hanno preso coscienza del proprio stato e lottano soprattutto con se stessi per migliorare la propria qualità della vita convivendo con la depressione, sicuramente non facciamo notizia ma, le assicuro cominciamo ad essere coscienti di essere persone come tutte le altre che lavorano, amano e sanno scegliere, consapevoli di quelli che sono i nostri diritti.</a:t>
            </a:r>
          </a:p>
          <a:p>
            <a:endParaRPr lang="it-IT" dirty="0"/>
          </a:p>
        </p:txBody>
      </p:sp>
    </p:spTree>
    <p:extLst>
      <p:ext uri="{BB962C8B-B14F-4D97-AF65-F5344CB8AC3E}">
        <p14:creationId xmlns:p14="http://schemas.microsoft.com/office/powerpoint/2010/main" val="34869978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a:t>Il giorno in cui è stato mandato in onda il servizio in questione nel TG delle 13,00, subito dopo sono tornata come tutti i giorni a lavoro e ho incrociato lo sguardo di una mia collega a cui da tempo ho confidato di essere depressa.</a:t>
            </a:r>
          </a:p>
          <a:p>
            <a:pPr marL="0" indent="0">
              <a:buNone/>
            </a:pPr>
            <a:r>
              <a:rPr lang="it-IT" dirty="0"/>
              <a:t>Mi è sembrato di avvertire nei suoi occhi una preoccupazione che non avevo mai visto, mi sono chiesta se anche lei aveva visto il Vostro servizio e se magari anche lei cominciasse ad avere timore della mia imprevedibilità…. Non ho avuto il coraggio di chiederglielo.</a:t>
            </a:r>
          </a:p>
          <a:p>
            <a:endParaRPr lang="it-IT" dirty="0"/>
          </a:p>
        </p:txBody>
      </p:sp>
    </p:spTree>
    <p:extLst>
      <p:ext uri="{BB962C8B-B14F-4D97-AF65-F5344CB8AC3E}">
        <p14:creationId xmlns:p14="http://schemas.microsoft.com/office/powerpoint/2010/main" val="3558806616"/>
      </p:ext>
    </p:extLst>
  </p:cSld>
  <p:clrMapOvr>
    <a:masterClrMapping/>
  </p:clrMapOvr>
  <p:transition xmlns:p14="http://schemas.microsoft.com/office/powerpoint/2010/mai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i="1" dirty="0"/>
              <a:t>Mi chiedo se siamo capaci di imparare dal passato e di capire quanto sia importante utilizzare un linguaggio appropriato per evitare che un certo tipo di informazione si trasformi in disinformazione.</a:t>
            </a:r>
            <a:endParaRPr lang="it-IT" dirty="0"/>
          </a:p>
          <a:p>
            <a:endParaRPr lang="it-IT" dirty="0"/>
          </a:p>
        </p:txBody>
      </p:sp>
    </p:spTree>
    <p:extLst>
      <p:ext uri="{BB962C8B-B14F-4D97-AF65-F5344CB8AC3E}">
        <p14:creationId xmlns:p14="http://schemas.microsoft.com/office/powerpoint/2010/main" val="2883709247"/>
      </p:ext>
    </p:extLst>
  </p:cSld>
  <p:clrMapOvr>
    <a:masterClrMapping/>
  </p:clrMapOvr>
  <p:transition xmlns:p14="http://schemas.microsoft.com/office/powerpoint/2010/mai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i="1" dirty="0"/>
              <a:t>Non so se il mio sogno in futuro si avvererà, sarebbe tanto se agli occhi degli altri il mio fosse, per tutti, un sogno e non la visione di un folle. </a:t>
            </a:r>
            <a:endParaRPr lang="it-IT" dirty="0"/>
          </a:p>
          <a:p>
            <a:endParaRPr lang="it-IT" dirty="0"/>
          </a:p>
        </p:txBody>
      </p:sp>
    </p:spTree>
    <p:extLst>
      <p:ext uri="{BB962C8B-B14F-4D97-AF65-F5344CB8AC3E}">
        <p14:creationId xmlns:p14="http://schemas.microsoft.com/office/powerpoint/2010/main" val="3223632174"/>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2"/>
          <p:cNvSpPr txBox="1">
            <a:spLocks noChangeArrowheads="1"/>
          </p:cNvSpPr>
          <p:nvPr/>
        </p:nvSpPr>
        <p:spPr bwMode="auto">
          <a:xfrm>
            <a:off x="1127993" y="4854103"/>
            <a:ext cx="4956175" cy="519113"/>
          </a:xfrm>
          <a:prstGeom prst="rect">
            <a:avLst/>
          </a:prstGeom>
          <a:noFill/>
          <a:ln w="9525">
            <a:noFill/>
            <a:miter lim="800000"/>
            <a:headEnd/>
            <a:tailEnd/>
          </a:ln>
        </p:spPr>
        <p:txBody>
          <a:bodyPr wrap="none">
            <a:spAutoFit/>
          </a:bodyPr>
          <a:lstStyle/>
          <a:p>
            <a:r>
              <a:rPr lang="it-IT" altLang="it-IT" sz="2800" dirty="0">
                <a:latin typeface="Tahoma" pitchFamily="34" charset="0"/>
                <a:cs typeface="Tahoma" pitchFamily="34" charset="0"/>
              </a:rPr>
              <a:t>G. </a:t>
            </a:r>
            <a:r>
              <a:rPr lang="it-IT" altLang="it-IT" sz="2800" dirty="0" err="1">
                <a:latin typeface="Tahoma" pitchFamily="34" charset="0"/>
                <a:cs typeface="Tahoma" pitchFamily="34" charset="0"/>
              </a:rPr>
              <a:t>Thornicroft</a:t>
            </a:r>
            <a:r>
              <a:rPr lang="it-IT" altLang="it-IT" sz="2800" dirty="0">
                <a:latin typeface="Tahoma" pitchFamily="34" charset="0"/>
                <a:cs typeface="Tahoma" pitchFamily="34" charset="0"/>
              </a:rPr>
              <a:t>, </a:t>
            </a:r>
            <a:r>
              <a:rPr lang="it-IT" altLang="it-IT" sz="2800" i="1" dirty="0" err="1">
                <a:latin typeface="Tahoma" pitchFamily="34" charset="0"/>
                <a:cs typeface="Tahoma" pitchFamily="34" charset="0"/>
              </a:rPr>
              <a:t>Shunned</a:t>
            </a:r>
            <a:r>
              <a:rPr lang="it-IT" altLang="it-IT" sz="2800" i="1" dirty="0">
                <a:latin typeface="Tahoma" pitchFamily="34" charset="0"/>
                <a:cs typeface="Tahoma" pitchFamily="34" charset="0"/>
              </a:rPr>
              <a:t>,</a:t>
            </a:r>
            <a:r>
              <a:rPr lang="it-IT" altLang="it-IT" sz="2800" dirty="0">
                <a:latin typeface="Tahoma" pitchFamily="34" charset="0"/>
                <a:cs typeface="Tahoma" pitchFamily="34" charset="0"/>
              </a:rPr>
              <a:t> 2006</a:t>
            </a:r>
          </a:p>
        </p:txBody>
      </p:sp>
      <p:pic>
        <p:nvPicPr>
          <p:cNvPr id="15363" name="Picture 9" descr="http://ecx.images-amazon.com/images/I/51u7M1dhvvL._SX332_BO1,204,203,200_.jpg"/>
          <p:cNvPicPr>
            <a:picLocks noChangeAspect="1" noChangeArrowheads="1"/>
          </p:cNvPicPr>
          <p:nvPr/>
        </p:nvPicPr>
        <p:blipFill>
          <a:blip r:embed="rId2" cstate="print"/>
          <a:srcRect/>
          <a:stretch>
            <a:fillRect/>
          </a:stretch>
        </p:blipFill>
        <p:spPr bwMode="auto">
          <a:xfrm>
            <a:off x="6265043" y="2852936"/>
            <a:ext cx="2411413" cy="3603625"/>
          </a:xfrm>
          <a:prstGeom prst="rect">
            <a:avLst/>
          </a:prstGeom>
          <a:noFill/>
          <a:ln w="9525">
            <a:solidFill>
              <a:schemeClr val="bg2"/>
            </a:solidFill>
            <a:miter lim="800000"/>
            <a:headEnd/>
            <a:tailEnd/>
          </a:ln>
        </p:spPr>
      </p:pic>
      <p:sp>
        <p:nvSpPr>
          <p:cNvPr id="15364" name="Titolo 1"/>
          <p:cNvSpPr>
            <a:spLocks noGrp="1"/>
          </p:cNvSpPr>
          <p:nvPr>
            <p:ph type="title"/>
          </p:nvPr>
        </p:nvSpPr>
        <p:spPr>
          <a:xfrm>
            <a:off x="250825" y="116830"/>
            <a:ext cx="8497888" cy="4032250"/>
          </a:xfrm>
        </p:spPr>
        <p:txBody>
          <a:bodyPr>
            <a:normAutofit/>
          </a:bodyPr>
          <a:lstStyle/>
          <a:p>
            <a:pPr algn="l" eaLnBrk="1" hangingPunct="1"/>
            <a:r>
              <a:rPr lang="it-IT" altLang="it-IT" dirty="0" err="1" smtClean="0">
                <a:latin typeface="Tahoma" pitchFamily="34" charset="0"/>
                <a:cs typeface="Tahoma" pitchFamily="34" charset="0"/>
              </a:rPr>
              <a:t>…in</a:t>
            </a:r>
            <a:r>
              <a:rPr lang="it-IT" altLang="it-IT" dirty="0" smtClean="0">
                <a:latin typeface="Tahoma" pitchFamily="34" charset="0"/>
                <a:cs typeface="Tahoma" pitchFamily="34" charset="0"/>
              </a:rPr>
              <a:t> ogni parte del mondo, infatti, i disturbi mentali sono associati a </a:t>
            </a:r>
            <a:r>
              <a:rPr lang="it-IT" altLang="it-IT" u="sng" dirty="0" smtClean="0">
                <a:latin typeface="Tahoma" pitchFamily="34" charset="0"/>
                <a:cs typeface="Tahoma" pitchFamily="34" charset="0"/>
              </a:rPr>
              <a:t>stereotipi, pregiudizi</a:t>
            </a:r>
            <a:r>
              <a:rPr lang="it-IT" altLang="it-IT" dirty="0" smtClean="0">
                <a:latin typeface="Tahoma" pitchFamily="34" charset="0"/>
                <a:cs typeface="Tahoma" pitchFamily="34" charset="0"/>
              </a:rPr>
              <a:t> e </a:t>
            </a:r>
            <a:br>
              <a:rPr lang="it-IT" altLang="it-IT" dirty="0" smtClean="0">
                <a:latin typeface="Tahoma" pitchFamily="34" charset="0"/>
                <a:cs typeface="Tahoma" pitchFamily="34" charset="0"/>
              </a:rPr>
            </a:br>
            <a:r>
              <a:rPr lang="it-IT" altLang="it-IT" u="sng" dirty="0" smtClean="0">
                <a:latin typeface="Tahoma" pitchFamily="34" charset="0"/>
                <a:cs typeface="Tahoma" pitchFamily="34" charset="0"/>
              </a:rPr>
              <a:t>discriminazione</a:t>
            </a:r>
            <a:r>
              <a:rPr lang="it-IT" altLang="it-IT" dirty="0" smtClean="0">
                <a:latin typeface="Tahoma" pitchFamily="34" charset="0"/>
                <a:cs typeface="Tahoma" pitchFamily="34" charset="0"/>
              </a:rPr>
              <a:t>, in una          parola allo </a:t>
            </a:r>
            <a:r>
              <a:rPr lang="it-IT" altLang="it-IT" b="1" dirty="0" smtClean="0">
                <a:solidFill>
                  <a:srgbClr val="FF0000"/>
                </a:solidFill>
                <a:latin typeface="Tahoma" pitchFamily="34" charset="0"/>
                <a:cs typeface="Tahoma" pitchFamily="34" charset="0"/>
              </a:rPr>
              <a:t>STIGMA</a:t>
            </a:r>
            <a:endParaRPr lang="en-US" altLang="it-IT" b="1" u="sng" dirty="0" smtClean="0">
              <a:solidFill>
                <a:srgbClr val="FF0000"/>
              </a:solidFill>
              <a:latin typeface="Tahoma" pitchFamily="34" charset="0"/>
              <a:cs typeface="Tahoma" pitchFamily="34" charset="0"/>
            </a:endParaRPr>
          </a:p>
        </p:txBody>
      </p:sp>
      <p:sp>
        <p:nvSpPr>
          <p:cNvPr id="15365" name="Rettangolo 8"/>
          <p:cNvSpPr>
            <a:spLocks noChangeArrowheads="1"/>
          </p:cNvSpPr>
          <p:nvPr/>
        </p:nvSpPr>
        <p:spPr bwMode="auto">
          <a:xfrm>
            <a:off x="6228184" y="2852936"/>
            <a:ext cx="2447925" cy="3600450"/>
          </a:xfrm>
          <a:prstGeom prst="rect">
            <a:avLst/>
          </a:prstGeom>
          <a:noFill/>
          <a:ln w="15875" algn="ctr">
            <a:solidFill>
              <a:schemeClr val="tx1"/>
            </a:solidFill>
            <a:round/>
            <a:headEnd/>
            <a:tailEnd/>
          </a:ln>
        </p:spPr>
        <p:txBody>
          <a:bodyPr/>
          <a:lstStyle/>
          <a:p>
            <a:endParaRPr lang="it-IT" sz="18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827584" y="2276872"/>
            <a:ext cx="8229600" cy="1300163"/>
          </a:xfrm>
        </p:spPr>
        <p:txBody>
          <a:bodyPr>
            <a:noAutofit/>
          </a:bodyPr>
          <a:lstStyle/>
          <a:p>
            <a:pPr algn="l"/>
            <a:r>
              <a:rPr lang="it-IT" altLang="it-IT" sz="6000" b="1" dirty="0" smtClean="0">
                <a:solidFill>
                  <a:srgbClr val="0033CC"/>
                </a:solidFill>
                <a:latin typeface="Tahoma" pitchFamily="34" charset="0"/>
                <a:ea typeface="Tahoma" pitchFamily="34" charset="0"/>
                <a:cs typeface="Tahoma" pitchFamily="34" charset="0"/>
              </a:rPr>
              <a:t>Di cosa parliamo quando parliamo di stigma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3469</TotalTime>
  <Words>5107</Words>
  <Application>Microsoft Macintosh PowerPoint</Application>
  <PresentationFormat>On-screen Show (4:3)</PresentationFormat>
  <Paragraphs>408</Paragraphs>
  <Slides>79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Tema di Office</vt:lpstr>
      <vt:lpstr>Excel.Chart.8</vt:lpstr>
      <vt:lpstr>PAROLE CHE CURANO PAROLE CHE FERISCONO salute mentale, mass media e linguaggio usato nella vita quotidiana.  Verona, 14 maggio 2016 </vt:lpstr>
      <vt:lpstr>Epidemiologia dei disturbi mentali nel mondo (OMS, 2001)</vt:lpstr>
      <vt:lpstr>PowerPoint Presentation</vt:lpstr>
      <vt:lpstr>PowerPoint Presentation</vt:lpstr>
      <vt:lpstr>PowerPoint Presentation</vt:lpstr>
      <vt:lpstr>Principali barriere al trattamento </vt:lpstr>
      <vt:lpstr>NON esiste società umana o area del mondo in cui le persone con un disturbo mentale siano considerate alla stessa stregua delle persone che non presentano questo problema …</vt:lpstr>
      <vt:lpstr>…in ogni parte del mondo, infatti, i disturbi mentali sono associati a stereotipi, pregiudizi e  discriminazione, in una          parola allo STIGMA</vt:lpstr>
      <vt:lpstr>Di cosa parliamo quando parliamo di stigma ?</vt:lpstr>
      <vt:lpstr>STIGMA</vt:lpstr>
      <vt:lpstr>Gli stereotipi (1)</vt:lpstr>
      <vt:lpstr>Gli stereotipi (2)</vt:lpstr>
      <vt:lpstr>I pregiudizi</vt:lpstr>
      <vt:lpstr>Discriminazione</vt:lpstr>
      <vt:lpstr>PowerPoint Presentation</vt:lpstr>
      <vt:lpstr>Stigma</vt:lpstr>
      <vt:lpstr>Lo stigma verso le persone con disturbi mentali</vt:lpstr>
      <vt:lpstr>Stigma e disturbi mentali </vt:lpstr>
      <vt:lpstr> Conseguenze della discriminazione nella vita delle persone con disturbi mentali</vt:lpstr>
      <vt:lpstr>Persone con problemi di salute mentale che hanno riferito esperienze di discriminazione</vt:lpstr>
      <vt:lpstr>ASPEN/INDIGO Depression  Persone con depressione maggiore che hanno riportato esperienze di discriminazione</vt:lpstr>
      <vt:lpstr>PowerPoint Presentation</vt:lpstr>
      <vt:lpstr>PowerPoint Presentation</vt:lpstr>
      <vt:lpstr>La qualità di vita e le possibilità di guarigione delle persone che soffrono di un disturbo mentale non dipendono solo dalle cure che riceve, ma anche dall’atteggiamento nei loro confronti da parte di coloro che incontrano nella vita quotidiana, dalla possibilità di frequentare centri e servizi aperti a tutti e dalle aspettative degli altri, in primo luogo dei professionisti della salute mentale e di chi vive loro accanto … </vt:lpstr>
      <vt:lpstr>…I pregiudizi sulla malattia mentale hanno una pesante ricaduta sulle persone che ne soffrono e sui loro familiari. Possono, infatti, condurre a sentirsi impotenti, a vergognarsi, e questo loro atteggiamento, soprattutto se rafforzato dalle reazioni dell’ambiente in cui vivono, può portare a cercare con ritardo le cure efficaci e a non frequentare i servizi  dove queste vengono erogate  </vt:lpstr>
      <vt:lpstr>Effetto dello stigma sulle persone con disturbi mentali</vt:lpstr>
      <vt:lpstr>Più frequenti pregiudizi verso le persone con d. mentali…</vt:lpstr>
      <vt:lpstr>I principali pregiudizi legati ai disturbi mentali</vt:lpstr>
      <vt:lpstr>Pericolosità…</vt:lpstr>
      <vt:lpstr>….Pericolosità…</vt:lpstr>
      <vt:lpstr>In realtà, molto più spesso i pazienti psichiatrici sono le VITTIME  di episodi di violenza e sopruso (da parte di privati cittadini, delle famiglie, di istituzioni pubbliche, degli stessi “curanti”, ecc. ) !!</vt:lpstr>
      <vt:lpstr>Schizofrenia…</vt:lpstr>
      <vt:lpstr>Stato maniacale</vt:lpstr>
      <vt:lpstr>Fattori di rischio per comportamenti violenti </vt:lpstr>
      <vt:lpstr>Legge 180 (maggio 1978)  Accertamenti e trattamenti sanitari volontari e obbligatori   Ripresa nella Legge 833 - Istituzione del Servizio Sanitario Nazionale (dicembre 1978) art. 33, 34, 35</vt:lpstr>
      <vt:lpstr>Principi generali della L. 180…</vt:lpstr>
      <vt:lpstr>…Principi generali della L. 180</vt:lpstr>
      <vt:lpstr>Prima e dopo la “Legge 180”</vt:lpstr>
      <vt:lpstr>Il Trattamento Sanitario Obbligatorio (TSO)</vt:lpstr>
      <vt:lpstr>Pericolosità e disturbo mentale…</vt:lpstr>
      <vt:lpstr>Incomprensibilità …</vt:lpstr>
      <vt:lpstr>Anche le idee più strane e i comportamenti più bizzarri hanno SEMPRE una valenza comunicativa</vt:lpstr>
      <vt:lpstr>Incurabilità …</vt:lpstr>
      <vt:lpstr>NESSUNA base scientifica giustifica l’idea che i disturbi mentali in quanto tali siano incurabili ed inguaribili !!</vt:lpstr>
      <vt:lpstr>Incurabilità</vt:lpstr>
      <vt:lpstr>Organicità …</vt:lpstr>
      <vt:lpstr>Quali politiche sono state realizzate nel nostro Paese per la lotta allo stigma ?</vt:lpstr>
      <vt:lpstr>PowerPoint Presentation</vt:lpstr>
      <vt:lpstr>PowerPoint Presentation</vt:lpstr>
      <vt:lpstr>Le campagne anti-stigma in Italia…</vt:lpstr>
      <vt:lpstr>Cosa funziona e cosa NON funziona nelle campagne di lotta allo stigma</vt:lpstr>
      <vt:lpstr>Cosa abbiamo imparato delle migliori iniziative anti-stigma.     Ciò che FUNZIONA ...</vt:lpstr>
      <vt:lpstr>PowerPoint Presentation</vt:lpstr>
      <vt:lpstr>PowerPoint Presentation</vt:lpstr>
      <vt:lpstr>Che direzione seguire per il futuro: capire, condividere, integrare e contestualizzare le buone pratiche (1)</vt:lpstr>
      <vt:lpstr>Che direzione seguire per il futuro: capire, condividere, integrare e contestualizzare le buone pratiche (2)</vt:lpstr>
      <vt:lpstr>Sul peso delle parole e sul loro buon uso  </vt:lpstr>
      <vt:lpstr>Mass media e stigma - 1 </vt:lpstr>
      <vt:lpstr>PowerPoint Presentation</vt:lpstr>
      <vt:lpstr>Mass media e stigma - 2 </vt:lpstr>
      <vt:lpstr>PowerPoint Presentation</vt:lpstr>
      <vt:lpstr>PowerPoint Presentation</vt:lpstr>
      <vt:lpstr>PowerPoint Presentation</vt:lpstr>
      <vt:lpstr>PowerPoint Presentation</vt:lpstr>
      <vt:lpstr>Carta di Trieste (2011) - 1</vt:lpstr>
      <vt:lpstr>Carta di Trieste (2011) - 1</vt:lpstr>
      <vt:lpstr>Carta di Trieste (2011) - 2</vt:lpstr>
      <vt:lpstr>PowerPoint Presentation</vt:lpstr>
      <vt:lpstr>Le parole da evitare/usare - 2</vt:lpstr>
      <vt:lpstr>PowerPoint Presentation</vt:lpstr>
      <vt:lpstr>Quale tipo di informazione - SI</vt:lpstr>
      <vt:lpstr>Combattere lo stigma…</vt:lpstr>
      <vt:lpstr>PowerPoint Presentation</vt:lpstr>
      <vt:lpstr>Message to take home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Lasalvia</dc:creator>
  <cp:lastModifiedBy>Alessandra</cp:lastModifiedBy>
  <cp:revision>202</cp:revision>
  <dcterms:created xsi:type="dcterms:W3CDTF">2015-10-18T10:34:22Z</dcterms:created>
  <dcterms:modified xsi:type="dcterms:W3CDTF">2016-05-13T20:55:22Z</dcterms:modified>
</cp:coreProperties>
</file>