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8" r:id="rId4"/>
  </p:sldMasterIdLst>
  <p:notesMasterIdLst>
    <p:notesMasterId r:id="rId15"/>
  </p:notesMasterIdLst>
  <p:handoutMasterIdLst>
    <p:handoutMasterId r:id="rId16"/>
  </p:handoutMasterIdLst>
  <p:sldIdLst>
    <p:sldId id="350" r:id="rId5"/>
    <p:sldId id="361" r:id="rId6"/>
    <p:sldId id="362" r:id="rId7"/>
    <p:sldId id="367" r:id="rId8"/>
    <p:sldId id="375" r:id="rId9"/>
    <p:sldId id="368" r:id="rId10"/>
    <p:sldId id="374" r:id="rId11"/>
    <p:sldId id="377" r:id="rId12"/>
    <p:sldId id="376" r:id="rId13"/>
    <p:sldId id="343" r:id="rId14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8" autoAdjust="0"/>
    <p:restoredTop sz="94321" autoAdjust="0"/>
  </p:normalViewPr>
  <p:slideViewPr>
    <p:cSldViewPr snapToGrid="0">
      <p:cViewPr varScale="1">
        <p:scale>
          <a:sx n="81" d="100"/>
          <a:sy n="81" d="100"/>
        </p:scale>
        <p:origin x="523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28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5AD2DE-F17A-4C1C-A6B8-EA9DCE6CCE98}" type="doc">
      <dgm:prSet loTypeId="urn:microsoft.com/office/officeart/2005/8/layout/process1" loCatId="process" qsTypeId="urn:microsoft.com/office/officeart/2005/8/quickstyle/simple1" qsCatId="simple" csTypeId="urn:microsoft.com/office/officeart/2005/8/colors/accent3_1" csCatId="accent3" phldr="1"/>
      <dgm:spPr/>
    </dgm:pt>
    <dgm:pt modelId="{F81BE1FA-034A-4B3F-9BC9-316A00AC8C5F}">
      <dgm:prSet phldrT="[Testo]"/>
      <dgm:spPr/>
      <dgm:t>
        <a:bodyPr/>
        <a:lstStyle/>
        <a:p>
          <a:r>
            <a:rPr lang="it-IT" dirty="0"/>
            <a:t>Verifica CPDS correttezza segnalazione</a:t>
          </a:r>
        </a:p>
        <a:p>
          <a:r>
            <a:rPr lang="it-IT" dirty="0"/>
            <a:t>(11 marzo)</a:t>
          </a:r>
        </a:p>
      </dgm:t>
    </dgm:pt>
    <dgm:pt modelId="{724ED25F-99CA-48BF-A513-BFF37B854A8A}" type="parTrans" cxnId="{6FD2041D-8E28-477D-9768-93536F848833}">
      <dgm:prSet/>
      <dgm:spPr/>
      <dgm:t>
        <a:bodyPr/>
        <a:lstStyle/>
        <a:p>
          <a:endParaRPr lang="it-IT"/>
        </a:p>
      </dgm:t>
    </dgm:pt>
    <dgm:pt modelId="{EDA839F7-7CE7-4BC8-A932-39756811E8D2}" type="sibTrans" cxnId="{6FD2041D-8E28-477D-9768-93536F848833}">
      <dgm:prSet/>
      <dgm:spPr/>
      <dgm:t>
        <a:bodyPr/>
        <a:lstStyle/>
        <a:p>
          <a:endParaRPr lang="it-IT"/>
        </a:p>
      </dgm:t>
    </dgm:pt>
    <dgm:pt modelId="{637983B3-8A50-4A7D-9B8E-5C4BEE76C006}">
      <dgm:prSet phldrT="[Testo]"/>
      <dgm:spPr/>
      <dgm:t>
        <a:bodyPr/>
        <a:lstStyle/>
        <a:p>
          <a:r>
            <a:rPr lang="it-IT" dirty="0"/>
            <a:t>PdQ invia ai diretti interessati e in CC al Presidente CPDS per eventuale confronto diretto</a:t>
          </a:r>
        </a:p>
        <a:p>
          <a:r>
            <a:rPr lang="it-IT" dirty="0"/>
            <a:t>(12 marzo – 19 marzo)</a:t>
          </a:r>
        </a:p>
      </dgm:t>
    </dgm:pt>
    <dgm:pt modelId="{7E1C562B-C61D-40CA-96FD-B46975A2A30B}" type="parTrans" cxnId="{70E3A894-9B5B-4F92-BC5B-DDC0979B4ADF}">
      <dgm:prSet/>
      <dgm:spPr/>
      <dgm:t>
        <a:bodyPr/>
        <a:lstStyle/>
        <a:p>
          <a:endParaRPr lang="it-IT"/>
        </a:p>
      </dgm:t>
    </dgm:pt>
    <dgm:pt modelId="{4838E329-A95B-4D23-ABD9-F1FAC00E1290}" type="sibTrans" cxnId="{70E3A894-9B5B-4F92-BC5B-DDC0979B4ADF}">
      <dgm:prSet/>
      <dgm:spPr/>
      <dgm:t>
        <a:bodyPr/>
        <a:lstStyle/>
        <a:p>
          <a:endParaRPr lang="it-IT"/>
        </a:p>
      </dgm:t>
    </dgm:pt>
    <dgm:pt modelId="{DDEDA822-1219-4AAA-A77B-84805F512046}">
      <dgm:prSet phldrT="[Testo]"/>
      <dgm:spPr/>
      <dgm:t>
        <a:bodyPr/>
        <a:lstStyle/>
        <a:p>
          <a:r>
            <a:rPr lang="it-IT" dirty="0"/>
            <a:t>Feedback immediato della presa in carico o meno  </a:t>
          </a:r>
        </a:p>
      </dgm:t>
    </dgm:pt>
    <dgm:pt modelId="{765ECEAB-C721-4AC6-BE9F-44ECC7DE0D5C}" type="parTrans" cxnId="{C33117AF-611C-4045-8182-578337775B24}">
      <dgm:prSet/>
      <dgm:spPr/>
      <dgm:t>
        <a:bodyPr/>
        <a:lstStyle/>
        <a:p>
          <a:endParaRPr lang="it-IT"/>
        </a:p>
      </dgm:t>
    </dgm:pt>
    <dgm:pt modelId="{576B4139-14A5-47D9-9762-8DFA252D1BFA}" type="sibTrans" cxnId="{C33117AF-611C-4045-8182-578337775B24}">
      <dgm:prSet/>
      <dgm:spPr/>
      <dgm:t>
        <a:bodyPr/>
        <a:lstStyle/>
        <a:p>
          <a:endParaRPr lang="it-IT"/>
        </a:p>
      </dgm:t>
    </dgm:pt>
    <dgm:pt modelId="{9C40C21E-D30B-4691-8F56-5FB0C736808C}">
      <dgm:prSet/>
      <dgm:spPr/>
      <dgm:t>
        <a:bodyPr/>
        <a:lstStyle/>
        <a:p>
          <a:r>
            <a:rPr lang="it-IT" dirty="0"/>
            <a:t>Riscontro sulla modalità di risoluzione</a:t>
          </a:r>
        </a:p>
        <a:p>
          <a:r>
            <a:rPr lang="it-IT" dirty="0"/>
            <a:t>(eventuale sollecito del PdQ a maggio)</a:t>
          </a:r>
        </a:p>
      </dgm:t>
    </dgm:pt>
    <dgm:pt modelId="{7D123A7A-0F52-4314-8531-346BE66153AD}" type="parTrans" cxnId="{D7EC050D-22B7-4CD2-BEBC-74890899AAC2}">
      <dgm:prSet/>
      <dgm:spPr/>
      <dgm:t>
        <a:bodyPr/>
        <a:lstStyle/>
        <a:p>
          <a:endParaRPr lang="it-IT"/>
        </a:p>
      </dgm:t>
    </dgm:pt>
    <dgm:pt modelId="{39BA76F5-F61F-4A0D-B95A-929EBA6A0DCF}" type="sibTrans" cxnId="{D7EC050D-22B7-4CD2-BEBC-74890899AAC2}">
      <dgm:prSet/>
      <dgm:spPr/>
      <dgm:t>
        <a:bodyPr/>
        <a:lstStyle/>
        <a:p>
          <a:endParaRPr lang="it-IT"/>
        </a:p>
      </dgm:t>
    </dgm:pt>
    <dgm:pt modelId="{24BD46EF-ED82-46AC-B7FC-138E58D3B299}">
      <dgm:prSet/>
      <dgm:spPr/>
      <dgm:t>
        <a:bodyPr/>
        <a:lstStyle/>
        <a:p>
          <a:r>
            <a:rPr lang="it-IT" dirty="0"/>
            <a:t>CPDS recepisce il riscontro nella relazione (meglio se preventivamente in un verbale ad hoc)</a:t>
          </a:r>
        </a:p>
      </dgm:t>
    </dgm:pt>
    <dgm:pt modelId="{B9FDE91E-4ADD-490C-B0DF-21073439288E}" type="parTrans" cxnId="{AE25F876-51C5-4B49-A937-A9FB0CCE0CDC}">
      <dgm:prSet/>
      <dgm:spPr/>
      <dgm:t>
        <a:bodyPr/>
        <a:lstStyle/>
        <a:p>
          <a:endParaRPr lang="it-IT"/>
        </a:p>
      </dgm:t>
    </dgm:pt>
    <dgm:pt modelId="{5536D37A-45D3-440D-9541-2D0655BA9331}" type="sibTrans" cxnId="{AE25F876-51C5-4B49-A937-A9FB0CCE0CDC}">
      <dgm:prSet/>
      <dgm:spPr/>
      <dgm:t>
        <a:bodyPr/>
        <a:lstStyle/>
        <a:p>
          <a:endParaRPr lang="it-IT"/>
        </a:p>
      </dgm:t>
    </dgm:pt>
    <dgm:pt modelId="{E1EE9D64-ED42-42DC-8993-4707F287A18C}" type="pres">
      <dgm:prSet presAssocID="{395AD2DE-F17A-4C1C-A6B8-EA9DCE6CCE98}" presName="Name0" presStyleCnt="0">
        <dgm:presLayoutVars>
          <dgm:dir/>
          <dgm:resizeHandles val="exact"/>
        </dgm:presLayoutVars>
      </dgm:prSet>
      <dgm:spPr/>
    </dgm:pt>
    <dgm:pt modelId="{DB9CAED5-02F2-43F9-A483-68362B9842CC}" type="pres">
      <dgm:prSet presAssocID="{F81BE1FA-034A-4B3F-9BC9-316A00AC8C5F}" presName="node" presStyleLbl="node1" presStyleIdx="0" presStyleCnt="5">
        <dgm:presLayoutVars>
          <dgm:bulletEnabled val="1"/>
        </dgm:presLayoutVars>
      </dgm:prSet>
      <dgm:spPr/>
    </dgm:pt>
    <dgm:pt modelId="{98C3034F-AA19-44FE-BB17-4332F145A440}" type="pres">
      <dgm:prSet presAssocID="{EDA839F7-7CE7-4BC8-A932-39756811E8D2}" presName="sibTrans" presStyleLbl="sibTrans2D1" presStyleIdx="0" presStyleCnt="4"/>
      <dgm:spPr/>
    </dgm:pt>
    <dgm:pt modelId="{B364129E-7084-4E5B-84B2-59A3BFD365C2}" type="pres">
      <dgm:prSet presAssocID="{EDA839F7-7CE7-4BC8-A932-39756811E8D2}" presName="connectorText" presStyleLbl="sibTrans2D1" presStyleIdx="0" presStyleCnt="4"/>
      <dgm:spPr/>
    </dgm:pt>
    <dgm:pt modelId="{38AF4816-9AFD-42F2-A00C-C406E0BA4A30}" type="pres">
      <dgm:prSet presAssocID="{637983B3-8A50-4A7D-9B8E-5C4BEE76C006}" presName="node" presStyleLbl="node1" presStyleIdx="1" presStyleCnt="5">
        <dgm:presLayoutVars>
          <dgm:bulletEnabled val="1"/>
        </dgm:presLayoutVars>
      </dgm:prSet>
      <dgm:spPr/>
    </dgm:pt>
    <dgm:pt modelId="{4E563DCC-545D-4915-8F3B-990BF6AFCE17}" type="pres">
      <dgm:prSet presAssocID="{4838E329-A95B-4D23-ABD9-F1FAC00E1290}" presName="sibTrans" presStyleLbl="sibTrans2D1" presStyleIdx="1" presStyleCnt="4"/>
      <dgm:spPr/>
    </dgm:pt>
    <dgm:pt modelId="{5CB28982-647E-4F7C-BBC7-951FBCB7BE27}" type="pres">
      <dgm:prSet presAssocID="{4838E329-A95B-4D23-ABD9-F1FAC00E1290}" presName="connectorText" presStyleLbl="sibTrans2D1" presStyleIdx="1" presStyleCnt="4"/>
      <dgm:spPr/>
    </dgm:pt>
    <dgm:pt modelId="{DD0D2B30-62EB-4B45-85C0-88349A98766B}" type="pres">
      <dgm:prSet presAssocID="{DDEDA822-1219-4AAA-A77B-84805F512046}" presName="node" presStyleLbl="node1" presStyleIdx="2" presStyleCnt="5">
        <dgm:presLayoutVars>
          <dgm:bulletEnabled val="1"/>
        </dgm:presLayoutVars>
      </dgm:prSet>
      <dgm:spPr/>
    </dgm:pt>
    <dgm:pt modelId="{83452965-335F-41FC-ACBB-6BA711506AF7}" type="pres">
      <dgm:prSet presAssocID="{576B4139-14A5-47D9-9762-8DFA252D1BFA}" presName="sibTrans" presStyleLbl="sibTrans2D1" presStyleIdx="2" presStyleCnt="4"/>
      <dgm:spPr/>
    </dgm:pt>
    <dgm:pt modelId="{6A69E57F-D8A0-468D-BDAB-2C7A40C4D958}" type="pres">
      <dgm:prSet presAssocID="{576B4139-14A5-47D9-9762-8DFA252D1BFA}" presName="connectorText" presStyleLbl="sibTrans2D1" presStyleIdx="2" presStyleCnt="4"/>
      <dgm:spPr/>
    </dgm:pt>
    <dgm:pt modelId="{377269D6-BEF9-461A-9765-8CB28B8D60CF}" type="pres">
      <dgm:prSet presAssocID="{9C40C21E-D30B-4691-8F56-5FB0C736808C}" presName="node" presStyleLbl="node1" presStyleIdx="3" presStyleCnt="5">
        <dgm:presLayoutVars>
          <dgm:bulletEnabled val="1"/>
        </dgm:presLayoutVars>
      </dgm:prSet>
      <dgm:spPr/>
    </dgm:pt>
    <dgm:pt modelId="{E203DEAE-959C-488A-B059-F1D6F4D7C915}" type="pres">
      <dgm:prSet presAssocID="{39BA76F5-F61F-4A0D-B95A-929EBA6A0DCF}" presName="sibTrans" presStyleLbl="sibTrans2D1" presStyleIdx="3" presStyleCnt="4"/>
      <dgm:spPr/>
    </dgm:pt>
    <dgm:pt modelId="{7A0D8F5A-FA4C-4D38-8C26-98D25E6BB779}" type="pres">
      <dgm:prSet presAssocID="{39BA76F5-F61F-4A0D-B95A-929EBA6A0DCF}" presName="connectorText" presStyleLbl="sibTrans2D1" presStyleIdx="3" presStyleCnt="4"/>
      <dgm:spPr/>
    </dgm:pt>
    <dgm:pt modelId="{5ECAAA8D-9BC7-4DDA-892D-68599C316B62}" type="pres">
      <dgm:prSet presAssocID="{24BD46EF-ED82-46AC-B7FC-138E58D3B299}" presName="node" presStyleLbl="node1" presStyleIdx="4" presStyleCnt="5">
        <dgm:presLayoutVars>
          <dgm:bulletEnabled val="1"/>
        </dgm:presLayoutVars>
      </dgm:prSet>
      <dgm:spPr/>
    </dgm:pt>
  </dgm:ptLst>
  <dgm:cxnLst>
    <dgm:cxn modelId="{D7EC050D-22B7-4CD2-BEBC-74890899AAC2}" srcId="{395AD2DE-F17A-4C1C-A6B8-EA9DCE6CCE98}" destId="{9C40C21E-D30B-4691-8F56-5FB0C736808C}" srcOrd="3" destOrd="0" parTransId="{7D123A7A-0F52-4314-8531-346BE66153AD}" sibTransId="{39BA76F5-F61F-4A0D-B95A-929EBA6A0DCF}"/>
    <dgm:cxn modelId="{0DA06D10-35DB-4F87-9C5D-B749D103BCB4}" type="presOf" srcId="{39BA76F5-F61F-4A0D-B95A-929EBA6A0DCF}" destId="{7A0D8F5A-FA4C-4D38-8C26-98D25E6BB779}" srcOrd="1" destOrd="0" presId="urn:microsoft.com/office/officeart/2005/8/layout/process1"/>
    <dgm:cxn modelId="{6FD2041D-8E28-477D-9768-93536F848833}" srcId="{395AD2DE-F17A-4C1C-A6B8-EA9DCE6CCE98}" destId="{F81BE1FA-034A-4B3F-9BC9-316A00AC8C5F}" srcOrd="0" destOrd="0" parTransId="{724ED25F-99CA-48BF-A513-BFF37B854A8A}" sibTransId="{EDA839F7-7CE7-4BC8-A932-39756811E8D2}"/>
    <dgm:cxn modelId="{4000EC23-4335-4A4A-9F0A-3FE8839C7390}" type="presOf" srcId="{DDEDA822-1219-4AAA-A77B-84805F512046}" destId="{DD0D2B30-62EB-4B45-85C0-88349A98766B}" srcOrd="0" destOrd="0" presId="urn:microsoft.com/office/officeart/2005/8/layout/process1"/>
    <dgm:cxn modelId="{2FBF4627-9763-4B21-B040-D6693373CCA3}" type="presOf" srcId="{24BD46EF-ED82-46AC-B7FC-138E58D3B299}" destId="{5ECAAA8D-9BC7-4DDA-892D-68599C316B62}" srcOrd="0" destOrd="0" presId="urn:microsoft.com/office/officeart/2005/8/layout/process1"/>
    <dgm:cxn modelId="{920D2568-D7EB-403F-BE8A-8F83BE9D299D}" type="presOf" srcId="{576B4139-14A5-47D9-9762-8DFA252D1BFA}" destId="{83452965-335F-41FC-ACBB-6BA711506AF7}" srcOrd="0" destOrd="0" presId="urn:microsoft.com/office/officeart/2005/8/layout/process1"/>
    <dgm:cxn modelId="{DCD9A150-69C0-4CC7-8590-AEB94E57E92B}" type="presOf" srcId="{637983B3-8A50-4A7D-9B8E-5C4BEE76C006}" destId="{38AF4816-9AFD-42F2-A00C-C406E0BA4A30}" srcOrd="0" destOrd="0" presId="urn:microsoft.com/office/officeart/2005/8/layout/process1"/>
    <dgm:cxn modelId="{4725AB75-2920-4C94-8981-E82863FEF37E}" type="presOf" srcId="{4838E329-A95B-4D23-ABD9-F1FAC00E1290}" destId="{5CB28982-647E-4F7C-BBC7-951FBCB7BE27}" srcOrd="1" destOrd="0" presId="urn:microsoft.com/office/officeart/2005/8/layout/process1"/>
    <dgm:cxn modelId="{AE25F876-51C5-4B49-A937-A9FB0CCE0CDC}" srcId="{395AD2DE-F17A-4C1C-A6B8-EA9DCE6CCE98}" destId="{24BD46EF-ED82-46AC-B7FC-138E58D3B299}" srcOrd="4" destOrd="0" parTransId="{B9FDE91E-4ADD-490C-B0DF-21073439288E}" sibTransId="{5536D37A-45D3-440D-9541-2D0655BA9331}"/>
    <dgm:cxn modelId="{6D2B1178-7CEB-4B47-829E-25B7B0245536}" type="presOf" srcId="{9C40C21E-D30B-4691-8F56-5FB0C736808C}" destId="{377269D6-BEF9-461A-9765-8CB28B8D60CF}" srcOrd="0" destOrd="0" presId="urn:microsoft.com/office/officeart/2005/8/layout/process1"/>
    <dgm:cxn modelId="{D1BBFB92-5DA6-4C46-A42F-F3B098EFF37E}" type="presOf" srcId="{F81BE1FA-034A-4B3F-9BC9-316A00AC8C5F}" destId="{DB9CAED5-02F2-43F9-A483-68362B9842CC}" srcOrd="0" destOrd="0" presId="urn:microsoft.com/office/officeart/2005/8/layout/process1"/>
    <dgm:cxn modelId="{70E3A894-9B5B-4F92-BC5B-DDC0979B4ADF}" srcId="{395AD2DE-F17A-4C1C-A6B8-EA9DCE6CCE98}" destId="{637983B3-8A50-4A7D-9B8E-5C4BEE76C006}" srcOrd="1" destOrd="0" parTransId="{7E1C562B-C61D-40CA-96FD-B46975A2A30B}" sibTransId="{4838E329-A95B-4D23-ABD9-F1FAC00E1290}"/>
    <dgm:cxn modelId="{DA8CE8A3-06AC-4719-809A-ACD4577C2A73}" type="presOf" srcId="{395AD2DE-F17A-4C1C-A6B8-EA9DCE6CCE98}" destId="{E1EE9D64-ED42-42DC-8993-4707F287A18C}" srcOrd="0" destOrd="0" presId="urn:microsoft.com/office/officeart/2005/8/layout/process1"/>
    <dgm:cxn modelId="{C33117AF-611C-4045-8182-578337775B24}" srcId="{395AD2DE-F17A-4C1C-A6B8-EA9DCE6CCE98}" destId="{DDEDA822-1219-4AAA-A77B-84805F512046}" srcOrd="2" destOrd="0" parTransId="{765ECEAB-C721-4AC6-BE9F-44ECC7DE0D5C}" sibTransId="{576B4139-14A5-47D9-9762-8DFA252D1BFA}"/>
    <dgm:cxn modelId="{C97F07B0-22D6-48E1-9310-9ECDB50BD975}" type="presOf" srcId="{576B4139-14A5-47D9-9762-8DFA252D1BFA}" destId="{6A69E57F-D8A0-468D-BDAB-2C7A40C4D958}" srcOrd="1" destOrd="0" presId="urn:microsoft.com/office/officeart/2005/8/layout/process1"/>
    <dgm:cxn modelId="{6A99A1BA-FDB5-4B12-8337-1C3E22900144}" type="presOf" srcId="{39BA76F5-F61F-4A0D-B95A-929EBA6A0DCF}" destId="{E203DEAE-959C-488A-B059-F1D6F4D7C915}" srcOrd="0" destOrd="0" presId="urn:microsoft.com/office/officeart/2005/8/layout/process1"/>
    <dgm:cxn modelId="{B59851CA-05AA-451C-8435-8276C9BDE82D}" type="presOf" srcId="{4838E329-A95B-4D23-ABD9-F1FAC00E1290}" destId="{4E563DCC-545D-4915-8F3B-990BF6AFCE17}" srcOrd="0" destOrd="0" presId="urn:microsoft.com/office/officeart/2005/8/layout/process1"/>
    <dgm:cxn modelId="{0897BBEC-C3D7-4DD2-8A5F-3E43F6F85BD5}" type="presOf" srcId="{EDA839F7-7CE7-4BC8-A932-39756811E8D2}" destId="{B364129E-7084-4E5B-84B2-59A3BFD365C2}" srcOrd="1" destOrd="0" presId="urn:microsoft.com/office/officeart/2005/8/layout/process1"/>
    <dgm:cxn modelId="{8EC233FE-B4C7-4B29-B76F-004BBE036561}" type="presOf" srcId="{EDA839F7-7CE7-4BC8-A932-39756811E8D2}" destId="{98C3034F-AA19-44FE-BB17-4332F145A440}" srcOrd="0" destOrd="0" presId="urn:microsoft.com/office/officeart/2005/8/layout/process1"/>
    <dgm:cxn modelId="{2C9F6191-718D-48A0-B089-ECF53499FDB7}" type="presParOf" srcId="{E1EE9D64-ED42-42DC-8993-4707F287A18C}" destId="{DB9CAED5-02F2-43F9-A483-68362B9842CC}" srcOrd="0" destOrd="0" presId="urn:microsoft.com/office/officeart/2005/8/layout/process1"/>
    <dgm:cxn modelId="{375D5B09-1CC6-4246-97FA-4DC89691C19C}" type="presParOf" srcId="{E1EE9D64-ED42-42DC-8993-4707F287A18C}" destId="{98C3034F-AA19-44FE-BB17-4332F145A440}" srcOrd="1" destOrd="0" presId="urn:microsoft.com/office/officeart/2005/8/layout/process1"/>
    <dgm:cxn modelId="{5D3A3F73-1827-4426-ADC4-2B8BFCFC0126}" type="presParOf" srcId="{98C3034F-AA19-44FE-BB17-4332F145A440}" destId="{B364129E-7084-4E5B-84B2-59A3BFD365C2}" srcOrd="0" destOrd="0" presId="urn:microsoft.com/office/officeart/2005/8/layout/process1"/>
    <dgm:cxn modelId="{EF7E3527-3D4D-47B1-98F1-12E895469ACA}" type="presParOf" srcId="{E1EE9D64-ED42-42DC-8993-4707F287A18C}" destId="{38AF4816-9AFD-42F2-A00C-C406E0BA4A30}" srcOrd="2" destOrd="0" presId="urn:microsoft.com/office/officeart/2005/8/layout/process1"/>
    <dgm:cxn modelId="{3E914287-7DF5-4B28-9412-6D0884198C47}" type="presParOf" srcId="{E1EE9D64-ED42-42DC-8993-4707F287A18C}" destId="{4E563DCC-545D-4915-8F3B-990BF6AFCE17}" srcOrd="3" destOrd="0" presId="urn:microsoft.com/office/officeart/2005/8/layout/process1"/>
    <dgm:cxn modelId="{6546A160-44DA-4E08-B3C9-769835893AC7}" type="presParOf" srcId="{4E563DCC-545D-4915-8F3B-990BF6AFCE17}" destId="{5CB28982-647E-4F7C-BBC7-951FBCB7BE27}" srcOrd="0" destOrd="0" presId="urn:microsoft.com/office/officeart/2005/8/layout/process1"/>
    <dgm:cxn modelId="{555BEA03-6246-4F1A-A6AD-2AB9FDE73AD3}" type="presParOf" srcId="{E1EE9D64-ED42-42DC-8993-4707F287A18C}" destId="{DD0D2B30-62EB-4B45-85C0-88349A98766B}" srcOrd="4" destOrd="0" presId="urn:microsoft.com/office/officeart/2005/8/layout/process1"/>
    <dgm:cxn modelId="{6F07EFEB-D3C8-4788-AFDE-281050FCADAD}" type="presParOf" srcId="{E1EE9D64-ED42-42DC-8993-4707F287A18C}" destId="{83452965-335F-41FC-ACBB-6BA711506AF7}" srcOrd="5" destOrd="0" presId="urn:microsoft.com/office/officeart/2005/8/layout/process1"/>
    <dgm:cxn modelId="{F8E07B6A-4395-4973-8EDA-80F4DBCB6A03}" type="presParOf" srcId="{83452965-335F-41FC-ACBB-6BA711506AF7}" destId="{6A69E57F-D8A0-468D-BDAB-2C7A40C4D958}" srcOrd="0" destOrd="0" presId="urn:microsoft.com/office/officeart/2005/8/layout/process1"/>
    <dgm:cxn modelId="{BEDCE29B-1846-4E1E-9BED-B25735490442}" type="presParOf" srcId="{E1EE9D64-ED42-42DC-8993-4707F287A18C}" destId="{377269D6-BEF9-461A-9765-8CB28B8D60CF}" srcOrd="6" destOrd="0" presId="urn:microsoft.com/office/officeart/2005/8/layout/process1"/>
    <dgm:cxn modelId="{B29E7A18-C1DF-4FCE-B574-BF29A47B8C99}" type="presParOf" srcId="{E1EE9D64-ED42-42DC-8993-4707F287A18C}" destId="{E203DEAE-959C-488A-B059-F1D6F4D7C915}" srcOrd="7" destOrd="0" presId="urn:microsoft.com/office/officeart/2005/8/layout/process1"/>
    <dgm:cxn modelId="{4A8254C7-8466-40C1-AB76-5880B4189300}" type="presParOf" srcId="{E203DEAE-959C-488A-B059-F1D6F4D7C915}" destId="{7A0D8F5A-FA4C-4D38-8C26-98D25E6BB779}" srcOrd="0" destOrd="0" presId="urn:microsoft.com/office/officeart/2005/8/layout/process1"/>
    <dgm:cxn modelId="{ED6D4F76-C263-4F6A-937A-60144B27BDB4}" type="presParOf" srcId="{E1EE9D64-ED42-42DC-8993-4707F287A18C}" destId="{5ECAAA8D-9BC7-4DDA-892D-68599C316B62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CAED5-02F2-43F9-A483-68362B9842CC}">
      <dsp:nvSpPr>
        <dsp:cNvPr id="0" name=""/>
        <dsp:cNvSpPr/>
      </dsp:nvSpPr>
      <dsp:spPr>
        <a:xfrm>
          <a:off x="5172" y="902061"/>
          <a:ext cx="1603600" cy="18557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Verifica CPDS correttezza segnalazione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(11 marzo)</a:t>
          </a:r>
        </a:p>
      </dsp:txBody>
      <dsp:txXfrm>
        <a:off x="52140" y="949029"/>
        <a:ext cx="1509664" cy="1761793"/>
      </dsp:txXfrm>
    </dsp:sp>
    <dsp:sp modelId="{98C3034F-AA19-44FE-BB17-4332F145A440}">
      <dsp:nvSpPr>
        <dsp:cNvPr id="0" name=""/>
        <dsp:cNvSpPr/>
      </dsp:nvSpPr>
      <dsp:spPr>
        <a:xfrm>
          <a:off x="1769133" y="1631079"/>
          <a:ext cx="339963" cy="397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1769133" y="1710617"/>
        <a:ext cx="237974" cy="238616"/>
      </dsp:txXfrm>
    </dsp:sp>
    <dsp:sp modelId="{38AF4816-9AFD-42F2-A00C-C406E0BA4A30}">
      <dsp:nvSpPr>
        <dsp:cNvPr id="0" name=""/>
        <dsp:cNvSpPr/>
      </dsp:nvSpPr>
      <dsp:spPr>
        <a:xfrm>
          <a:off x="2250213" y="902061"/>
          <a:ext cx="1603600" cy="18557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PdQ invia ai diretti interessati e in CC al Presidente CPDS per eventuale confronto diretto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(12 marzo – 19 marzo)</a:t>
          </a:r>
        </a:p>
      </dsp:txBody>
      <dsp:txXfrm>
        <a:off x="2297181" y="949029"/>
        <a:ext cx="1509664" cy="1761793"/>
      </dsp:txXfrm>
    </dsp:sp>
    <dsp:sp modelId="{4E563DCC-545D-4915-8F3B-990BF6AFCE17}">
      <dsp:nvSpPr>
        <dsp:cNvPr id="0" name=""/>
        <dsp:cNvSpPr/>
      </dsp:nvSpPr>
      <dsp:spPr>
        <a:xfrm>
          <a:off x="4014174" y="1631079"/>
          <a:ext cx="339963" cy="397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4014174" y="1710617"/>
        <a:ext cx="237974" cy="238616"/>
      </dsp:txXfrm>
    </dsp:sp>
    <dsp:sp modelId="{DD0D2B30-62EB-4B45-85C0-88349A98766B}">
      <dsp:nvSpPr>
        <dsp:cNvPr id="0" name=""/>
        <dsp:cNvSpPr/>
      </dsp:nvSpPr>
      <dsp:spPr>
        <a:xfrm>
          <a:off x="4495254" y="902061"/>
          <a:ext cx="1603600" cy="18557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Feedback immediato della presa in carico o meno  </a:t>
          </a:r>
        </a:p>
      </dsp:txBody>
      <dsp:txXfrm>
        <a:off x="4542222" y="949029"/>
        <a:ext cx="1509664" cy="1761793"/>
      </dsp:txXfrm>
    </dsp:sp>
    <dsp:sp modelId="{83452965-335F-41FC-ACBB-6BA711506AF7}">
      <dsp:nvSpPr>
        <dsp:cNvPr id="0" name=""/>
        <dsp:cNvSpPr/>
      </dsp:nvSpPr>
      <dsp:spPr>
        <a:xfrm>
          <a:off x="6259215" y="1631079"/>
          <a:ext cx="339963" cy="397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6259215" y="1710617"/>
        <a:ext cx="237974" cy="238616"/>
      </dsp:txXfrm>
    </dsp:sp>
    <dsp:sp modelId="{377269D6-BEF9-461A-9765-8CB28B8D60CF}">
      <dsp:nvSpPr>
        <dsp:cNvPr id="0" name=""/>
        <dsp:cNvSpPr/>
      </dsp:nvSpPr>
      <dsp:spPr>
        <a:xfrm>
          <a:off x="6740295" y="902061"/>
          <a:ext cx="1603600" cy="18557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Riscontro sulla modalità di risoluzione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(eventuale sollecito del PdQ a maggio)</a:t>
          </a:r>
        </a:p>
      </dsp:txBody>
      <dsp:txXfrm>
        <a:off x="6787263" y="949029"/>
        <a:ext cx="1509664" cy="1761793"/>
      </dsp:txXfrm>
    </dsp:sp>
    <dsp:sp modelId="{E203DEAE-959C-488A-B059-F1D6F4D7C915}">
      <dsp:nvSpPr>
        <dsp:cNvPr id="0" name=""/>
        <dsp:cNvSpPr/>
      </dsp:nvSpPr>
      <dsp:spPr>
        <a:xfrm>
          <a:off x="8504256" y="1631079"/>
          <a:ext cx="339963" cy="397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8504256" y="1710617"/>
        <a:ext cx="237974" cy="238616"/>
      </dsp:txXfrm>
    </dsp:sp>
    <dsp:sp modelId="{5ECAAA8D-9BC7-4DDA-892D-68599C316B62}">
      <dsp:nvSpPr>
        <dsp:cNvPr id="0" name=""/>
        <dsp:cNvSpPr/>
      </dsp:nvSpPr>
      <dsp:spPr>
        <a:xfrm>
          <a:off x="8985336" y="902061"/>
          <a:ext cx="1603600" cy="18557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CPDS recepisce il riscontro nella relazione (meglio se preventivamente in un verbale ad hoc)</a:t>
          </a:r>
        </a:p>
      </dsp:txBody>
      <dsp:txXfrm>
        <a:off x="9032304" y="949029"/>
        <a:ext cx="1509664" cy="1761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D5349E3-2257-46A2-87AA-98208788B886}" type="datetime1">
              <a:rPr lang="it-IT" noProof="0" smtClean="0"/>
              <a:t>07/03/2024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2159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7361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Rispetto al nuovo format segnalare che non è opportuno riportare le indicazioni dei singoli insegnamenti in quanto rapporto di sintesi e pubblico. Quadro D non serve riportare la SMA ma come è stata condotta dal gruppo AQ del </a:t>
            </a:r>
            <a:r>
              <a:rPr lang="it-IT" dirty="0" err="1"/>
              <a:t>cds</a:t>
            </a:r>
            <a:r>
              <a:rPr lang="it-IT" dirty="0"/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896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214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8057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89C7E07-3C67-C64C-8DA0-0404F6303970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igura a mano libera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" name="Figura a mano libera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" name="Figura a mano libera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18" name="Segnaposto tes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o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igura a mano libera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" name="Figura a mano libera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" name="Figura a mano libera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32" name="Tito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Segnaposto testo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5" name="Segnaposto testo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7" name="Segnaposto contenuto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8" name="Segnaposto contenuto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43786" y="164765"/>
            <a:ext cx="2383743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po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igura a mano libera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9" name="Figura a mano libera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0" name="Figura a mano libera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32" name="Tito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Segnaposto testo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it-IT" noProof="0"/>
              <a:t>Modifica gli stili del testo dello schema</a:t>
            </a:r>
          </a:p>
        </p:txBody>
      </p:sp>
      <p:sp>
        <p:nvSpPr>
          <p:cNvPr id="27" name="Segnaposto contenuto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0" name="Segnaposto testo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it-IT" noProof="0"/>
              <a:t>Modifica gli stili del testo dello schema</a:t>
            </a:r>
          </a:p>
        </p:txBody>
      </p:sp>
      <p:sp>
        <p:nvSpPr>
          <p:cNvPr id="21" name="Segnaposto contenuto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2" name="Segnaposto testo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it-IT" noProof="0"/>
              <a:t>Modifica gli stili del testo dello schema</a:t>
            </a:r>
          </a:p>
        </p:txBody>
      </p:sp>
      <p:sp>
        <p:nvSpPr>
          <p:cNvPr id="24" name="Segnaposto contenuto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39751" y="145975"/>
            <a:ext cx="2383743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epilog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o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igura a mano libera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" name="Figura a mano libera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" name="Figura a mano libera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1" name="Segnaposto testo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2" name="Segnaposto testo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3" name="Segnaposto testo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4" name="Segnaposto testo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5" name="Segnaposto testo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6" name="Segnaposto testo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7" name="Segnaposto testo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8" name="Segnaposto testo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it-IT"/>
              <a:t>7 marzo 2024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testo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7" name="Sottotitolo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6" name="Titolo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Segnaposto immagine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grpSp>
        <p:nvGrpSpPr>
          <p:cNvPr id="30" name="Gruppo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igura a mano libera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" name="Figura a mano libera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" name="Figura a mano libera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ine del gior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o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a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" name="Figura a mano libera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" name="Figura a mano libera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" name="Figura a mano libera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" name="Figura a mano libera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12" name="Titolo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Segnaposto testo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5" name="Segnaposto testo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Segnaposto testo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8" name="Segnaposto testo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Segnaposto testo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2" name="Segnaposto testo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Segnaposto testo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5" name="Segnaposto testo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Segnaposto testo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8" name="Segnaposto testo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r>
              <a:rPr lang="it-IT"/>
              <a:t>Incontro PdQ-CPDS-NdV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igura a mano libera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" name="Figura a mano libera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" name="Figura a mano libera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14" name="Segnaposto immagine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Segnaposto testo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immagine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8" name="Titolo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igura a mano libera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" name="Figura a mano libera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" name="Figura a mano libera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grafico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sull'icona per inserire un grafico</a:t>
            </a: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it-IT"/>
              <a:t>Incontro PdQ-CPDS-NdV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>
              <a:latin typeface="+mn-lt"/>
            </a:endParaRP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21567" y="108397"/>
            <a:ext cx="2383743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9" name="Segnaposto tabella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una tabella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noProof="0"/>
              <a:t>Incontro PdQ-CPDS-NdV</a:t>
            </a:r>
            <a:endParaRPr lang="it-IT" b="0" noProof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>
              <a:latin typeface="+mn-lt"/>
            </a:endParaRP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55757" y="134402"/>
            <a:ext cx="2383743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zion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Forma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" name="Figura a mano libera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" name="Figura a mano libera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" name="Figura a mano libera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" name="Figura a mano libera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igura a mano libera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" name="Figura a mano libera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" name="Figura a mano libera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po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igura a mano libera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" name="Figura a mano libera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6" name="Figura a mano libera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38" name="Segnaposto immagine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61" name="Titolo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cxnSp>
        <p:nvCxnSpPr>
          <p:cNvPr id="62" name="Connettore diritto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Segnaposto immagine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72" name="Segnaposto testo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3" name="Segnaposto testo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4" name="Segnaposto testo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5" name="Segnaposto testo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6" name="Segnaposto testo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7" name="Segnaposto testo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8" name="Segnaposto testo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79" name="Segnaposto testo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Forma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" name="Figura a mano libera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" name="Figura a mano libera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" name="Figura a mano libera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" name="Figura a mano libera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66" name="Segnaposto immagine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69" name="Segnaposto immagine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quenza temporal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olo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96" name="Segnaposto testo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97" name="Segnaposto testo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02" name="Segnaposto testo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03" name="Segnaposto testo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it-IT" noProof="0"/>
              <a:t>Modifica gli stili del testo dello schema</a:t>
            </a:r>
          </a:p>
        </p:txBody>
      </p:sp>
      <p:sp>
        <p:nvSpPr>
          <p:cNvPr id="106" name="Segnaposto testo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07" name="Segnaposto testo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it-IT" noProof="0"/>
              <a:t>Modifica gli stili del testo dello schema</a:t>
            </a:r>
          </a:p>
        </p:txBody>
      </p:sp>
      <p:sp>
        <p:nvSpPr>
          <p:cNvPr id="108" name="Segnaposto testo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109" name="Segnaposto testo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ttangolo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r>
              <a:rPr lang="it-IT" noProof="0">
                <a:latin typeface="+mn-lt"/>
              </a:rPr>
              <a:t>7 marzo 2024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it-IT"/>
              <a:t>Incontro PdQ-CPDS-NdV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>
              <a:latin typeface="+mn-lt"/>
            </a:endParaRP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51568" y="49935"/>
            <a:ext cx="2383743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2" name="Segnaposto titolo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it-IT"/>
              <a:t>7 marzo 2024</a:t>
            </a:r>
            <a:endParaRPr lang="it-IT" dirty="0"/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IT"/>
              <a:t>Incontro PdQ-CPDS-NdV</a:t>
            </a:r>
            <a:endParaRPr lang="it-IT" dirty="0"/>
          </a:p>
        </p:txBody>
      </p:sp>
      <p:sp>
        <p:nvSpPr>
          <p:cNvPr id="32" name="Segnaposto numero diapositiva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it-IT" noProof="0" smtClean="0"/>
              <a:pPr/>
              <a:t>‹N›</a:t>
            </a:fld>
            <a:endParaRPr lang="it-IT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448121"/>
            <a:ext cx="5491571" cy="1514019"/>
          </a:xfrm>
        </p:spPr>
        <p:txBody>
          <a:bodyPr rtlCol="0"/>
          <a:lstStyle/>
          <a:p>
            <a:pPr rtl="0"/>
            <a:r>
              <a:rPr lang="it-IT" dirty="0"/>
              <a:t>Incontro PdQ – CPDS - NdV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rtlCol="0"/>
          <a:lstStyle/>
          <a:p>
            <a:pPr rtl="0"/>
            <a:r>
              <a:rPr lang="it-IT" dirty="0">
                <a:latin typeface="+mj-lt"/>
              </a:rPr>
              <a:t>7 marzo 2024</a:t>
            </a:r>
            <a:endParaRPr lang="it-IT" dirty="0"/>
          </a:p>
          <a:p>
            <a:pPr rtl="0"/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689" y="255285"/>
            <a:ext cx="3721616" cy="150266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971" y="285766"/>
            <a:ext cx="5943600" cy="144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it-IT" dirty="0"/>
              <a:t>Grazie per l’attenzione</a:t>
            </a: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F0F25866-5DB1-334A-8037-692579FBDE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 sz="2800" dirty="0"/>
              <a:t>Presidio.qualita@ateneo.univr.it</a:t>
            </a:r>
          </a:p>
          <a:p>
            <a:pPr rtl="0"/>
            <a:endParaRPr lang="it-IT" sz="1400" dirty="0"/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81E13638-F006-4EE9-9566-80C3DAB5DA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75" y="2038566"/>
            <a:ext cx="5658256" cy="228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67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1353F689-2E51-BF4F-AE47-7CEB7CC4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it-IT" dirty="0"/>
              <a:t>Obiettivi incontro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7F80A9-6337-524E-AC61-32C5AFEE8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870451" cy="2795232"/>
          </a:xfrm>
        </p:spPr>
        <p:txBody>
          <a:bodyPr rtlCol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Riscontro analisi Relazioni CPDS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Tematiche CPDS da portare in 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Condivisione dell’esperienza dei «focus group» con gli studenti CPDS area economica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7669F0-EA6D-6B46-AF0E-A9C2D1F223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it-IT" smtClean="0"/>
              <a:pPr rtl="0"/>
              <a:t>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F3960A-D260-8445-A153-0B674474CEB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it-IT"/>
              <a:t>Incontro PdQ-CPDS-NdV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803E71-3088-0347-9BCC-16ADB551CCC8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20" y="6332220"/>
            <a:ext cx="1313180" cy="247651"/>
          </a:xfrm>
        </p:spPr>
        <p:txBody>
          <a:bodyPr rtlCol="0"/>
          <a:lstStyle/>
          <a:p>
            <a:pPr rtl="0"/>
            <a:r>
              <a:rPr lang="it-IT"/>
              <a:t>7 marzo 2024</a:t>
            </a:r>
            <a:endParaRPr lang="it-IT" dirty="0"/>
          </a:p>
        </p:txBody>
      </p:sp>
      <p:pic>
        <p:nvPicPr>
          <p:cNvPr id="53" name="Segnaposto immagine 52" descr="Lampadine sospese">
            <a:extLst>
              <a:ext uri="{FF2B5EF4-FFF2-40B4-BE49-F238E27FC236}">
                <a16:creationId xmlns:a16="http://schemas.microsoft.com/office/drawing/2014/main" id="{CAC9EF15-08A3-406D-9236-76A5454D5F8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124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F0FA04-6227-9040-92A6-9514A59B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7178491" cy="610863"/>
          </a:xfrm>
        </p:spPr>
        <p:txBody>
          <a:bodyPr rtlCol="0">
            <a:normAutofit fontScale="90000"/>
          </a:bodyPr>
          <a:lstStyle/>
          <a:p>
            <a:r>
              <a:rPr lang="it-IT" dirty="0"/>
              <a:t>Riscontro analisi Relazioni CPDS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D657E5-4675-E84E-840E-4F6D4868C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Elementi di analisi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B4B9306-DDC0-AD4F-A9C2-739C6AEB0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86446"/>
            <a:ext cx="4827178" cy="2230054"/>
          </a:xfrm>
        </p:spPr>
        <p:txBody>
          <a:bodyPr rtlCol="0">
            <a:normAutofit lnSpcReduction="10000"/>
          </a:bodyPr>
          <a:lstStyle/>
          <a:p>
            <a:r>
              <a:rPr lang="it-IT" sz="1800" dirty="0"/>
              <a:t>Analisi del grado di rappresentatività della componente studentesca</a:t>
            </a:r>
          </a:p>
          <a:p>
            <a:r>
              <a:rPr lang="it-IT" sz="1800" dirty="0"/>
              <a:t>Analisi dell’attività della CPDS</a:t>
            </a:r>
          </a:p>
          <a:p>
            <a:r>
              <a:rPr lang="it-IT" sz="1800" dirty="0"/>
              <a:t>Analisi del grado di aderenza della relazione alle linee guida interne</a:t>
            </a:r>
          </a:p>
          <a:p>
            <a:r>
              <a:rPr lang="it-IT" sz="1800" dirty="0"/>
              <a:t>Analisi della capacità critica e di proposta di miglioramento</a:t>
            </a:r>
          </a:p>
          <a:p>
            <a:pPr rtl="0"/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AF03CC0-7DA0-ED4F-B612-580E138D588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 rtlCol="0"/>
          <a:lstStyle/>
          <a:p>
            <a:pPr rtl="0"/>
            <a:r>
              <a:rPr lang="it-IT" dirty="0"/>
              <a:t>Cosa è emerso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7D8EEE0-6E1C-9F47-936F-25FCC2FC368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8920" y="2705200"/>
            <a:ext cx="5280454" cy="2347889"/>
          </a:xfrm>
        </p:spPr>
        <p:txBody>
          <a:bodyPr rtlCol="0">
            <a:normAutofit fontScale="85000" lnSpcReduction="20000"/>
          </a:bodyPr>
          <a:lstStyle/>
          <a:p>
            <a:r>
              <a:rPr lang="it-IT" dirty="0"/>
              <a:t>Varie situazioni in termini di rappresentatività, importanza del coinvolgimento attivo degli studenti (sia di CPDS che extra CPDS); difficoltà nel trovare studenti disponibili.</a:t>
            </a:r>
          </a:p>
          <a:p>
            <a:r>
              <a:rPr lang="it-IT" dirty="0"/>
              <a:t>Continuativa nell’anno; importanza incontri collegiali in caso di sottocommissioni e di confronto con gruppi AQ CdS e con Dipartimento</a:t>
            </a:r>
          </a:p>
          <a:p>
            <a:r>
              <a:rPr lang="it-IT" dirty="0"/>
              <a:t>Elementi di analisi richiesti sono stati affrontati (rischio di ripetitività con attività gruppo AQ); utile il nuovo format per continuità dell’azione e per sintesi (non sempre utilizzata)</a:t>
            </a:r>
          </a:p>
          <a:p>
            <a:r>
              <a:rPr lang="it-IT" dirty="0"/>
              <a:t>Da proseguire il cambio di approccio: da esercizio documentale a osservatorio permanente sulla didattica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A5802D8-6C81-6C4F-97CF-C1F2344EE8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it-IT" smtClean="0"/>
              <a:pPr algn="l" rtl="0"/>
              <a:t>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A659727-BBB9-9B49-BCA1-694F74F717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it-IT"/>
              <a:t>Incontro PdQ-CPDS-NdV</a:t>
            </a:r>
            <a:endParaRPr lang="it-IT" sz="110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9E44123-0AF5-4A4C-B0C7-BB7409DE816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20" y="6332220"/>
            <a:ext cx="1313180" cy="247651"/>
          </a:xfrm>
        </p:spPr>
        <p:txBody>
          <a:bodyPr rtlCol="0"/>
          <a:lstStyle/>
          <a:p>
            <a:pPr rtl="0"/>
            <a:r>
              <a:rPr lang="it-IT" sz="1100"/>
              <a:t>7 marzo 2024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362700" y="5408890"/>
            <a:ext cx="501667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Il documento di analisi è stato inviato ai Presidenti CPDS e agli Incaricati AQ Didattica, eventuali riscontri o richieste di modifiche entro l’11 marzo.</a:t>
            </a:r>
          </a:p>
        </p:txBody>
      </p:sp>
    </p:spTree>
    <p:extLst>
      <p:ext uri="{BB962C8B-B14F-4D97-AF65-F5344CB8AC3E}">
        <p14:creationId xmlns:p14="http://schemas.microsoft.com/office/powerpoint/2010/main" val="76767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8202280" cy="610863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dirty="0"/>
              <a:t>Tematiche rilevanti da portare in Senato Accademico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5" name="Segnaposto testo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/>
          <a:lstStyle/>
          <a:p>
            <a:pPr rtl="0"/>
            <a:r>
              <a:rPr lang="it-IT" dirty="0"/>
              <a:t>Spazi e fruibilità per la didattica</a:t>
            </a:r>
          </a:p>
        </p:txBody>
      </p:sp>
      <p:sp>
        <p:nvSpPr>
          <p:cNvPr id="44" name="Segnaposto testo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r>
              <a:rPr lang="it-IT" dirty="0"/>
              <a:t>Miglioramento setting aule e aumento disponibilità laboratori e sale studio a </a:t>
            </a:r>
            <a:r>
              <a:rPr lang="it-IT" dirty="0" err="1"/>
              <a:t>Veronetta</a:t>
            </a:r>
            <a:r>
              <a:rPr lang="it-IT" dirty="0"/>
              <a:t> e a Borgo Roma.</a:t>
            </a:r>
          </a:p>
          <a:p>
            <a:r>
              <a:rPr lang="it-IT" dirty="0"/>
              <a:t>Da verificare cause di sovraffollamento delle aule.</a:t>
            </a:r>
          </a:p>
          <a:p>
            <a:r>
              <a:rPr lang="it-IT" dirty="0"/>
              <a:t>Dotazione di prese elettriche per gli studenti in aula.</a:t>
            </a:r>
          </a:p>
          <a:p>
            <a:endParaRPr lang="it-IT" dirty="0"/>
          </a:p>
        </p:txBody>
      </p:sp>
      <p:sp>
        <p:nvSpPr>
          <p:cNvPr id="49" name="Segnaposto testo 48">
            <a:extLst>
              <a:ext uri="{FF2B5EF4-FFF2-40B4-BE49-F238E27FC236}">
                <a16:creationId xmlns:a16="http://schemas.microsoft.com/office/drawing/2014/main" id="{ED796758-F31D-4250-A439-D6DE9523C8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9647" y="4208287"/>
            <a:ext cx="4838700" cy="315915"/>
          </a:xfrm>
        </p:spPr>
        <p:txBody>
          <a:bodyPr rtlCol="0"/>
          <a:lstStyle/>
          <a:p>
            <a:pPr rtl="0"/>
            <a:r>
              <a:rPr lang="it-IT" dirty="0"/>
              <a:t>Altre tematiche più specifiche</a:t>
            </a:r>
          </a:p>
        </p:txBody>
      </p:sp>
      <p:sp>
        <p:nvSpPr>
          <p:cNvPr id="48" name="Segnaposto testo 47">
            <a:extLst>
              <a:ext uri="{FF2B5EF4-FFF2-40B4-BE49-F238E27FC236}">
                <a16:creationId xmlns:a16="http://schemas.microsoft.com/office/drawing/2014/main" id="{CEBFC0C0-C506-47F0-AE21-8A46DB8664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99647" y="4585024"/>
            <a:ext cx="4838700" cy="908340"/>
          </a:xfrm>
        </p:spPr>
        <p:txBody>
          <a:bodyPr rtlCol="0"/>
          <a:lstStyle/>
          <a:p>
            <a:r>
              <a:rPr lang="it-IT" dirty="0">
                <a:sym typeface="Wingdings" panose="05000000000000000000" pitchFamily="2" charset="2"/>
              </a:rPr>
              <a:t> Seguirà iter segnalazioni PdQ</a:t>
            </a:r>
            <a:endParaRPr lang="it-IT" sz="1100" dirty="0"/>
          </a:p>
        </p:txBody>
      </p:sp>
      <p:sp>
        <p:nvSpPr>
          <p:cNvPr id="51" name="Segnaposto testo 50">
            <a:extLst>
              <a:ext uri="{FF2B5EF4-FFF2-40B4-BE49-F238E27FC236}">
                <a16:creationId xmlns:a16="http://schemas.microsoft.com/office/drawing/2014/main" id="{D582AC9C-B267-4C04-9E50-051DE433538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it-IT" dirty="0"/>
              <a:t>Risorse per la didattica</a:t>
            </a:r>
          </a:p>
        </p:txBody>
      </p:sp>
      <p:sp>
        <p:nvSpPr>
          <p:cNvPr id="50" name="Segnaposto testo 49">
            <a:extLst>
              <a:ext uri="{FF2B5EF4-FFF2-40B4-BE49-F238E27FC236}">
                <a16:creationId xmlns:a16="http://schemas.microsoft.com/office/drawing/2014/main" id="{C60A09F8-DA84-487F-81AC-337BE4A9F3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r>
              <a:rPr lang="it-IT" dirty="0"/>
              <a:t>Programmazione docenza atta a riequilibrare indicatore studenti/docenti.</a:t>
            </a:r>
          </a:p>
          <a:p>
            <a:r>
              <a:rPr lang="it-IT" dirty="0"/>
              <a:t>Alcune possibili criticità nella dotazione di PTA.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it-IT" smtClean="0"/>
              <a:pPr rtl="0"/>
              <a:t>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29E91F3-E1A0-DB4A-8CD8-D9D1AB0FFB4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it-IT"/>
              <a:t>Incontro PdQ-CPDS-NdV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5B7634-ADBA-124F-B8CA-431F07F18D44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2992120" y="6332220"/>
            <a:ext cx="1313180" cy="247651"/>
          </a:xfrm>
        </p:spPr>
        <p:txBody>
          <a:bodyPr rtlCol="0"/>
          <a:lstStyle/>
          <a:p>
            <a:pPr rtl="0"/>
            <a:r>
              <a:rPr lang="it-IT"/>
              <a:t>7 marzo 2024</a:t>
            </a:r>
          </a:p>
        </p:txBody>
      </p:sp>
      <p:sp>
        <p:nvSpPr>
          <p:cNvPr id="18" name="Segnaposto testo 46">
            <a:extLst>
              <a:ext uri="{FF2B5EF4-FFF2-40B4-BE49-F238E27FC236}">
                <a16:creationId xmlns:a16="http://schemas.microsoft.com/office/drawing/2014/main" id="{B2CD2060-65E1-4AD9-BC45-C196EA53AA8A}"/>
              </a:ext>
            </a:extLst>
          </p:cNvPr>
          <p:cNvSpPr txBox="1">
            <a:spLocks/>
          </p:cNvSpPr>
          <p:nvPr/>
        </p:nvSpPr>
        <p:spPr>
          <a:xfrm>
            <a:off x="971550" y="4208287"/>
            <a:ext cx="4838700" cy="315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Miglioramento di alcuni servizi agli studenti </a:t>
            </a:r>
          </a:p>
        </p:txBody>
      </p:sp>
      <p:sp>
        <p:nvSpPr>
          <p:cNvPr id="19" name="Segnaposto testo 45">
            <a:extLst>
              <a:ext uri="{FF2B5EF4-FFF2-40B4-BE49-F238E27FC236}">
                <a16:creationId xmlns:a16="http://schemas.microsoft.com/office/drawing/2014/main" id="{4BAFE525-FD0D-4FCB-A31B-07C55ED0BBC4}"/>
              </a:ext>
            </a:extLst>
          </p:cNvPr>
          <p:cNvSpPr txBox="1">
            <a:spLocks/>
          </p:cNvSpPr>
          <p:nvPr/>
        </p:nvSpPr>
        <p:spPr>
          <a:xfrm>
            <a:off x="964022" y="4592927"/>
            <a:ext cx="4838700" cy="6367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dirty="0"/>
              <a:t>Servizio mensa (</a:t>
            </a:r>
            <a:r>
              <a:rPr lang="it-IT" dirty="0" err="1"/>
              <a:t>Veronetta</a:t>
            </a:r>
            <a:r>
              <a:rPr lang="it-IT" dirty="0"/>
              <a:t> e Vicenza)</a:t>
            </a:r>
          </a:p>
        </p:txBody>
      </p:sp>
    </p:spTree>
    <p:extLst>
      <p:ext uri="{BB962C8B-B14F-4D97-AF65-F5344CB8AC3E}">
        <p14:creationId xmlns:p14="http://schemas.microsoft.com/office/powerpoint/2010/main" val="1049900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grafico 11">
            <a:extLst>
              <a:ext uri="{FF2B5EF4-FFF2-40B4-BE49-F238E27FC236}">
                <a16:creationId xmlns:a16="http://schemas.microsoft.com/office/drawing/2014/main" id="{AED6085B-7E6B-49E6-8D78-384D458B934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9710327" cy="610863"/>
          </a:xfrm>
        </p:spPr>
        <p:txBody>
          <a:bodyPr rtlCol="0">
            <a:noAutofit/>
          </a:bodyPr>
          <a:lstStyle/>
          <a:p>
            <a:pPr rtl="0"/>
            <a:r>
              <a:rPr lang="it-IT" sz="2800" dirty="0"/>
              <a:t>Iter segnalazione PdQ criticità specifiche di Ateneo</a:t>
            </a:r>
            <a:endParaRPr lang="it-IT" sz="2800" dirty="0">
              <a:solidFill>
                <a:srgbClr val="FF0000"/>
              </a:solidFill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5B7634-ADBA-124F-B8CA-431F07F18D4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it-IT"/>
              <a:t>7 marzo 2024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29E91F3-E1A0-DB4A-8CD8-D9D1AB0FFB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/>
              <a:t>Incontro PdQ-CPDS-NdV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it-IT" smtClean="0"/>
              <a:pPr rtl="0"/>
              <a:t>5</a:t>
            </a:fld>
            <a:endParaRPr lang="it-IT"/>
          </a:p>
        </p:txBody>
      </p:sp>
      <p:graphicFrame>
        <p:nvGraphicFramePr>
          <p:cNvPr id="13" name="Diagramma 12">
            <a:extLst>
              <a:ext uri="{FF2B5EF4-FFF2-40B4-BE49-F238E27FC236}">
                <a16:creationId xmlns:a16="http://schemas.microsoft.com/office/drawing/2014/main" id="{5EA99DDE-0DFA-4DA1-A80E-23A1B509AA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664129"/>
              </p:ext>
            </p:extLst>
          </p:nvPr>
        </p:nvGraphicFramePr>
        <p:xfrm>
          <a:off x="886690" y="2080548"/>
          <a:ext cx="10594110" cy="3659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66533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AD2B9F-BA92-467B-AF8B-6012AD6C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7078965" cy="610863"/>
          </a:xfrm>
        </p:spPr>
        <p:txBody>
          <a:bodyPr>
            <a:normAutofit fontScale="90000"/>
          </a:bodyPr>
          <a:lstStyle/>
          <a:p>
            <a:r>
              <a:rPr lang="it-IT" dirty="0"/>
              <a:t>Condivisione Relazione CPDS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6F09EE-9AD7-4F6B-85A5-D4FAA9862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In Dipartimento/Facoltà</a:t>
            </a:r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EF9AD43-C653-440C-A875-3958B21BDB3E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it-IT" dirty="0"/>
              <a:t>Con i gruppi AQ CdS</a:t>
            </a:r>
          </a:p>
          <a:p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6A6506-DAF6-4B14-B193-B5AABD5E9C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Presentazione nella prima riunione utile in Consiglio di Dipartimento/Facoltà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C3D935-1903-4C4F-AEB6-646BF3015DB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it-IT" dirty="0"/>
              <a:t>Audizioni specifiche con i gruppi AQ CDS (o anche solo i Referenti CdS) </a:t>
            </a:r>
          </a:p>
          <a:p>
            <a:r>
              <a:rPr lang="it-IT" dirty="0"/>
              <a:t>Allineamento con Rapporto di Riesame Ciclico</a:t>
            </a:r>
          </a:p>
          <a:p>
            <a:endParaRPr lang="it-IT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46C6626-CAA7-4380-AF1B-9E2CC8A48BC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14D8C41-4430-44EE-827A-6746C9B362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9EB0252-0FB2-43BC-AD6C-9358A0076A5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rtl="0"/>
            <a:fld id="{294A09A9-5501-47C1-A89A-A340965A2BE2}" type="slidenum">
              <a:rPr lang="it-IT" noProof="0" smtClean="0"/>
              <a:pPr rtl="0"/>
              <a:t>6</a:t>
            </a:fld>
            <a:endParaRPr lang="it-IT" noProof="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47E3B0C-5A70-465A-802B-9C5A88F2CDEF}"/>
              </a:ext>
            </a:extLst>
          </p:cNvPr>
          <p:cNvSpPr txBox="1"/>
          <p:nvPr/>
        </p:nvSpPr>
        <p:spPr>
          <a:xfrm>
            <a:off x="5299788" y="4480159"/>
            <a:ext cx="6183226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Il PdQ trasmette il documento di analisi e tutte le Relazioni CPDS al NDV di Ateneo, che ne terrà in considerazione per le sue attività (audizioni CdS, Relazione annuale,…)</a:t>
            </a:r>
          </a:p>
        </p:txBody>
      </p:sp>
    </p:spTree>
    <p:extLst>
      <p:ext uri="{BB962C8B-B14F-4D97-AF65-F5344CB8AC3E}">
        <p14:creationId xmlns:p14="http://schemas.microsoft.com/office/powerpoint/2010/main" val="80218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A31267-2B88-443B-B1FB-97737F205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7623664" cy="610863"/>
          </a:xfrm>
        </p:spPr>
        <p:txBody>
          <a:bodyPr>
            <a:normAutofit fontScale="90000"/>
          </a:bodyPr>
          <a:lstStyle/>
          <a:p>
            <a:r>
              <a:rPr lang="it-IT" dirty="0"/>
              <a:t>Laboratorio di Rappresentanza attiva per gli studenti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80D859-A49A-4DD2-B46A-E9350617A2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Prossima edizione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10362ED-7F48-4A71-BF65-46CA1258F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8314260" cy="1942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b="1" dirty="0"/>
              <a:t>9 aprile (I modulo, 2 ore)– 15 aprile (II modulo, 4 ore) 2024</a:t>
            </a:r>
          </a:p>
          <a:p>
            <a:pPr marL="0" indent="0">
              <a:buNone/>
            </a:pPr>
            <a:r>
              <a:rPr lang="it-IT" dirty="0"/>
              <a:t>A </a:t>
            </a:r>
            <a:r>
              <a:rPr lang="it-IT" dirty="0" err="1"/>
              <a:t>Veronetta</a:t>
            </a:r>
            <a:endParaRPr lang="it-IT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FC9841D-6106-4834-8FAB-A088E3870E3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DE1F656-2F16-4A6C-AC8D-416360B915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F87E09B-062A-4306-908E-74031C885BC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rtl="0"/>
            <a:fld id="{294A09A9-5501-47C1-A89A-A340965A2BE2}" type="slidenum">
              <a:rPr lang="it-IT" noProof="0" smtClean="0"/>
              <a:pPr rtl="0"/>
              <a:t>7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24792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D90C5E-6D3B-42D4-B57B-02537FFFC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7228255" cy="610863"/>
          </a:xfrm>
        </p:spPr>
        <p:txBody>
          <a:bodyPr>
            <a:normAutofit fontScale="90000"/>
          </a:bodyPr>
          <a:lstStyle/>
          <a:p>
            <a:r>
              <a:rPr lang="it-IT" dirty="0"/>
              <a:t>Tempi per la preparazione visita CEV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658F1F4E-5E93-4B8C-9DC0-98993038C9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/>
              <a:t>ANVUR seleziona i 9 CdS, 3 PHD, 3 Dipartimenti oggetto di visita (oltre il </a:t>
            </a:r>
            <a:r>
              <a:rPr lang="it-IT" dirty="0" err="1"/>
              <a:t>CdLMCU</a:t>
            </a:r>
            <a:r>
              <a:rPr lang="it-IT" dirty="0"/>
              <a:t> di Medicina e chirurgia)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330BFB84-D678-47D1-A80F-5D518E4ADF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t-IT" dirty="0"/>
              <a:t>Maggio – Giugno 2024</a:t>
            </a:r>
          </a:p>
        </p:txBody>
      </p:sp>
      <p:sp>
        <p:nvSpPr>
          <p:cNvPr id="18" name="Segnaposto testo 17">
            <a:extLst>
              <a:ext uri="{FF2B5EF4-FFF2-40B4-BE49-F238E27FC236}">
                <a16:creationId xmlns:a16="http://schemas.microsoft.com/office/drawing/2014/main" id="{DFBB3766-CE4F-41D6-AEE9-0CB648F651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/>
              <a:t>Termine ultimo per l’invio della documentazione di autovalutazione dei CdS, PHD, Dipartimenti e Sede ad ANVUR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:a16="http://schemas.microsoft.com/office/drawing/2014/main" id="{B3F03F8C-738E-4245-9D7F-8E49A04766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/>
              <a:t>Settembre 2024</a:t>
            </a:r>
          </a:p>
        </p:txBody>
      </p:sp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6D402131-7524-4CD8-AD01-E26A923039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t-IT" dirty="0"/>
              <a:t>Visite a distanza della CEV ai CdS, PHD selezionati (con intervista alla CPDS)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71ED28CC-C93E-447F-9CB0-0CDC6E0DCDC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it-IT" dirty="0"/>
              <a:t>Novembre (prime settimane)</a:t>
            </a:r>
          </a:p>
        </p:txBody>
      </p: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8FE43FB3-F90F-4DC1-879C-00E0B44CD04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it-IT" dirty="0"/>
              <a:t>Visita in loco di Ateneo, Dipartimenti, </a:t>
            </a:r>
            <a:r>
              <a:rPr lang="it-IT" dirty="0" err="1"/>
              <a:t>CdLMCU</a:t>
            </a:r>
            <a:r>
              <a:rPr lang="it-IT" dirty="0"/>
              <a:t> di Medicina e chirurgia (con intervista alla CPDS di Facoltà)</a:t>
            </a:r>
          </a:p>
        </p:txBody>
      </p:sp>
      <p:sp>
        <p:nvSpPr>
          <p:cNvPr id="23" name="Segnaposto testo 22">
            <a:extLst>
              <a:ext uri="{FF2B5EF4-FFF2-40B4-BE49-F238E27FC236}">
                <a16:creationId xmlns:a16="http://schemas.microsoft.com/office/drawing/2014/main" id="{1F25551A-25DA-44B0-8D4F-1D78FD21ADD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it-IT" dirty="0"/>
              <a:t>Novembre (tra 18-29 novembre</a:t>
            </a:r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51FD3435-CDDA-417C-85F1-1DA1EBA70F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5110266"/>
            <a:ext cx="4838700" cy="723609"/>
          </a:xfrm>
        </p:spPr>
        <p:txBody>
          <a:bodyPr/>
          <a:lstStyle/>
          <a:p>
            <a:r>
              <a:rPr lang="it-IT" dirty="0"/>
              <a:t>Si svolgerà intervista anche alla CPDS nel mese di maggio 2024?</a:t>
            </a:r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0D5D480E-0B65-4480-8F85-5D61C985762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37443" y="4388594"/>
            <a:ext cx="4838700" cy="315915"/>
          </a:xfrm>
        </p:spPr>
        <p:txBody>
          <a:bodyPr/>
          <a:lstStyle/>
          <a:p>
            <a:r>
              <a:rPr lang="it-IT" dirty="0"/>
              <a:t>NB: visite in loco per accreditamento iniziale nuovo </a:t>
            </a:r>
            <a:r>
              <a:rPr lang="it-IT" dirty="0" err="1"/>
              <a:t>CdLMCU</a:t>
            </a:r>
            <a:r>
              <a:rPr lang="it-IT" dirty="0"/>
              <a:t> Medicina e nuove sedi decentrate 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D5659E7-3DF1-4B03-898A-CD3F994E11E4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53D9E7C-5D59-461B-B059-655C1142CEC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B0A9FDB-9988-4E31-B1E2-80847096F8A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it-IT" noProof="0" smtClean="0"/>
              <a:pPr rtl="0"/>
              <a:t>8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96232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03C22B-D438-49F3-8AFF-54458376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7539275" cy="610863"/>
          </a:xfrm>
        </p:spPr>
        <p:txBody>
          <a:bodyPr>
            <a:noAutofit/>
          </a:bodyPr>
          <a:lstStyle/>
          <a:p>
            <a:r>
              <a:rPr lang="it-IT" sz="4000" dirty="0"/>
              <a:t>Come consultare gli studenti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6EEDF8-6A89-47DB-98FE-6E0825674B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9043696" cy="1579194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Esperienze dei «focus group» svolti dalle 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CPDS di Management e di Scienze Economiche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52F2F96-83BC-4D60-B53F-6F4B416CAE8F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pPr rtl="0"/>
            <a:r>
              <a:rPr lang="it-IT" noProof="0">
                <a:latin typeface="+mn-lt"/>
              </a:rPr>
              <a:t>7 marzo 2024</a:t>
            </a:r>
            <a:endParaRPr lang="it-IT" noProof="0" dirty="0">
              <a:latin typeface="+mn-lt"/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DF14281-EB06-4481-88D7-6ECAB8C9E573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pPr rtl="0"/>
            <a:r>
              <a:rPr lang="it-IT" noProof="0"/>
              <a:t>Incontro PdQ-CPDS-NdV</a:t>
            </a:r>
            <a:endParaRPr lang="it-IT" b="0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926355E-0141-4C29-BB06-884FAD890E51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it-IT" noProof="0" smtClean="0"/>
              <a:pPr rtl="0"/>
              <a:t>9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83694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129362_TF78853419_Win32" id="{5EC6A964-3954-4FD3-AC1D-9DD732235522}" vid="{9EAD0B1B-3D59-457C-A707-E6544797E50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EC1AB0-9704-404D-B6D3-819D938AC55B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71af3243-3dd4-4a8d-8c0d-dd76da1f02a5"/>
    <ds:schemaRef ds:uri="16c05727-aa75-4e4a-9b5f-8a80a1165891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tf78853419_win32</Template>
  <TotalTime>0</TotalTime>
  <Words>721</Words>
  <Application>Microsoft Office PowerPoint</Application>
  <PresentationFormat>Widescreen</PresentationFormat>
  <Paragraphs>97</Paragraphs>
  <Slides>10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Franklin Gothic Demi</vt:lpstr>
      <vt:lpstr>Wingdings</vt:lpstr>
      <vt:lpstr>Tema1</vt:lpstr>
      <vt:lpstr>Incontro PdQ – CPDS - NdV</vt:lpstr>
      <vt:lpstr>Obiettivi incontro</vt:lpstr>
      <vt:lpstr>Riscontro analisi Relazioni CPDS</vt:lpstr>
      <vt:lpstr>Tematiche rilevanti da portare in Senato Accademico</vt:lpstr>
      <vt:lpstr>Iter segnalazione PdQ criticità specifiche di Ateneo</vt:lpstr>
      <vt:lpstr>Condivisione Relazione CPDS</vt:lpstr>
      <vt:lpstr>Laboratorio di Rappresentanza attiva per gli studenti</vt:lpstr>
      <vt:lpstr>Tempi per la preparazione visita CEV</vt:lpstr>
      <vt:lpstr>Come consultare gli studenti</vt:lpstr>
      <vt:lpstr>Grazie per 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2021-09-29T12:50:07Z</dcterms:created>
  <dcterms:modified xsi:type="dcterms:W3CDTF">2024-03-07T13:29:07Z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