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78" d="100"/>
          <a:sy n="78" d="100"/>
        </p:scale>
        <p:origin x="25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Modifica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Modifica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12/17/2020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lavoropubblico.gov.it/anticipo-tfs-tfr/sei-un-richiedente/consulta-l-elenco-degli-istituti-di-credito-aderenti-all-accordo-quadro" TargetMode="External"/><Relationship Id="rId2" Type="http://schemas.openxmlformats.org/officeDocument/2006/relationships/hyperlink" Target="https://lavoropubblico.gov.it/anticipo-tfs-tf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anaao.it/public/aaa_5015369_inpdap_circolare_12_2011.pdf"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ervizi2.inps.it/Servizi/CircMessStd/VisualizzaDoc.aspx?sVirtualUrl=%2fCircolari%2fCircolare%20numero%20130%20del%2017-11-2020.htm" TargetMode="External"/><Relationship Id="rId2" Type="http://schemas.openxmlformats.org/officeDocument/2006/relationships/hyperlink" Target="https://www.studiocataldi.it/articoli/28668-il-decreto-legge-definizione-procedimento-e-termini-di-validita.asp" TargetMode="External"/><Relationship Id="rId1" Type="http://schemas.openxmlformats.org/officeDocument/2006/relationships/slideLayout" Target="../slideLayouts/slideLayout7.xml"/><Relationship Id="rId5" Type="http://schemas.openxmlformats.org/officeDocument/2006/relationships/hyperlink" Target="https://servizi2.inps.it/Servizi/CircMessStd/VisualizzaDoc.aspx?sVirtualUrl=%2fMessaggi%2fMessaggio%20numero%204315%20del%2017-11-2020.htm" TargetMode="External"/><Relationship Id="rId4" Type="http://schemas.openxmlformats.org/officeDocument/2006/relationships/hyperlink" Target="https://servizi2.inps.it/Servizi/CircMessStd/VisualizzaDoc.aspx?sVirtualUrl=%2fCircolari%2fCircolare%20numero%20131%20del%2017-11-2020.htm"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inps.it/NuovoportaleINPS/default.aspx?itemdir=54512&amp;lang=IT"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8DB18B-0001-4A63-8D39-08F7DDDB9A91}"/>
              </a:ext>
            </a:extLst>
          </p:cNvPr>
          <p:cNvSpPr>
            <a:spLocks noGrp="1"/>
          </p:cNvSpPr>
          <p:nvPr>
            <p:ph type="ctrTitle"/>
          </p:nvPr>
        </p:nvSpPr>
        <p:spPr/>
        <p:txBody>
          <a:bodyPr/>
          <a:lstStyle/>
          <a:p>
            <a:r>
              <a:rPr lang="it-IT" dirty="0">
                <a:latin typeface="Arial" panose="020B0604020202020204" pitchFamily="34" charset="0"/>
                <a:cs typeface="Arial" panose="020B0604020202020204" pitchFamily="34" charset="0"/>
              </a:rPr>
              <a:t>Pensionati dipendenti pubblici anticipo </a:t>
            </a:r>
            <a:r>
              <a:rPr lang="it-IT" dirty="0" err="1">
                <a:latin typeface="Arial" panose="020B0604020202020204" pitchFamily="34" charset="0"/>
                <a:cs typeface="Arial" panose="020B0604020202020204" pitchFamily="34" charset="0"/>
              </a:rPr>
              <a:t>tfs</a:t>
            </a:r>
            <a:r>
              <a:rPr lang="it-IT" dirty="0">
                <a:latin typeface="Arial" panose="020B0604020202020204" pitchFamily="34" charset="0"/>
                <a:cs typeface="Arial" panose="020B0604020202020204" pitchFamily="34" charset="0"/>
              </a:rPr>
              <a:t> </a:t>
            </a:r>
            <a:r>
              <a:rPr lang="it-IT" dirty="0" err="1">
                <a:latin typeface="Arial" panose="020B0604020202020204" pitchFamily="34" charset="0"/>
                <a:cs typeface="Arial" panose="020B0604020202020204" pitchFamily="34" charset="0"/>
              </a:rPr>
              <a:t>tfr</a:t>
            </a:r>
            <a:endParaRPr lang="it-IT" dirty="0">
              <a:latin typeface="Arial" panose="020B0604020202020204" pitchFamily="34" charset="0"/>
              <a:cs typeface="Arial" panose="020B0604020202020204" pitchFamily="34" charset="0"/>
            </a:endParaRPr>
          </a:p>
        </p:txBody>
      </p:sp>
      <p:sp>
        <p:nvSpPr>
          <p:cNvPr id="3" name="Sottotitolo 2">
            <a:extLst>
              <a:ext uri="{FF2B5EF4-FFF2-40B4-BE49-F238E27FC236}">
                <a16:creationId xmlns:a16="http://schemas.microsoft.com/office/drawing/2014/main" id="{F93B08CB-6CE6-4E9C-945B-35B07429FF90}"/>
              </a:ext>
            </a:extLst>
          </p:cNvPr>
          <p:cNvSpPr>
            <a:spLocks noGrp="1"/>
          </p:cNvSpPr>
          <p:nvPr>
            <p:ph type="subTitle" idx="1"/>
          </p:nvPr>
        </p:nvSpPr>
        <p:spPr/>
        <p:txBody>
          <a:bodyPr/>
          <a:lstStyle/>
          <a:p>
            <a:r>
              <a:rPr lang="it-IT" b="1" dirty="0">
                <a:latin typeface="Arial" panose="020B0604020202020204" pitchFamily="34" charset="0"/>
                <a:cs typeface="Arial" panose="020B0604020202020204" pitchFamily="34" charset="0"/>
              </a:rPr>
              <a:t>Le disposizione applicative dell’Istituto di Previdenza (INPS) al fine di ottenere l’anticipo rispetto ai tempi della liquidazione (TFS/TFR) rateizzata </a:t>
            </a:r>
          </a:p>
        </p:txBody>
      </p:sp>
    </p:spTree>
    <p:extLst>
      <p:ext uri="{BB962C8B-B14F-4D97-AF65-F5344CB8AC3E}">
        <p14:creationId xmlns:p14="http://schemas.microsoft.com/office/powerpoint/2010/main" val="3410249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F7B95724-2160-473D-B29E-64CC4805475C}"/>
              </a:ext>
            </a:extLst>
          </p:cNvPr>
          <p:cNvSpPr/>
          <p:nvPr/>
        </p:nvSpPr>
        <p:spPr>
          <a:xfrm>
            <a:off x="160638" y="370704"/>
            <a:ext cx="11825416" cy="3594510"/>
          </a:xfrm>
          <a:prstGeom prst="rect">
            <a:avLst/>
          </a:prstGeom>
        </p:spPr>
        <p:txBody>
          <a:bodyPr wrap="square">
            <a:spAutoFit/>
          </a:bodyPr>
          <a:lstStyle/>
          <a:p>
            <a:pPr algn="just">
              <a:lnSpc>
                <a:spcPct val="150000"/>
              </a:lnSpc>
            </a:pPr>
            <a:r>
              <a:rPr lang="it-IT" dirty="0"/>
              <a:t>La </a:t>
            </a:r>
            <a:r>
              <a:rPr lang="it-IT" sz="2800" dirty="0"/>
              <a:t>FUNZIONE PUBBLICA </a:t>
            </a:r>
          </a:p>
          <a:p>
            <a:pPr algn="just">
              <a:lnSpc>
                <a:spcPct val="150000"/>
              </a:lnSpc>
            </a:pPr>
            <a:r>
              <a:rPr lang="it-IT" dirty="0"/>
              <a:t>è intervenuta a supporto proponendo una </a:t>
            </a:r>
            <a:r>
              <a:rPr lang="it-IT" b="1" dirty="0">
                <a:hlinkClick r:id="rId2"/>
              </a:rPr>
              <a:t> piattaforma</a:t>
            </a:r>
            <a:r>
              <a:rPr lang="it-IT" dirty="0"/>
              <a:t> ove si possono consultare oltre alle indicazioni generiche dell’anticipo del TFS/TFR anche l’elenco degli Istituti bancari intermediari finanziari aderenti all’Accordo Quadro con l’ABI</a:t>
            </a:r>
          </a:p>
          <a:p>
            <a:pPr algn="just">
              <a:lnSpc>
                <a:spcPct val="150000"/>
              </a:lnSpc>
            </a:pPr>
            <a:r>
              <a:rPr lang="it-IT" dirty="0"/>
              <a:t>L’elenco viene aggiornata in base alle nuove adesioni che giungono all’Accordo da parte degli Istituti di credito/Intermediari</a:t>
            </a:r>
          </a:p>
          <a:p>
            <a:pPr algn="just">
              <a:lnSpc>
                <a:spcPct val="150000"/>
              </a:lnSpc>
            </a:pPr>
            <a:r>
              <a:rPr lang="it-IT" dirty="0">
                <a:hlinkClick r:id="rId3"/>
              </a:rPr>
              <a:t>https://lavoropubblico.gov.it/anticipo-tfs-tfr/sei-un-richiedente/consulta-l-elenco-degli-istituti-di-credito-aderenti-all-accordo-quadro</a:t>
            </a:r>
            <a:endParaRPr lang="it-IT" dirty="0"/>
          </a:p>
        </p:txBody>
      </p:sp>
    </p:spTree>
    <p:extLst>
      <p:ext uri="{BB962C8B-B14F-4D97-AF65-F5344CB8AC3E}">
        <p14:creationId xmlns:p14="http://schemas.microsoft.com/office/powerpoint/2010/main" val="293730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BD3B8470-17FC-401C-8FF2-A82372243D62}"/>
              </a:ext>
            </a:extLst>
          </p:cNvPr>
          <p:cNvSpPr/>
          <p:nvPr/>
        </p:nvSpPr>
        <p:spPr>
          <a:xfrm>
            <a:off x="172995" y="98854"/>
            <a:ext cx="11480029" cy="4955203"/>
          </a:xfrm>
          <a:prstGeom prst="rect">
            <a:avLst/>
          </a:prstGeom>
        </p:spPr>
        <p:txBody>
          <a:bodyPr wrap="square">
            <a:spAutoFit/>
          </a:bodyPr>
          <a:lstStyle/>
          <a:p>
            <a:endParaRPr lang="it-IT" dirty="0">
              <a:latin typeface="Arial" panose="020B0604020202020204" pitchFamily="34" charset="0"/>
            </a:endParaRPr>
          </a:p>
          <a:p>
            <a:r>
              <a:rPr lang="it-IT" dirty="0">
                <a:latin typeface="Arial" panose="020B0604020202020204" pitchFamily="34" charset="0"/>
                <a:cs typeface="Arial" panose="020B0604020202020204" pitchFamily="34" charset="0"/>
              </a:rPr>
              <a:t>TEMPISTICA E RATEIZZAZIONE delle prestazioni di fine servizio</a:t>
            </a:r>
          </a:p>
          <a:p>
            <a:endParaRPr lang="it-IT" dirty="0">
              <a:latin typeface="Arial" panose="020B0604020202020204" pitchFamily="34" charset="0"/>
              <a:cs typeface="Arial" panose="020B0604020202020204" pitchFamily="34" charset="0"/>
            </a:endParaRPr>
          </a:p>
          <a:p>
            <a:endParaRPr lang="it-IT" dirty="0">
              <a:latin typeface="Arial" panose="020B0604020202020204" pitchFamily="34" charset="0"/>
              <a:cs typeface="Arial" panose="020B0604020202020204" pitchFamily="34" charset="0"/>
            </a:endParaRPr>
          </a:p>
          <a:p>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Per effetto del D.L. n. 138/2011,  e de D.L n. 78/2010 convertito nella legge 122/2010 a sua volta modificato dalla legge 147/2013, le prestazioni di fine servizio dei pubblici dipendenti vengono corrisposte</a:t>
            </a:r>
          </a:p>
          <a:p>
            <a:endParaRPr lang="it-IT" dirty="0">
              <a:latin typeface="Arial" panose="020B0604020202020204" pitchFamily="34" charset="0"/>
              <a:cs typeface="Arial" panose="020B0604020202020204" pitchFamily="34" charset="0"/>
            </a:endParaRPr>
          </a:p>
          <a:p>
            <a:pPr marL="285750" indent="-285750">
              <a:buFontTx/>
              <a:buChar char="-"/>
            </a:pPr>
            <a:r>
              <a:rPr lang="it-IT" dirty="0">
                <a:latin typeface="Arial" panose="020B0604020202020204" pitchFamily="34" charset="0"/>
                <a:cs typeface="Arial" panose="020B0604020202020204" pitchFamily="34" charset="0"/>
              </a:rPr>
              <a:t> in tempi DIFFERITI rispetto la data di pensionamento </a:t>
            </a:r>
          </a:p>
          <a:p>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    e in SOLUZIONE RATEALE se superiori alle soglie stabilite dalla norma.</a:t>
            </a:r>
          </a:p>
          <a:p>
            <a:endParaRPr lang="it-IT" dirty="0">
              <a:latin typeface="Arial" panose="020B0604020202020204" pitchFamily="34" charset="0"/>
              <a:cs typeface="Arial" panose="020B0604020202020204" pitchFamily="34" charset="0"/>
            </a:endParaRPr>
          </a:p>
          <a:p>
            <a:endParaRPr lang="it-IT" b="1"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La RATEIZZAZIONE prevede la corresponsione dell’intera prestazione in un massimo </a:t>
            </a:r>
            <a:r>
              <a:rPr lang="it-IT" sz="2800" dirty="0">
                <a:latin typeface="Arial" panose="020B0604020202020204" pitchFamily="34" charset="0"/>
                <a:cs typeface="Arial" panose="020B0604020202020204" pitchFamily="34" charset="0"/>
              </a:rPr>
              <a:t>3 rate</a:t>
            </a:r>
            <a:r>
              <a:rPr lang="it-IT" dirty="0">
                <a:latin typeface="Arial" panose="020B0604020202020204" pitchFamily="34" charset="0"/>
                <a:cs typeface="Arial" panose="020B0604020202020204" pitchFamily="34" charset="0"/>
              </a:rPr>
              <a:t>.</a:t>
            </a:r>
          </a:p>
          <a:p>
            <a:endParaRPr lang="it-IT" b="1" dirty="0">
              <a:latin typeface="Arial" panose="020B0604020202020204" pitchFamily="34" charset="0"/>
              <a:cs typeface="Arial" panose="020B0604020202020204" pitchFamily="34" charset="0"/>
            </a:endParaRPr>
          </a:p>
          <a:p>
            <a:endParaRPr lang="it-IT" b="1" dirty="0">
              <a:latin typeface="Arial" panose="020B0604020202020204" pitchFamily="34" charset="0"/>
              <a:cs typeface="Arial" panose="020B0604020202020204" pitchFamily="34" charset="0"/>
            </a:endParaRPr>
          </a:p>
          <a:p>
            <a:endParaRPr lang="it-IT" b="1" dirty="0"/>
          </a:p>
        </p:txBody>
      </p:sp>
    </p:spTree>
    <p:extLst>
      <p:ext uri="{BB962C8B-B14F-4D97-AF65-F5344CB8AC3E}">
        <p14:creationId xmlns:p14="http://schemas.microsoft.com/office/powerpoint/2010/main" val="1162438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384EFF10-4D4F-46AC-906A-50CF119112B5}"/>
              </a:ext>
            </a:extLst>
          </p:cNvPr>
          <p:cNvSpPr/>
          <p:nvPr/>
        </p:nvSpPr>
        <p:spPr>
          <a:xfrm>
            <a:off x="420130" y="197708"/>
            <a:ext cx="11522826" cy="4862870"/>
          </a:xfrm>
          <a:prstGeom prst="rect">
            <a:avLst/>
          </a:prstGeom>
        </p:spPr>
        <p:txBody>
          <a:bodyPr wrap="square">
            <a:spAutoFit/>
          </a:bodyPr>
          <a:lstStyle/>
          <a:p>
            <a:endParaRPr lang="it-IT" dirty="0">
              <a:latin typeface="Arial" panose="020B0604020202020204" pitchFamily="34" charset="0"/>
            </a:endParaRPr>
          </a:p>
          <a:p>
            <a:r>
              <a:rPr lang="it-IT" dirty="0">
                <a:latin typeface="Arial" panose="020B0604020202020204" pitchFamily="34" charset="0"/>
                <a:cs typeface="Arial" panose="020B0604020202020204" pitchFamily="34" charset="0"/>
              </a:rPr>
              <a:t>La diversa TEMPISTICA di corresponsione dei trattamenti dipende dalla causale di cessazione dal servizio del dipendente:</a:t>
            </a:r>
          </a:p>
          <a:p>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Cessazione per limiti di età/pensione di vecchiaia/Cessazione per limiti di servizio (risoluzione unilaterale del rapporto)/collocamento a riposo d’ufficio:</a:t>
            </a:r>
          </a:p>
          <a:p>
            <a:r>
              <a:rPr lang="it-IT" b="1" dirty="0">
                <a:latin typeface="Arial" panose="020B0604020202020204" pitchFamily="34" charset="0"/>
                <a:cs typeface="Arial" panose="020B0604020202020204" pitchFamily="34" charset="0"/>
              </a:rPr>
              <a:t>LA PRIMA RATA è LIQUIDATA DOPO 15 mesi (12+3)</a:t>
            </a:r>
          </a:p>
          <a:p>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Cessazione rapporto di lavoro /Pensione anticipata </a:t>
            </a:r>
            <a:r>
              <a:rPr lang="it-IT" b="1" dirty="0">
                <a:latin typeface="Arial" panose="020B0604020202020204" pitchFamily="34" charset="0"/>
                <a:cs typeface="Arial" panose="020B0604020202020204" pitchFamily="34" charset="0"/>
              </a:rPr>
              <a:t>LA PRIMA RATA è LIQUIDATA DOPO 27 mesi (24+3) </a:t>
            </a:r>
          </a:p>
          <a:p>
            <a:endParaRPr lang="it-IT" dirty="0">
              <a:latin typeface="Arial" panose="020B0604020202020204" pitchFamily="34" charset="0"/>
              <a:cs typeface="Arial" panose="020B0604020202020204" pitchFamily="34" charset="0"/>
            </a:endParaRPr>
          </a:p>
          <a:p>
            <a:r>
              <a:rPr lang="it-IT" dirty="0">
                <a:latin typeface="Arial" panose="020B0604020202020204" pitchFamily="34" charset="0"/>
                <a:cs typeface="Arial" panose="020B0604020202020204" pitchFamily="34" charset="0"/>
              </a:rPr>
              <a:t>Cessazione per inabilità o decesso del dipendente </a:t>
            </a:r>
            <a:r>
              <a:rPr lang="it-IT" b="1" dirty="0">
                <a:latin typeface="Arial" panose="020B0604020202020204" pitchFamily="34" charset="0"/>
                <a:cs typeface="Arial" panose="020B0604020202020204" pitchFamily="34" charset="0"/>
              </a:rPr>
              <a:t>LA PRIMA RATA è LIQUIDATA DOPO 105 giorni (90+15 gg)</a:t>
            </a:r>
          </a:p>
          <a:p>
            <a:endParaRPr lang="it-IT" dirty="0">
              <a:latin typeface="Arial" panose="020B0604020202020204" pitchFamily="34" charset="0"/>
              <a:cs typeface="Arial" panose="020B0604020202020204" pitchFamily="34" charset="0"/>
            </a:endParaRPr>
          </a:p>
          <a:p>
            <a:r>
              <a:rPr lang="it-IT" sz="4000" dirty="0">
                <a:latin typeface="Arial" panose="020B0604020202020204" pitchFamily="34" charset="0"/>
                <a:cs typeface="Arial" panose="020B0604020202020204" pitchFamily="34" charset="0"/>
              </a:rPr>
              <a:t>N.B. </a:t>
            </a:r>
            <a:r>
              <a:rPr lang="it-IT" dirty="0">
                <a:latin typeface="Arial" panose="020B0604020202020204" pitchFamily="34" charset="0"/>
                <a:cs typeface="Arial" panose="020B0604020202020204" pitchFamily="34" charset="0"/>
              </a:rPr>
              <a:t>Una deroga speciale è per quanti hanno maturato un diritto a pensione entro agosto 2011</a:t>
            </a:r>
          </a:p>
          <a:p>
            <a:endParaRPr lang="it-IT" dirty="0">
              <a:latin typeface="Arial" panose="020B0604020202020204" pitchFamily="34" charset="0"/>
              <a:cs typeface="Arial" panose="020B0604020202020204" pitchFamily="34" charset="0"/>
            </a:endParaRPr>
          </a:p>
          <a:p>
            <a:endParaRPr lang="it-IT" dirty="0">
              <a:latin typeface="Arial" panose="020B0604020202020204" pitchFamily="34" charset="0"/>
            </a:endParaRPr>
          </a:p>
        </p:txBody>
      </p:sp>
    </p:spTree>
    <p:extLst>
      <p:ext uri="{BB962C8B-B14F-4D97-AF65-F5344CB8AC3E}">
        <p14:creationId xmlns:p14="http://schemas.microsoft.com/office/powerpoint/2010/main" val="732355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A8AE66D3-29AB-4CCD-875D-BAF88A486A87}"/>
              </a:ext>
            </a:extLst>
          </p:cNvPr>
          <p:cNvSpPr/>
          <p:nvPr/>
        </p:nvSpPr>
        <p:spPr>
          <a:xfrm>
            <a:off x="0" y="-356651"/>
            <a:ext cx="11976410" cy="4524315"/>
          </a:xfrm>
          <a:prstGeom prst="rect">
            <a:avLst/>
          </a:prstGeom>
        </p:spPr>
        <p:txBody>
          <a:bodyPr wrap="square">
            <a:spAutoFit/>
          </a:bodyPr>
          <a:lstStyle/>
          <a:p>
            <a:endParaRPr lang="it-IT" b="1" dirty="0"/>
          </a:p>
          <a:p>
            <a:endParaRPr lang="it-IT" b="1" dirty="0"/>
          </a:p>
          <a:p>
            <a:endParaRPr lang="it-IT" b="1" dirty="0"/>
          </a:p>
          <a:p>
            <a:pPr algn="just"/>
            <a:r>
              <a:rPr lang="it-IT" b="1" dirty="0"/>
              <a:t>La DEROGA è per chi ha maturato il diritto a pensione entro il 12/8/2011 </a:t>
            </a:r>
          </a:p>
          <a:p>
            <a:pPr algn="just"/>
            <a:r>
              <a:rPr lang="it-IT" dirty="0"/>
              <a:t>Per il personale interessato i termini rimangono i seguenti per la liquidazione della </a:t>
            </a:r>
            <a:r>
              <a:rPr lang="it-IT" b="1" dirty="0">
                <a:effectLst>
                  <a:outerShdw blurRad="38100" dist="38100" dir="2700000" algn="tl">
                    <a:srgbClr val="000000">
                      <a:alpha val="43137"/>
                    </a:srgbClr>
                  </a:outerShdw>
                </a:effectLst>
              </a:rPr>
              <a:t>PRIMA RATA</a:t>
            </a:r>
            <a:r>
              <a:rPr lang="it-IT" dirty="0"/>
              <a:t>:</a:t>
            </a:r>
          </a:p>
          <a:p>
            <a:pPr marL="285750" indent="-285750" algn="just">
              <a:buFontTx/>
              <a:buChar char="-"/>
            </a:pPr>
            <a:r>
              <a:rPr lang="it-IT" b="1" dirty="0"/>
              <a:t>105 giorni </a:t>
            </a:r>
            <a:r>
              <a:rPr lang="it-IT" dirty="0"/>
              <a:t>con 40 anni utili a pensione entro agosto 2011 ;</a:t>
            </a:r>
          </a:p>
          <a:p>
            <a:pPr marL="285750" indent="-285750" algn="just">
              <a:buFontTx/>
              <a:buChar char="-"/>
            </a:pPr>
            <a:r>
              <a:rPr lang="it-IT" b="1" dirty="0"/>
              <a:t>6 mesi</a:t>
            </a:r>
            <a:r>
              <a:rPr lang="it-IT" dirty="0"/>
              <a:t>  per tutte le altre casistiche (sistema delle c.d. «quote»). </a:t>
            </a:r>
          </a:p>
          <a:p>
            <a:pPr algn="just"/>
            <a:endParaRPr lang="it-IT" dirty="0"/>
          </a:p>
          <a:p>
            <a:pPr algn="just"/>
            <a:r>
              <a:rPr lang="it-IT" dirty="0"/>
              <a:t>Per questi dipendenti le indennità di fine servizio e di fine rapporto sono così  corrisposte : in un </a:t>
            </a:r>
            <a:r>
              <a:rPr lang="it-IT" b="1" u="sng" dirty="0"/>
              <a:t>unico</a:t>
            </a:r>
            <a:r>
              <a:rPr lang="it-IT" dirty="0"/>
              <a:t> importo annuale se l'ammontare complessivo della prestazione, al lordo delle relative trattenute fiscali, </a:t>
            </a:r>
            <a:r>
              <a:rPr lang="it-IT" b="1" u="sng" dirty="0"/>
              <a:t>è pari o inferiore a 90.000 euro</a:t>
            </a:r>
            <a:r>
              <a:rPr lang="it-IT" dirty="0"/>
              <a:t>; in </a:t>
            </a:r>
            <a:r>
              <a:rPr lang="it-IT" b="1" u="sng" dirty="0"/>
              <a:t>due</a:t>
            </a:r>
            <a:r>
              <a:rPr lang="it-IT" dirty="0"/>
              <a:t> importi annuali se l'ammontare complessivo della prestazione, al lordo delle relative trattenute fiscali, è superiore a 90.000 euro ma inferiore a 150.000 euro; in tal caso il primo importo annuale è pari  90.000 euro ed il secondo importo annuale è pari all'ammontare residuo;</a:t>
            </a:r>
          </a:p>
          <a:p>
            <a:pPr algn="just"/>
            <a:r>
              <a:rPr lang="it-IT" dirty="0"/>
              <a:t>in </a:t>
            </a:r>
            <a:r>
              <a:rPr lang="it-IT" b="1" u="sng" dirty="0"/>
              <a:t>tre</a:t>
            </a:r>
            <a:r>
              <a:rPr lang="it-IT" dirty="0"/>
              <a:t> importi annuali se l'ammontare complessivo della prestazione, al lordo delle relative trattenute fiscali, è uguale o superiore a 150.000 euro; in tal caso il primo importo annuale è pari a 90.000 euro, il secondo importo annuale è pari a 60.000 euro e il terzo importo annuale è pari all'ammontare residuo.</a:t>
            </a:r>
          </a:p>
        </p:txBody>
      </p:sp>
    </p:spTree>
    <p:extLst>
      <p:ext uri="{BB962C8B-B14F-4D97-AF65-F5344CB8AC3E}">
        <p14:creationId xmlns:p14="http://schemas.microsoft.com/office/powerpoint/2010/main" val="1372340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510EC9AC-6132-4A64-966E-FCCE44644A6B}"/>
              </a:ext>
            </a:extLst>
          </p:cNvPr>
          <p:cNvSpPr/>
          <p:nvPr/>
        </p:nvSpPr>
        <p:spPr>
          <a:xfrm>
            <a:off x="1" y="345688"/>
            <a:ext cx="11262732" cy="3231654"/>
          </a:xfrm>
          <a:prstGeom prst="rect">
            <a:avLst/>
          </a:prstGeom>
        </p:spPr>
        <p:txBody>
          <a:bodyPr wrap="square">
            <a:spAutoFit/>
          </a:bodyPr>
          <a:lstStyle/>
          <a:p>
            <a:endParaRPr lang="it-IT" dirty="0"/>
          </a:p>
          <a:p>
            <a:pPr algn="just"/>
            <a:r>
              <a:rPr lang="it-IT" dirty="0"/>
              <a:t>Per i dipendenti che sono cessati da servizio </a:t>
            </a:r>
            <a:r>
              <a:rPr lang="it-IT" u="sng" dirty="0"/>
              <a:t>dal</a:t>
            </a:r>
            <a:r>
              <a:rPr lang="it-IT" dirty="0"/>
              <a:t> </a:t>
            </a:r>
            <a:r>
              <a:rPr lang="it-IT" sz="2400" dirty="0"/>
              <a:t>1 gennaio 2014 </a:t>
            </a:r>
            <a:r>
              <a:rPr lang="it-IT" dirty="0"/>
              <a:t>maturando da quella data i requisiti per la pensione, TFS e TFR vengono corrisposti in:</a:t>
            </a:r>
          </a:p>
          <a:p>
            <a:pPr algn="just">
              <a:buFont typeface="Arial" panose="020B0604020202020204" pitchFamily="34" charset="0"/>
              <a:buChar char="•"/>
            </a:pPr>
            <a:r>
              <a:rPr lang="it-IT" b="1" dirty="0"/>
              <a:t>unico importo</a:t>
            </a:r>
            <a:r>
              <a:rPr lang="it-IT" dirty="0"/>
              <a:t> annuale se l’ammontare complessivo della prestazione, al lordo delle trattenute fiscali, </a:t>
            </a:r>
            <a:r>
              <a:rPr lang="it-IT" b="1" dirty="0"/>
              <a:t>è pari o inferiore a 50.000 euro</a:t>
            </a:r>
            <a:r>
              <a:rPr lang="it-IT" dirty="0"/>
              <a:t>;</a:t>
            </a:r>
          </a:p>
          <a:p>
            <a:pPr algn="just">
              <a:buFont typeface="Arial" panose="020B0604020202020204" pitchFamily="34" charset="0"/>
              <a:buChar char="•"/>
            </a:pPr>
            <a:endParaRPr lang="it-IT" dirty="0"/>
          </a:p>
          <a:p>
            <a:pPr algn="just">
              <a:buFont typeface="Arial" panose="020B0604020202020204" pitchFamily="34" charset="0"/>
              <a:buChar char="•"/>
            </a:pPr>
            <a:r>
              <a:rPr lang="it-IT" b="1" dirty="0"/>
              <a:t>due importi</a:t>
            </a:r>
            <a:r>
              <a:rPr lang="it-IT" dirty="0"/>
              <a:t> se l’ammontare della prestazione al lordo delle trattenute è </a:t>
            </a:r>
            <a:r>
              <a:rPr lang="it-IT" b="1" dirty="0"/>
              <a:t>superiore a 50.000 e  inferiore a 100.000 euro </a:t>
            </a:r>
            <a:r>
              <a:rPr lang="it-IT" dirty="0"/>
              <a:t>(primo importo 50.000 euro, secondo pari all’ammontare residuo);</a:t>
            </a:r>
          </a:p>
          <a:p>
            <a:pPr algn="just">
              <a:buFont typeface="Arial" panose="020B0604020202020204" pitchFamily="34" charset="0"/>
              <a:buChar char="•"/>
            </a:pPr>
            <a:endParaRPr lang="it-IT" dirty="0"/>
          </a:p>
          <a:p>
            <a:pPr algn="just">
              <a:buFont typeface="Arial" panose="020B0604020202020204" pitchFamily="34" charset="0"/>
              <a:buChar char="•"/>
            </a:pPr>
            <a:r>
              <a:rPr lang="it-IT" b="1" dirty="0"/>
              <a:t>tre importi</a:t>
            </a:r>
            <a:r>
              <a:rPr lang="it-IT" dirty="0"/>
              <a:t> se l’ammontare della prestazione al lordo delle trattenute è uguale o </a:t>
            </a:r>
            <a:r>
              <a:rPr lang="it-IT" b="1" dirty="0"/>
              <a:t>superiore</a:t>
            </a:r>
            <a:r>
              <a:rPr lang="it-IT" dirty="0"/>
              <a:t> a 100.000 euro (primo e secondo importo 50.000 euro, terzo pari all’ammontare residuo);</a:t>
            </a:r>
          </a:p>
        </p:txBody>
      </p:sp>
    </p:spTree>
    <p:extLst>
      <p:ext uri="{BB962C8B-B14F-4D97-AF65-F5344CB8AC3E}">
        <p14:creationId xmlns:p14="http://schemas.microsoft.com/office/powerpoint/2010/main" val="2131352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756A0F37-9FB8-4FD6-BAF0-4E68C7D68223}"/>
              </a:ext>
            </a:extLst>
          </p:cNvPr>
          <p:cNvSpPr/>
          <p:nvPr/>
        </p:nvSpPr>
        <p:spPr>
          <a:xfrm>
            <a:off x="100361" y="301084"/>
            <a:ext cx="10348332" cy="4524315"/>
          </a:xfrm>
          <a:prstGeom prst="rect">
            <a:avLst/>
          </a:prstGeom>
        </p:spPr>
        <p:txBody>
          <a:bodyPr wrap="square">
            <a:spAutoFit/>
          </a:bodyPr>
          <a:lstStyle/>
          <a:p>
            <a:r>
              <a:rPr lang="it-IT" b="1" dirty="0">
                <a:latin typeface="Arial" panose="020B0604020202020204" pitchFamily="34" charset="0"/>
                <a:cs typeface="Arial" panose="020B0604020202020204" pitchFamily="34" charset="0"/>
              </a:rPr>
              <a:t>CEDIBILITA’ DEL TRATTAMENTO DI FINE SERVIZIO O RAPPORTO da parte dei dipendenti pubblici</a:t>
            </a:r>
          </a:p>
          <a:p>
            <a:pPr>
              <a:buFont typeface="Arial" panose="020B0604020202020204" pitchFamily="34" charset="0"/>
              <a:buChar char="•"/>
            </a:pPr>
            <a:endParaRPr lang="it-IT" b="1" dirty="0">
              <a:latin typeface="Arial" panose="020B0604020202020204" pitchFamily="34" charset="0"/>
              <a:cs typeface="Arial" panose="020B0604020202020204" pitchFamily="34" charset="0"/>
            </a:endParaRPr>
          </a:p>
          <a:p>
            <a:r>
              <a:rPr lang="it-IT" b="1" dirty="0">
                <a:latin typeface="Arial" panose="020B0604020202020204" pitchFamily="34" charset="0"/>
                <a:cs typeface="Arial" panose="020B0604020202020204" pitchFamily="34" charset="0"/>
              </a:rPr>
              <a:t>A) ai sensi della L. n. 10/2011 e D.P.R. n. 180/1950</a:t>
            </a:r>
          </a:p>
          <a:p>
            <a:pPr>
              <a:buFont typeface="Arial" panose="020B0604020202020204" pitchFamily="34" charset="0"/>
              <a:buChar char="•"/>
            </a:pPr>
            <a:endParaRPr lang="it-IT" b="1" dirty="0">
              <a:latin typeface="Arial" panose="020B0604020202020204" pitchFamily="34" charset="0"/>
              <a:cs typeface="Arial" panose="020B0604020202020204" pitchFamily="34" charset="0"/>
            </a:endParaRPr>
          </a:p>
          <a:p>
            <a:pPr algn="just"/>
            <a:r>
              <a:rPr lang="it-IT" dirty="0">
                <a:latin typeface="Arial" panose="020B0604020202020204" pitchFamily="34" charset="0"/>
                <a:cs typeface="Arial" panose="020B0604020202020204" pitchFamily="34" charset="0"/>
              </a:rPr>
              <a:t>L’art. 2 comma 49, del decreto legge 29.12.2010 n.225, aggiunto dalla legge di conversione 26.2.2011, n.10, ha reso cedibili, in tutto o in parte, i trattamenti di fine servizio esclusivamente nel periodo intercorrente tra la cessazione del rapporto di lavoro e previdenziale e la loro effettiva e completa erogazione agli aventi diritto.</a:t>
            </a:r>
          </a:p>
          <a:p>
            <a:pPr algn="just"/>
            <a:br>
              <a:rPr lang="it-IT" dirty="0">
                <a:latin typeface="Arial" panose="020B0604020202020204" pitchFamily="34" charset="0"/>
                <a:cs typeface="Arial" panose="020B0604020202020204" pitchFamily="34" charset="0"/>
              </a:rPr>
            </a:br>
            <a:r>
              <a:rPr lang="it-IT" dirty="0">
                <a:latin typeface="Arial" panose="020B0604020202020204" pitchFamily="34" charset="0"/>
                <a:cs typeface="Arial" panose="020B0604020202020204" pitchFamily="34" charset="0"/>
              </a:rPr>
              <a:t>L’INPDAP, </a:t>
            </a:r>
            <a:r>
              <a:rPr lang="it-IT" b="1" dirty="0">
                <a:latin typeface="Arial" panose="020B0604020202020204" pitchFamily="34" charset="0"/>
                <a:cs typeface="Arial" panose="020B0604020202020204" pitchFamily="34" charset="0"/>
              </a:rPr>
              <a:t>con </a:t>
            </a:r>
            <a:r>
              <a:rPr lang="it-IT" b="1" dirty="0">
                <a:latin typeface="Arial" panose="020B0604020202020204" pitchFamily="34" charset="0"/>
                <a:cs typeface="Arial" panose="020B0604020202020204" pitchFamily="34" charset="0"/>
                <a:hlinkClick r:id="rId2"/>
              </a:rPr>
              <a:t>circolare n.12 del 28.6.2011</a:t>
            </a:r>
            <a:r>
              <a:rPr lang="it-IT" dirty="0">
                <a:latin typeface="Arial" panose="020B0604020202020204" pitchFamily="34" charset="0"/>
                <a:cs typeface="Arial" panose="020B0604020202020204" pitchFamily="34" charset="0"/>
              </a:rPr>
              <a:t>, ha fornito le modalità procedurali relative alla cessione dell’indennità di buonuscita. La norma è entrata in vigore il 27.2.2011 e, pertanto, è applicabile ai contratti di cessione stipulati non prima di detta data e non prima del collocamento a riposo.</a:t>
            </a:r>
            <a:endParaRPr lang="it-IT" b="1" dirty="0">
              <a:latin typeface="Arial" panose="020B0604020202020204" pitchFamily="34" charset="0"/>
              <a:cs typeface="Arial" panose="020B0604020202020204" pitchFamily="34" charset="0"/>
            </a:endParaRPr>
          </a:p>
          <a:p>
            <a:pPr>
              <a:buFont typeface="Arial" panose="020B0604020202020204" pitchFamily="34" charset="0"/>
              <a:buChar char="•"/>
            </a:pPr>
            <a:endParaRPr lang="it-IT" b="1" dirty="0"/>
          </a:p>
          <a:p>
            <a:pPr>
              <a:buFont typeface="Arial" panose="020B0604020202020204" pitchFamily="34" charset="0"/>
              <a:buChar char="•"/>
            </a:pPr>
            <a:endParaRPr lang="it-IT" b="1" dirty="0"/>
          </a:p>
          <a:p>
            <a:pPr>
              <a:buFont typeface="Arial" panose="020B0604020202020204" pitchFamily="34" charset="0"/>
              <a:buChar char="•"/>
            </a:pPr>
            <a:endParaRPr lang="it-IT" dirty="0"/>
          </a:p>
        </p:txBody>
      </p:sp>
    </p:spTree>
    <p:extLst>
      <p:ext uri="{BB962C8B-B14F-4D97-AF65-F5344CB8AC3E}">
        <p14:creationId xmlns:p14="http://schemas.microsoft.com/office/powerpoint/2010/main" val="477662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920BE6B-5239-43A2-A4CB-7EC8C1F3095A}"/>
              </a:ext>
            </a:extLst>
          </p:cNvPr>
          <p:cNvSpPr/>
          <p:nvPr/>
        </p:nvSpPr>
        <p:spPr>
          <a:xfrm>
            <a:off x="144966" y="133815"/>
            <a:ext cx="12047034" cy="5027017"/>
          </a:xfrm>
          <a:prstGeom prst="rect">
            <a:avLst/>
          </a:prstGeom>
        </p:spPr>
        <p:txBody>
          <a:bodyPr wrap="square">
            <a:spAutoFit/>
          </a:bodyPr>
          <a:lstStyle/>
          <a:p>
            <a:pPr algn="just">
              <a:lnSpc>
                <a:spcPct val="150000"/>
              </a:lnSpc>
            </a:pPr>
            <a:r>
              <a:rPr lang="it-IT" b="1" dirty="0">
                <a:latin typeface="Arial" panose="020B0604020202020204" pitchFamily="34" charset="0"/>
                <a:cs typeface="Arial" panose="020B0604020202020204" pitchFamily="34" charset="0"/>
              </a:rPr>
              <a:t>CEDIBILITA’ DEL TRATTAMENTO DI FINE SERVIZIO O RAPPORTO da parte dei dipendenti pubblici</a:t>
            </a:r>
          </a:p>
          <a:p>
            <a:pPr algn="just">
              <a:lnSpc>
                <a:spcPct val="150000"/>
              </a:lnSpc>
              <a:spcAft>
                <a:spcPts val="0"/>
              </a:spcAft>
            </a:pPr>
            <a:endParaRPr lang="it-IT" dirty="0">
              <a:latin typeface="Arial" panose="020B0604020202020204" pitchFamily="34" charset="0"/>
              <a:ea typeface="Times New Roman" panose="02020603050405020304" pitchFamily="18" charset="0"/>
              <a:cs typeface="Arial" panose="020B0604020202020204" pitchFamily="34" charset="0"/>
            </a:endParaRPr>
          </a:p>
          <a:p>
            <a:pPr algn="just">
              <a:lnSpc>
                <a:spcPct val="150000"/>
              </a:lnSpc>
              <a:spcAft>
                <a:spcPts val="0"/>
              </a:spcAft>
            </a:pPr>
            <a:r>
              <a:rPr lang="it-IT" dirty="0">
                <a:latin typeface="Arial" panose="020B0604020202020204" pitchFamily="34" charset="0"/>
                <a:ea typeface="Times New Roman" panose="02020603050405020304" pitchFamily="18" charset="0"/>
                <a:cs typeface="Arial" panose="020B0604020202020204" pitchFamily="34" charset="0"/>
              </a:rPr>
              <a:t>B) Ai sensi della Legge 26/2019</a:t>
            </a:r>
          </a:p>
          <a:p>
            <a:pPr algn="just">
              <a:lnSpc>
                <a:spcPct val="150000"/>
              </a:lnSpc>
              <a:spcAft>
                <a:spcPts val="0"/>
              </a:spcAft>
            </a:pPr>
            <a:r>
              <a:rPr lang="it-IT" dirty="0">
                <a:latin typeface="Arial" panose="020B0604020202020204" pitchFamily="34" charset="0"/>
                <a:ea typeface="Times New Roman" panose="02020603050405020304" pitchFamily="18" charset="0"/>
                <a:cs typeface="Arial" panose="020B0604020202020204" pitchFamily="34" charset="0"/>
              </a:rPr>
              <a:t>In applicazione dell’articolo 23, comma 7 del </a:t>
            </a:r>
            <a:r>
              <a:rPr lang="it-IT" dirty="0">
                <a:latin typeface="Arial" panose="020B0604020202020204" pitchFamily="34" charset="0"/>
                <a:ea typeface="Times New Roman" panose="02020603050405020304" pitchFamily="18" charset="0"/>
                <a:cs typeface="Arial" panose="020B0604020202020204" pitchFamily="34" charset="0"/>
                <a:hlinkClick r:id="rId2" tooltip="Il decreto legge: definizione, procedimento e termini di validità ">
                  <a:extLst>
                    <a:ext uri="{A12FA001-AC4F-418D-AE19-62706E023703}">
                      <ahyp:hlinkClr xmlns:ahyp="http://schemas.microsoft.com/office/drawing/2018/hyperlinkcolor" val="tx"/>
                    </a:ext>
                  </a:extLst>
                </a:hlinkClick>
              </a:rPr>
              <a:t>decreto legge</a:t>
            </a:r>
            <a:r>
              <a:rPr lang="it-IT" dirty="0">
                <a:latin typeface="Arial" panose="020B0604020202020204" pitchFamily="34" charset="0"/>
                <a:ea typeface="Times New Roman" panose="02020603050405020304" pitchFamily="18" charset="0"/>
                <a:cs typeface="Arial" panose="020B0604020202020204" pitchFamily="34" charset="0"/>
              </a:rPr>
              <a:t> 4 del 2019 convertito in L. 26/2019, quanti </a:t>
            </a:r>
            <a:r>
              <a:rPr lang="it-IT" b="1" u="sng" dirty="0">
                <a:latin typeface="Arial" panose="020B0604020202020204" pitchFamily="34" charset="0"/>
                <a:ea typeface="Times New Roman" panose="02020603050405020304" pitchFamily="18" charset="0"/>
                <a:cs typeface="Arial" panose="020B0604020202020204" pitchFamily="34" charset="0"/>
              </a:rPr>
              <a:t>hanno avuto accesso alla pensione</a:t>
            </a:r>
            <a:r>
              <a:rPr lang="it-IT" dirty="0">
                <a:latin typeface="Arial" panose="020B0604020202020204" pitchFamily="34" charset="0"/>
                <a:ea typeface="Times New Roman" panose="02020603050405020304" pitchFamily="18" charset="0"/>
                <a:cs typeface="Arial" panose="020B0604020202020204" pitchFamily="34" charset="0"/>
              </a:rPr>
              <a:t> (ed il cui TFS/TFR non è stato totalmente o in parte già liquidato)  o </a:t>
            </a:r>
            <a:r>
              <a:rPr lang="it-IT" b="1" u="sng" dirty="0">
                <a:latin typeface="Arial" panose="020B0604020202020204" pitchFamily="34" charset="0"/>
                <a:ea typeface="Times New Roman" panose="02020603050405020304" pitchFamily="18" charset="0"/>
                <a:cs typeface="Arial" panose="020B0604020202020204" pitchFamily="34" charset="0"/>
              </a:rPr>
              <a:t>che avranno accesso al trattamento di pensione</a:t>
            </a:r>
            <a:r>
              <a:rPr lang="it-IT" dirty="0">
                <a:latin typeface="Arial" panose="020B0604020202020204" pitchFamily="34" charset="0"/>
                <a:ea typeface="Times New Roman" panose="02020603050405020304" pitchFamily="18" charset="0"/>
                <a:cs typeface="Arial" panose="020B0604020202020204" pitchFamily="34" charset="0"/>
              </a:rPr>
              <a:t> possono presentare all’INPS le domande di quantificazione dell'importo del TFS/TFR per il quale chiedere l’anticipo agli istituti bancari (importo non superiore ai 45.000  €).</a:t>
            </a:r>
          </a:p>
          <a:p>
            <a:pPr algn="just">
              <a:lnSpc>
                <a:spcPct val="150000"/>
              </a:lnSpc>
              <a:spcAft>
                <a:spcPts val="0"/>
              </a:spcAft>
            </a:pPr>
            <a:endParaRPr lang="it-IT" dirty="0">
              <a:latin typeface="Arial" panose="020B0604020202020204" pitchFamily="34" charset="0"/>
              <a:ea typeface="Times New Roman" panose="02020603050405020304" pitchFamily="18" charset="0"/>
              <a:cs typeface="Arial" panose="020B0604020202020204" pitchFamily="34" charset="0"/>
            </a:endParaRPr>
          </a:p>
          <a:p>
            <a:pPr algn="just">
              <a:lnSpc>
                <a:spcPct val="150000"/>
              </a:lnSpc>
            </a:pPr>
            <a:r>
              <a:rPr lang="it-IT" dirty="0"/>
              <a:t>L’Istituto di previdenza il 17 novembre 2020 ha emanato le circolari </a:t>
            </a:r>
            <a:r>
              <a:rPr lang="it-IT" u="sng" dirty="0">
                <a:hlinkClick r:id="rId3">
                  <a:extLst>
                    <a:ext uri="{A12FA001-AC4F-418D-AE19-62706E023703}">
                      <ahyp:hlinkClr xmlns:ahyp="http://schemas.microsoft.com/office/drawing/2018/hyperlinkcolor" val="tx"/>
                    </a:ext>
                  </a:extLst>
                </a:hlinkClick>
              </a:rPr>
              <a:t>n. 130</a:t>
            </a:r>
            <a:r>
              <a:rPr lang="it-IT" dirty="0"/>
              <a:t> (ambito applicativo) e </a:t>
            </a:r>
            <a:r>
              <a:rPr lang="it-IT" u="sng" dirty="0">
                <a:hlinkClick r:id="rId4">
                  <a:extLst>
                    <a:ext uri="{A12FA001-AC4F-418D-AE19-62706E023703}">
                      <ahyp:hlinkClr xmlns:ahyp="http://schemas.microsoft.com/office/drawing/2018/hyperlinkcolor" val="tx"/>
                    </a:ext>
                  </a:extLst>
                </a:hlinkClick>
              </a:rPr>
              <a:t>131</a:t>
            </a:r>
            <a:r>
              <a:rPr lang="it-IT" dirty="0"/>
              <a:t> (istituzione Fondo Garanzia) e il messaggio n. </a:t>
            </a:r>
            <a:r>
              <a:rPr lang="it-IT" u="sng" dirty="0">
                <a:hlinkClick r:id="rId5">
                  <a:extLst>
                    <a:ext uri="{A12FA001-AC4F-418D-AE19-62706E023703}">
                      <ahyp:hlinkClr xmlns:ahyp="http://schemas.microsoft.com/office/drawing/2018/hyperlinkcolor" val="tx"/>
                    </a:ext>
                  </a:extLst>
                </a:hlinkClick>
              </a:rPr>
              <a:t>4315</a:t>
            </a:r>
            <a:r>
              <a:rPr lang="it-IT" dirty="0"/>
              <a:t> (istruzioni operative).</a:t>
            </a:r>
          </a:p>
          <a:p>
            <a:pPr algn="just">
              <a:lnSpc>
                <a:spcPct val="150000"/>
              </a:lnSpc>
              <a:spcAft>
                <a:spcPts val="0"/>
              </a:spcAft>
            </a:pPr>
            <a:endParaRPr lang="it-IT"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spcAft>
                <a:spcPts val="0"/>
              </a:spcAft>
            </a:pPr>
            <a:endParaRPr lang="it-IT"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1905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EB6102B-53F5-4B5B-AC65-04F8A38E78D3}"/>
              </a:ext>
            </a:extLst>
          </p:cNvPr>
          <p:cNvSpPr/>
          <p:nvPr/>
        </p:nvSpPr>
        <p:spPr>
          <a:xfrm>
            <a:off x="172995" y="383060"/>
            <a:ext cx="12019005" cy="7335341"/>
          </a:xfrm>
          <a:prstGeom prst="rect">
            <a:avLst/>
          </a:prstGeom>
        </p:spPr>
        <p:txBody>
          <a:bodyPr wrap="square">
            <a:spAutoFit/>
          </a:bodyPr>
          <a:lstStyle/>
          <a:p>
            <a:pPr algn="just">
              <a:lnSpc>
                <a:spcPct val="150000"/>
              </a:lnSpc>
            </a:pPr>
            <a:r>
              <a:rPr lang="it-IT" sz="2800" b="1" dirty="0">
                <a:latin typeface="Arial" panose="020B0604020202020204" pitchFamily="34" charset="0"/>
                <a:cs typeface="Arial" panose="020B0604020202020204" pitchFamily="34" charset="0"/>
              </a:rPr>
              <a:t>Ambito operativo</a:t>
            </a:r>
            <a:r>
              <a:rPr lang="it-IT" dirty="0">
                <a:latin typeface="Arial" panose="020B0604020202020204" pitchFamily="34" charset="0"/>
                <a:cs typeface="Arial" panose="020B0604020202020204" pitchFamily="34" charset="0"/>
              </a:rPr>
              <a:t>:</a:t>
            </a:r>
          </a:p>
          <a:p>
            <a:pPr algn="just">
              <a:lnSpc>
                <a:spcPct val="150000"/>
              </a:lnSpc>
            </a:pPr>
            <a:r>
              <a:rPr lang="it-IT" dirty="0">
                <a:latin typeface="Arial" panose="020B0604020202020204" pitchFamily="34" charset="0"/>
                <a:cs typeface="Arial" panose="020B0604020202020204" pitchFamily="34" charset="0"/>
              </a:rPr>
              <a:t>A- il finanziamento del trattamento di fine servizio o di fine rapporto può essere concesso nei limiti dell’importo netto di 45.000 euro o, comunque, entro la capienza della prestazione dovuta al pensionato da parte dell’INPS in qualità di ente previdenziale, se è di importo inferiore. </a:t>
            </a:r>
          </a:p>
          <a:p>
            <a:pPr algn="just">
              <a:lnSpc>
                <a:spcPct val="150000"/>
              </a:lnSpc>
            </a:pPr>
            <a:r>
              <a:rPr lang="it-IT" dirty="0">
                <a:latin typeface="Arial" panose="020B0604020202020204" pitchFamily="34" charset="0"/>
                <a:ea typeface="Calibri" panose="020F0502020204030204" pitchFamily="34" charset="0"/>
                <a:cs typeface="Arial" panose="020B0604020202020204" pitchFamily="34" charset="0"/>
              </a:rPr>
              <a:t>B- </a:t>
            </a:r>
            <a:r>
              <a:rPr lang="it-IT" dirty="0">
                <a:latin typeface="Arial" panose="020B0604020202020204" pitchFamily="34" charset="0"/>
                <a:cs typeface="Arial" panose="020B0604020202020204" pitchFamily="34" charset="0"/>
              </a:rPr>
              <a:t>Il finanziamento è garantito dalla cessione </a:t>
            </a:r>
            <a:r>
              <a:rPr lang="it-IT" u="sng" dirty="0" err="1">
                <a:latin typeface="Arial" panose="020B0604020202020204" pitchFamily="34" charset="0"/>
                <a:cs typeface="Arial" panose="020B0604020202020204" pitchFamily="34" charset="0"/>
              </a:rPr>
              <a:t>prosolvendo</a:t>
            </a:r>
            <a:r>
              <a:rPr lang="it-IT" dirty="0">
                <a:latin typeface="Arial" panose="020B0604020202020204" pitchFamily="34" charset="0"/>
                <a:cs typeface="Arial" panose="020B0604020202020204" pitchFamily="34" charset="0"/>
              </a:rPr>
              <a:t>, automatica e nel limite dell’importo finanziato, senza alcuna formalità dei crediti derivanti dal trattamento di fine servizio e di fine rapporto maturato</a:t>
            </a:r>
          </a:p>
          <a:p>
            <a:pPr algn="just">
              <a:lnSpc>
                <a:spcPct val="150000"/>
              </a:lnSpc>
            </a:pPr>
            <a:r>
              <a:rPr lang="it-IT" dirty="0">
                <a:latin typeface="Arial" panose="020B0604020202020204" pitchFamily="34" charset="0"/>
                <a:ea typeface="Calibri" panose="020F0502020204030204" pitchFamily="34" charset="0"/>
                <a:cs typeface="Arial" panose="020B0604020202020204" pitchFamily="34" charset="0"/>
              </a:rPr>
              <a:t>C- </a:t>
            </a:r>
            <a:r>
              <a:rPr lang="it-IT" dirty="0">
                <a:latin typeface="Arial" panose="020B0604020202020204" pitchFamily="34" charset="0"/>
                <a:cs typeface="Arial" panose="020B0604020202020204" pitchFamily="34" charset="0"/>
              </a:rPr>
              <a:t>L’articolo 23, comma 2, del decreto-legge n. 4/2019 prevede che il flusso per la concessione dell’anticipo finanziario </a:t>
            </a:r>
            <a:r>
              <a:rPr lang="it-IT" b="1" u="sng" dirty="0">
                <a:latin typeface="Arial" panose="020B0604020202020204" pitchFamily="34" charset="0"/>
                <a:cs typeface="Arial" panose="020B0604020202020204" pitchFamily="34" charset="0"/>
              </a:rPr>
              <a:t>si attivi a fronte di una richiesta di certificazione </a:t>
            </a:r>
            <a:r>
              <a:rPr lang="it-IT" b="1" u="sng" dirty="0">
                <a:solidFill>
                  <a:schemeClr val="bg1"/>
                </a:solidFill>
                <a:latin typeface="Arial" panose="020B0604020202020204" pitchFamily="34" charset="0"/>
                <a:cs typeface="Arial" panose="020B0604020202020204" pitchFamily="34" charset="0"/>
              </a:rPr>
              <a:t>(</a:t>
            </a:r>
            <a:r>
              <a:rPr lang="it-IT" b="1" u="sng"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https://www.inps.it/NuovoportaleINPS/default.aspx?itemdir=54512&amp;lang=IT</a:t>
            </a:r>
            <a:r>
              <a:rPr lang="it-IT" b="1" u="sng" dirty="0">
                <a:solidFill>
                  <a:schemeClr val="bg1"/>
                </a:solidFill>
                <a:latin typeface="Arial" panose="020B0604020202020204" pitchFamily="34" charset="0"/>
                <a:cs typeface="Arial" panose="020B0604020202020204" pitchFamily="34" charset="0"/>
              </a:rPr>
              <a:t>)</a:t>
            </a:r>
            <a:r>
              <a:rPr lang="it-IT" b="1" dirty="0">
                <a:solidFill>
                  <a:schemeClr val="bg1"/>
                </a:solidFill>
                <a:latin typeface="Arial" panose="020B0604020202020204" pitchFamily="34" charset="0"/>
                <a:cs typeface="Arial" panose="020B0604020202020204" pitchFamily="34" charset="0"/>
              </a:rPr>
              <a:t> </a:t>
            </a:r>
            <a:r>
              <a:rPr lang="it-IT" dirty="0">
                <a:latin typeface="Arial" panose="020B0604020202020204" pitchFamily="34" charset="0"/>
                <a:cs typeface="Arial" panose="020B0604020202020204" pitchFamily="34" charset="0"/>
              </a:rPr>
              <a:t>prodotta dall’iscritto con domanda online in base alla modalità di trasmissione attualmente prevista per le istanze prodotte all’Istituto ai fini della cessione ordinaria di cui al D.P.R. n. 180/1950. La Struttura territoriale competente </a:t>
            </a:r>
            <a:r>
              <a:rPr lang="it-IT" b="1" u="sng" dirty="0">
                <a:latin typeface="Arial" panose="020B0604020202020204" pitchFamily="34" charset="0"/>
                <a:cs typeface="Arial" panose="020B0604020202020204" pitchFamily="34" charset="0"/>
              </a:rPr>
              <a:t>deve provvedere a rilasciare la certificazione all’utente entro il termine di 90 giorni </a:t>
            </a:r>
            <a:r>
              <a:rPr lang="it-IT" dirty="0">
                <a:latin typeface="Arial" panose="020B0604020202020204" pitchFamily="34" charset="0"/>
                <a:cs typeface="Arial" panose="020B0604020202020204" pitchFamily="34" charset="0"/>
              </a:rPr>
              <a:t>dalla data della domanda (cfr. l’art. 5, comma 2, del D.P.C.M. n.51/2020), rendendola disponibile per l’utente nell’Area riservata del cittadino del Portale INPS.</a:t>
            </a:r>
            <a:r>
              <a:rPr lang="it-IT" dirty="0">
                <a:latin typeface="Arial" panose="020B0604020202020204" pitchFamily="34" charset="0"/>
                <a:ea typeface="Calibri" panose="020F0502020204030204" pitchFamily="34" charset="0"/>
                <a:cs typeface="Arial" panose="020B0604020202020204" pitchFamily="34" charset="0"/>
              </a:rPr>
              <a:t> </a:t>
            </a:r>
          </a:p>
          <a:p>
            <a:pPr algn="just">
              <a:lnSpc>
                <a:spcPct val="150000"/>
              </a:lnSpc>
            </a:pPr>
            <a:endParaRPr lang="it-IT"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it-IT"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it-IT"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endParaRPr lang="it-IT"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21974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9CDE1ECF-544E-49DD-8C1F-1600219673D2}"/>
              </a:ext>
            </a:extLst>
          </p:cNvPr>
          <p:cNvSpPr/>
          <p:nvPr/>
        </p:nvSpPr>
        <p:spPr>
          <a:xfrm>
            <a:off x="0" y="148280"/>
            <a:ext cx="12192000" cy="2949269"/>
          </a:xfrm>
          <a:prstGeom prst="rect">
            <a:avLst/>
          </a:prstGeom>
        </p:spPr>
        <p:txBody>
          <a:bodyPr wrap="square">
            <a:spAutoFit/>
          </a:bodyPr>
          <a:lstStyle/>
          <a:p>
            <a:pPr>
              <a:lnSpc>
                <a:spcPct val="150000"/>
              </a:lnSpc>
            </a:pPr>
            <a:r>
              <a:rPr lang="it-IT" dirty="0">
                <a:latin typeface="Arial" panose="020B0604020202020204" pitchFamily="34" charset="0"/>
              </a:rPr>
              <a:t>D- La certificazione non ha un termine di validità e l’eventuale successivo contratto di anticipo</a:t>
            </a:r>
            <a:endParaRPr lang="it-IT" dirty="0"/>
          </a:p>
          <a:p>
            <a:pPr algn="just">
              <a:lnSpc>
                <a:spcPct val="150000"/>
              </a:lnSpc>
            </a:pPr>
            <a:r>
              <a:rPr lang="it-IT" dirty="0">
                <a:latin typeface="Arial" panose="020B0604020202020204" pitchFamily="34" charset="0"/>
              </a:rPr>
              <a:t>finanziario, perfezionato tra le parti e notificato alle Strutture territoriali INPS tramite PEC dalla banca o dagli intermediari finanziari, diviene efficace solo dopo la produzione da parte della competente Struttura territoriale della cosiddetta </a:t>
            </a:r>
            <a:r>
              <a:rPr lang="it-IT" b="1" u="sng" dirty="0">
                <a:latin typeface="Arial" panose="020B0604020202020204" pitchFamily="34" charset="0"/>
              </a:rPr>
              <a:t>“presa d’atto</a:t>
            </a:r>
            <a:r>
              <a:rPr lang="it-IT" dirty="0">
                <a:latin typeface="Arial" panose="020B0604020202020204" pitchFamily="34" charset="0"/>
              </a:rPr>
              <a:t>” positiva, che dovrà essere obbligatoriamente rilasciata entro il termine perentorio di 30 giorni dalla notifica del contratto di anticipo finanziario. L’INPS provvederà a rimborsare al cessionario, secondo i termini di pagamento previsti dalla normativa vigente, la somma oggetto del credito ceduto, trattenendo tale importo dall’indennità di fine servizio comunque denominata (TFS/TFR) spettante all’iscritto.</a:t>
            </a:r>
            <a:endParaRPr lang="it-IT" dirty="0"/>
          </a:p>
        </p:txBody>
      </p:sp>
    </p:spTree>
    <p:extLst>
      <p:ext uri="{BB962C8B-B14F-4D97-AF65-F5344CB8AC3E}">
        <p14:creationId xmlns:p14="http://schemas.microsoft.com/office/powerpoint/2010/main" val="2879882900"/>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239</TotalTime>
  <Words>1250</Words>
  <Application>Microsoft Office PowerPoint</Application>
  <PresentationFormat>Widescreen</PresentationFormat>
  <Paragraphs>69</Paragraphs>
  <Slides>10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Century Gothic</vt:lpstr>
      <vt:lpstr>Times New Roman</vt:lpstr>
      <vt:lpstr>Wingdings 3</vt:lpstr>
      <vt:lpstr>Sezione</vt:lpstr>
      <vt:lpstr>Pensionati dipendenti pubblici anticipo tfs tfr</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Pensionati dipendenti pubblici anticipo tfs tfr</dc:title>
  <dc:creator>Luciano Zanolini</dc:creator>
  <cp:lastModifiedBy>Luciano Zanolini</cp:lastModifiedBy>
  <cp:revision>14</cp:revision>
  <dcterms:created xsi:type="dcterms:W3CDTF">2020-11-30T14:20:19Z</dcterms:created>
  <dcterms:modified xsi:type="dcterms:W3CDTF">2020-12-17T14:06:51Z</dcterms:modified>
</cp:coreProperties>
</file>