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273" r:id="rId1"/>
  </p:sldMasterIdLst>
  <p:notesMasterIdLst>
    <p:notesMasterId r:id="rId19"/>
  </p:notesMasterIdLst>
  <p:sldIdLst>
    <p:sldId id="267" r:id="rId2"/>
    <p:sldId id="257" r:id="rId3"/>
    <p:sldId id="258" r:id="rId4"/>
    <p:sldId id="259" r:id="rId5"/>
    <p:sldId id="268" r:id="rId6"/>
    <p:sldId id="273" r:id="rId7"/>
    <p:sldId id="269" r:id="rId8"/>
    <p:sldId id="265" r:id="rId9"/>
    <p:sldId id="274" r:id="rId10"/>
    <p:sldId id="275" r:id="rId11"/>
    <p:sldId id="276" r:id="rId12"/>
    <p:sldId id="263" r:id="rId13"/>
    <p:sldId id="279" r:id="rId14"/>
    <p:sldId id="266" r:id="rId15"/>
    <p:sldId id="278" r:id="rId16"/>
    <p:sldId id="280"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DF84C9-22E5-46D3-A0D3-4780DB421CFB}" type="datetimeFigureOut">
              <a:rPr lang="it-IT" smtClean="0"/>
              <a:t>22/01/2026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5A7C4B-0204-4AF6-9E45-EAD203573832}" type="slidenum">
              <a:rPr lang="it-IT" smtClean="0"/>
              <a:t>‹N›</a:t>
            </a:fld>
            <a:endParaRPr lang="it-IT"/>
          </a:p>
        </p:txBody>
      </p:sp>
    </p:spTree>
    <p:extLst>
      <p:ext uri="{BB962C8B-B14F-4D97-AF65-F5344CB8AC3E}">
        <p14:creationId xmlns:p14="http://schemas.microsoft.com/office/powerpoint/2010/main" val="3521247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108E773-4296-4E55-ACEA-AF143E971608}" type="datetime1">
              <a:rPr lang="it-IT" smtClean="0"/>
              <a:t>22/01/2026</a:t>
            </a:fld>
            <a:endParaRPr lang="it-IT"/>
          </a:p>
        </p:txBody>
      </p:sp>
      <p:sp>
        <p:nvSpPr>
          <p:cNvPr id="5" name="Footer Placeholder 4"/>
          <p:cNvSpPr>
            <a:spLocks noGrp="1"/>
          </p:cNvSpPr>
          <p:nvPr>
            <p:ph type="ftr" sz="quarter" idx="11"/>
          </p:nvPr>
        </p:nvSpPr>
        <p:spPr/>
        <p:txBody>
          <a:bodyPr/>
          <a:lstStyle/>
          <a:p>
            <a:r>
              <a:rPr lang="it-IT"/>
              <a:t>Segreteria Corsi di Studio Scienze Motorie</a:t>
            </a:r>
          </a:p>
        </p:txBody>
      </p:sp>
      <p:sp>
        <p:nvSpPr>
          <p:cNvPr id="6" name="Slide Number Placeholder 5"/>
          <p:cNvSpPr>
            <a:spLocks noGrp="1"/>
          </p:cNvSpPr>
          <p:nvPr>
            <p:ph type="sldNum" sz="quarter" idx="12"/>
          </p:nvPr>
        </p:nvSpPr>
        <p:spPr/>
        <p:txBody>
          <a:bodyPr/>
          <a:lstStyle/>
          <a:p>
            <a:fld id="{F01AB9D7-7785-473C-A0C4-BA385E3A885B}"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220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75D3A9D-DABE-4683-B8B0-6A985927D82D}" type="datetime1">
              <a:rPr lang="it-IT" smtClean="0"/>
              <a:t>22/01/2026</a:t>
            </a:fld>
            <a:endParaRPr lang="it-IT"/>
          </a:p>
        </p:txBody>
      </p:sp>
      <p:sp>
        <p:nvSpPr>
          <p:cNvPr id="5" name="Footer Placeholder 4"/>
          <p:cNvSpPr>
            <a:spLocks noGrp="1"/>
          </p:cNvSpPr>
          <p:nvPr>
            <p:ph type="ftr" sz="quarter" idx="11"/>
          </p:nvPr>
        </p:nvSpPr>
        <p:spPr/>
        <p:txBody>
          <a:bodyPr/>
          <a:lstStyle/>
          <a:p>
            <a:r>
              <a:rPr lang="it-IT"/>
              <a:t>Segreteria Corsi di Studio Scienze Motorie</a:t>
            </a:r>
          </a:p>
        </p:txBody>
      </p:sp>
      <p:sp>
        <p:nvSpPr>
          <p:cNvPr id="6" name="Slide Number Placeholder 5"/>
          <p:cNvSpPr>
            <a:spLocks noGrp="1"/>
          </p:cNvSpPr>
          <p:nvPr>
            <p:ph type="sldNum" sz="quarter" idx="12"/>
          </p:nvPr>
        </p:nvSpPr>
        <p:spPr/>
        <p:txBody>
          <a:bodyPr/>
          <a:lstStyle/>
          <a:p>
            <a:fld id="{F01AB9D7-7785-473C-A0C4-BA385E3A885B}" type="slidenum">
              <a:rPr lang="it-IT" smtClean="0"/>
              <a:t>‹N›</a:t>
            </a:fld>
            <a:endParaRPr lang="it-IT"/>
          </a:p>
        </p:txBody>
      </p:sp>
    </p:spTree>
    <p:extLst>
      <p:ext uri="{BB962C8B-B14F-4D97-AF65-F5344CB8AC3E}">
        <p14:creationId xmlns:p14="http://schemas.microsoft.com/office/powerpoint/2010/main" val="428148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CA7F04-B6DF-4E75-9ADB-4EE133AFE50C}" type="datetime1">
              <a:rPr lang="it-IT" smtClean="0"/>
              <a:t>22/01/2026</a:t>
            </a:fld>
            <a:endParaRPr lang="it-IT"/>
          </a:p>
        </p:txBody>
      </p:sp>
      <p:sp>
        <p:nvSpPr>
          <p:cNvPr id="5" name="Footer Placeholder 4"/>
          <p:cNvSpPr>
            <a:spLocks noGrp="1"/>
          </p:cNvSpPr>
          <p:nvPr>
            <p:ph type="ftr" sz="quarter" idx="11"/>
          </p:nvPr>
        </p:nvSpPr>
        <p:spPr/>
        <p:txBody>
          <a:bodyPr/>
          <a:lstStyle/>
          <a:p>
            <a:r>
              <a:rPr lang="it-IT"/>
              <a:t>Segreteria Corsi di Studio Scienze Motorie</a:t>
            </a:r>
          </a:p>
        </p:txBody>
      </p:sp>
      <p:sp>
        <p:nvSpPr>
          <p:cNvPr id="6" name="Slide Number Placeholder 5"/>
          <p:cNvSpPr>
            <a:spLocks noGrp="1"/>
          </p:cNvSpPr>
          <p:nvPr>
            <p:ph type="sldNum" sz="quarter" idx="12"/>
          </p:nvPr>
        </p:nvSpPr>
        <p:spPr/>
        <p:txBody>
          <a:bodyPr/>
          <a:lstStyle/>
          <a:p>
            <a:fld id="{F01AB9D7-7785-473C-A0C4-BA385E3A885B}" type="slidenum">
              <a:rPr lang="it-IT" smtClean="0"/>
              <a:t>‹N›</a:t>
            </a:fld>
            <a:endParaRPr lang="it-IT"/>
          </a:p>
        </p:txBody>
      </p:sp>
    </p:spTree>
    <p:extLst>
      <p:ext uri="{BB962C8B-B14F-4D97-AF65-F5344CB8AC3E}">
        <p14:creationId xmlns:p14="http://schemas.microsoft.com/office/powerpoint/2010/main" val="2804019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ED64ECD-F3B8-462E-85E3-877E1AA16A43}" type="datetime1">
              <a:rPr lang="it-IT" smtClean="0"/>
              <a:t>22/01/2026</a:t>
            </a:fld>
            <a:endParaRPr lang="it-IT"/>
          </a:p>
        </p:txBody>
      </p:sp>
      <p:sp>
        <p:nvSpPr>
          <p:cNvPr id="5" name="Footer Placeholder 4"/>
          <p:cNvSpPr>
            <a:spLocks noGrp="1"/>
          </p:cNvSpPr>
          <p:nvPr>
            <p:ph type="ftr" sz="quarter" idx="11"/>
          </p:nvPr>
        </p:nvSpPr>
        <p:spPr/>
        <p:txBody>
          <a:bodyPr/>
          <a:lstStyle/>
          <a:p>
            <a:r>
              <a:rPr lang="it-IT"/>
              <a:t>Segreteria Corsi di Studio Scienze Motorie</a:t>
            </a:r>
          </a:p>
        </p:txBody>
      </p:sp>
      <p:sp>
        <p:nvSpPr>
          <p:cNvPr id="6" name="Slide Number Placeholder 5"/>
          <p:cNvSpPr>
            <a:spLocks noGrp="1"/>
          </p:cNvSpPr>
          <p:nvPr>
            <p:ph type="sldNum" sz="quarter" idx="12"/>
          </p:nvPr>
        </p:nvSpPr>
        <p:spPr/>
        <p:txBody>
          <a:bodyPr/>
          <a:lstStyle/>
          <a:p>
            <a:fld id="{F01AB9D7-7785-473C-A0C4-BA385E3A885B}" type="slidenum">
              <a:rPr lang="it-IT" smtClean="0"/>
              <a:t>‹N›</a:t>
            </a:fld>
            <a:endParaRPr lang="it-IT"/>
          </a:p>
        </p:txBody>
      </p:sp>
    </p:spTree>
    <p:extLst>
      <p:ext uri="{BB962C8B-B14F-4D97-AF65-F5344CB8AC3E}">
        <p14:creationId xmlns:p14="http://schemas.microsoft.com/office/powerpoint/2010/main" val="2148700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0B3D83B-40FB-4783-A3E9-8BBA5A6346E6}" type="datetime1">
              <a:rPr lang="it-IT" smtClean="0"/>
              <a:t>22/01/2026</a:t>
            </a:fld>
            <a:endParaRPr lang="it-IT"/>
          </a:p>
        </p:txBody>
      </p:sp>
      <p:sp>
        <p:nvSpPr>
          <p:cNvPr id="5" name="Footer Placeholder 4"/>
          <p:cNvSpPr>
            <a:spLocks noGrp="1"/>
          </p:cNvSpPr>
          <p:nvPr>
            <p:ph type="ftr" sz="quarter" idx="11"/>
          </p:nvPr>
        </p:nvSpPr>
        <p:spPr/>
        <p:txBody>
          <a:bodyPr/>
          <a:lstStyle/>
          <a:p>
            <a:r>
              <a:rPr lang="it-IT"/>
              <a:t>Segreteria Corsi di Studio Scienze Motorie</a:t>
            </a:r>
          </a:p>
        </p:txBody>
      </p:sp>
      <p:sp>
        <p:nvSpPr>
          <p:cNvPr id="6" name="Slide Number Placeholder 5"/>
          <p:cNvSpPr>
            <a:spLocks noGrp="1"/>
          </p:cNvSpPr>
          <p:nvPr>
            <p:ph type="sldNum" sz="quarter" idx="12"/>
          </p:nvPr>
        </p:nvSpPr>
        <p:spPr/>
        <p:txBody>
          <a:bodyPr/>
          <a:lstStyle/>
          <a:p>
            <a:fld id="{F01AB9D7-7785-473C-A0C4-BA385E3A885B}"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118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440F331-6748-4B7E-9B61-22A41EA704C6}" type="datetime1">
              <a:rPr lang="it-IT" smtClean="0"/>
              <a:t>22/01/2026</a:t>
            </a:fld>
            <a:endParaRPr lang="it-IT"/>
          </a:p>
        </p:txBody>
      </p:sp>
      <p:sp>
        <p:nvSpPr>
          <p:cNvPr id="6" name="Footer Placeholder 5"/>
          <p:cNvSpPr>
            <a:spLocks noGrp="1"/>
          </p:cNvSpPr>
          <p:nvPr>
            <p:ph type="ftr" sz="quarter" idx="11"/>
          </p:nvPr>
        </p:nvSpPr>
        <p:spPr/>
        <p:txBody>
          <a:bodyPr/>
          <a:lstStyle/>
          <a:p>
            <a:r>
              <a:rPr lang="it-IT"/>
              <a:t>Segreteria Corsi di Studio Scienze Motorie</a:t>
            </a:r>
          </a:p>
        </p:txBody>
      </p:sp>
      <p:sp>
        <p:nvSpPr>
          <p:cNvPr id="7" name="Slide Number Placeholder 6"/>
          <p:cNvSpPr>
            <a:spLocks noGrp="1"/>
          </p:cNvSpPr>
          <p:nvPr>
            <p:ph type="sldNum" sz="quarter" idx="12"/>
          </p:nvPr>
        </p:nvSpPr>
        <p:spPr/>
        <p:txBody>
          <a:bodyPr/>
          <a:lstStyle/>
          <a:p>
            <a:fld id="{F01AB9D7-7785-473C-A0C4-BA385E3A885B}" type="slidenum">
              <a:rPr lang="it-IT" smtClean="0"/>
              <a:t>‹N›</a:t>
            </a:fld>
            <a:endParaRPr lang="it-IT"/>
          </a:p>
        </p:txBody>
      </p:sp>
    </p:spTree>
    <p:extLst>
      <p:ext uri="{BB962C8B-B14F-4D97-AF65-F5344CB8AC3E}">
        <p14:creationId xmlns:p14="http://schemas.microsoft.com/office/powerpoint/2010/main" val="251800964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97280" y="2582335"/>
            <a:ext cx="4937760" cy="32867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17920" y="2582334"/>
            <a:ext cx="4937760" cy="32867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62F816D-2BD7-45C3-AC50-E09C642BE3C2}" type="datetime1">
              <a:rPr lang="it-IT" smtClean="0"/>
              <a:t>22/01/2026</a:t>
            </a:fld>
            <a:endParaRPr lang="it-IT"/>
          </a:p>
        </p:txBody>
      </p:sp>
      <p:sp>
        <p:nvSpPr>
          <p:cNvPr id="8" name="Footer Placeholder 7"/>
          <p:cNvSpPr>
            <a:spLocks noGrp="1"/>
          </p:cNvSpPr>
          <p:nvPr>
            <p:ph type="ftr" sz="quarter" idx="11"/>
          </p:nvPr>
        </p:nvSpPr>
        <p:spPr/>
        <p:txBody>
          <a:bodyPr/>
          <a:lstStyle/>
          <a:p>
            <a:r>
              <a:rPr lang="it-IT"/>
              <a:t>Segreteria Corsi di Studio Scienze Motorie</a:t>
            </a:r>
          </a:p>
        </p:txBody>
      </p:sp>
      <p:sp>
        <p:nvSpPr>
          <p:cNvPr id="9" name="Slide Number Placeholder 8"/>
          <p:cNvSpPr>
            <a:spLocks noGrp="1"/>
          </p:cNvSpPr>
          <p:nvPr>
            <p:ph type="sldNum" sz="quarter" idx="12"/>
          </p:nvPr>
        </p:nvSpPr>
        <p:spPr/>
        <p:txBody>
          <a:bodyPr/>
          <a:lstStyle/>
          <a:p>
            <a:fld id="{F01AB9D7-7785-473C-A0C4-BA385E3A885B}" type="slidenum">
              <a:rPr lang="it-IT" smtClean="0"/>
              <a:t>‹N›</a:t>
            </a:fld>
            <a:endParaRPr lang="it-IT"/>
          </a:p>
        </p:txBody>
      </p:sp>
    </p:spTree>
    <p:extLst>
      <p:ext uri="{BB962C8B-B14F-4D97-AF65-F5344CB8AC3E}">
        <p14:creationId xmlns:p14="http://schemas.microsoft.com/office/powerpoint/2010/main" val="104217916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A579A975-870D-459C-B650-09312F2C4437}" type="datetime1">
              <a:rPr lang="it-IT" smtClean="0"/>
              <a:t>22/01/2026</a:t>
            </a:fld>
            <a:endParaRPr lang="it-IT"/>
          </a:p>
        </p:txBody>
      </p:sp>
      <p:sp>
        <p:nvSpPr>
          <p:cNvPr id="4" name="Footer Placeholder 3"/>
          <p:cNvSpPr>
            <a:spLocks noGrp="1"/>
          </p:cNvSpPr>
          <p:nvPr>
            <p:ph type="ftr" sz="quarter" idx="11"/>
          </p:nvPr>
        </p:nvSpPr>
        <p:spPr/>
        <p:txBody>
          <a:bodyPr/>
          <a:lstStyle/>
          <a:p>
            <a:r>
              <a:rPr lang="it-IT"/>
              <a:t>Segreteria Corsi di Studio Scienze Motorie</a:t>
            </a:r>
          </a:p>
        </p:txBody>
      </p:sp>
      <p:sp>
        <p:nvSpPr>
          <p:cNvPr id="5" name="Slide Number Placeholder 4"/>
          <p:cNvSpPr>
            <a:spLocks noGrp="1"/>
          </p:cNvSpPr>
          <p:nvPr>
            <p:ph type="sldNum" sz="quarter" idx="12"/>
          </p:nvPr>
        </p:nvSpPr>
        <p:spPr/>
        <p:txBody>
          <a:bodyPr/>
          <a:lstStyle/>
          <a:p>
            <a:fld id="{F01AB9D7-7785-473C-A0C4-BA385E3A885B}" type="slidenum">
              <a:rPr lang="it-IT" smtClean="0"/>
              <a:t>‹N›</a:t>
            </a:fld>
            <a:endParaRPr lang="it-IT"/>
          </a:p>
        </p:txBody>
      </p:sp>
    </p:spTree>
    <p:extLst>
      <p:ext uri="{BB962C8B-B14F-4D97-AF65-F5344CB8AC3E}">
        <p14:creationId xmlns:p14="http://schemas.microsoft.com/office/powerpoint/2010/main" val="211226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9007E26-EB50-4875-9284-526DAC1B2F7A}" type="datetime1">
              <a:rPr lang="it-IT" smtClean="0"/>
              <a:t>22/01/2026</a:t>
            </a:fld>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r>
              <a:rPr lang="it-IT"/>
              <a:t>Segreteria Corsi di Studio Scienze Motorie</a:t>
            </a:r>
          </a:p>
        </p:txBody>
      </p:sp>
      <p:sp>
        <p:nvSpPr>
          <p:cNvPr id="9" name="Slide Number Placeholder 8"/>
          <p:cNvSpPr>
            <a:spLocks noGrp="1"/>
          </p:cNvSpPr>
          <p:nvPr>
            <p:ph type="sldNum" sz="quarter" idx="12"/>
          </p:nvPr>
        </p:nvSpPr>
        <p:spPr/>
        <p:txBody>
          <a:bodyPr/>
          <a:lstStyle/>
          <a:p>
            <a:fld id="{F01AB9D7-7785-473C-A0C4-BA385E3A885B}" type="slidenum">
              <a:rPr lang="it-IT" smtClean="0"/>
              <a:t>‹N›</a:t>
            </a:fld>
            <a:endParaRPr lang="it-IT"/>
          </a:p>
        </p:txBody>
      </p:sp>
    </p:spTree>
    <p:extLst>
      <p:ext uri="{BB962C8B-B14F-4D97-AF65-F5344CB8AC3E}">
        <p14:creationId xmlns:p14="http://schemas.microsoft.com/office/powerpoint/2010/main" val="1537228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C026115-6483-4970-98EA-533092319714}" type="datetime1">
              <a:rPr lang="it-IT" smtClean="0"/>
              <a:t>22/01/2026</a:t>
            </a:fld>
            <a:endParaRPr lang="it-I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it-IT"/>
              <a:t>Segreteria Corsi di Studio Scienze Motorie</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01AB9D7-7785-473C-A0C4-BA385E3A885B}" type="slidenum">
              <a:rPr lang="it-IT" smtClean="0"/>
              <a:t>‹N›</a:t>
            </a:fld>
            <a:endParaRPr lang="it-IT"/>
          </a:p>
        </p:txBody>
      </p:sp>
    </p:spTree>
    <p:extLst>
      <p:ext uri="{BB962C8B-B14F-4D97-AF65-F5344CB8AC3E}">
        <p14:creationId xmlns:p14="http://schemas.microsoft.com/office/powerpoint/2010/main" val="204068823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1C5E71-A7AF-4EDE-906E-BE38DE115BAF}" type="datetime1">
              <a:rPr lang="it-IT" smtClean="0"/>
              <a:t>22/01/2026</a:t>
            </a:fld>
            <a:endParaRPr lang="it-IT"/>
          </a:p>
        </p:txBody>
      </p:sp>
      <p:sp>
        <p:nvSpPr>
          <p:cNvPr id="6" name="Footer Placeholder 5"/>
          <p:cNvSpPr>
            <a:spLocks noGrp="1"/>
          </p:cNvSpPr>
          <p:nvPr>
            <p:ph type="ftr" sz="quarter" idx="11"/>
          </p:nvPr>
        </p:nvSpPr>
        <p:spPr/>
        <p:txBody>
          <a:bodyPr/>
          <a:lstStyle/>
          <a:p>
            <a:r>
              <a:rPr lang="it-IT"/>
              <a:t>Segreteria Corsi di Studio Scienze Motorie</a:t>
            </a:r>
          </a:p>
        </p:txBody>
      </p:sp>
      <p:sp>
        <p:nvSpPr>
          <p:cNvPr id="7" name="Slide Number Placeholder 6"/>
          <p:cNvSpPr>
            <a:spLocks noGrp="1"/>
          </p:cNvSpPr>
          <p:nvPr>
            <p:ph type="sldNum" sz="quarter" idx="12"/>
          </p:nvPr>
        </p:nvSpPr>
        <p:spPr/>
        <p:txBody>
          <a:bodyPr/>
          <a:lstStyle/>
          <a:p>
            <a:fld id="{F01AB9D7-7785-473C-A0C4-BA385E3A885B}" type="slidenum">
              <a:rPr lang="it-IT" smtClean="0"/>
              <a:t>‹N›</a:t>
            </a:fld>
            <a:endParaRPr lang="it-IT"/>
          </a:p>
        </p:txBody>
      </p:sp>
    </p:spTree>
    <p:extLst>
      <p:ext uri="{BB962C8B-B14F-4D97-AF65-F5344CB8AC3E}">
        <p14:creationId xmlns:p14="http://schemas.microsoft.com/office/powerpoint/2010/main" val="2580414593"/>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1C5E71-A7AF-4EDE-906E-BE38DE115BAF}" type="datetime1">
              <a:rPr lang="it-IT" smtClean="0"/>
              <a:t>22/01/2026</a:t>
            </a:fld>
            <a:endParaRPr lang="it-I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it-IT"/>
              <a:t>Segreteria Corsi di Studio Scienze Motorie</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01AB9D7-7785-473C-A0C4-BA385E3A885B}" type="slidenum">
              <a:rPr lang="it-IT" smtClean="0"/>
              <a:t>‹N›</a:t>
            </a:fld>
            <a:endParaRPr lang="it-I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6981888"/>
      </p:ext>
    </p:extLst>
  </p:cSld>
  <p:clrMap bg1="lt1" tx1="dk1" bg2="lt2" tx2="dk2" accent1="accent1" accent2="accent2" accent3="accent3" accent4="accent4" accent5="accent5" accent6="accent6" hlink="hlink" folHlink="folHlink"/>
  <p:sldLayoutIdLst>
    <p:sldLayoutId id="2147485274" r:id="rId1"/>
    <p:sldLayoutId id="2147485275" r:id="rId2"/>
    <p:sldLayoutId id="2147485276" r:id="rId3"/>
    <p:sldLayoutId id="2147485277" r:id="rId4"/>
    <p:sldLayoutId id="2147485278" r:id="rId5"/>
    <p:sldLayoutId id="2147485279" r:id="rId6"/>
    <p:sldLayoutId id="2147485280" r:id="rId7"/>
    <p:sldLayoutId id="2147485281" r:id="rId8"/>
    <p:sldLayoutId id="2147485282" r:id="rId9"/>
    <p:sldLayoutId id="2147485283" r:id="rId10"/>
    <p:sldLayoutId id="2147485284"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univr.it/it/i-nostri-servizi/piani-di-studio/compilazione-del-piano-didattico-scienze-motorie/attivita-a-scelta-di-taf-c-d-f-competenze-trasversali-scienze-motorie#doc_32225"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univr.it/it/i-nostri-servizi/piani-di-studio/compilazione-del-piano-didattico-scienze-motorie/attivita-a-scelta-di-taf-c-d-f-competenze-trasversali-scienze-motorie#doc_32225"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www.univr.it/it/i-nostri-servizi/piani-di-studio/compilazione-del-piano-didattico-scienze-motorie/attivita-a-scelta-di-taf-c-d-f-competenze-trasversali-scienze-motorie#doc_32226"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mailto:didattica.scienzemotorie@ateneo.univr.i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14.xml"/><Relationship Id="rId5" Type="http://schemas.openxmlformats.org/officeDocument/2006/relationships/slide" Target="slide12.xml"/><Relationship Id="rId4" Type="http://schemas.openxmlformats.org/officeDocument/2006/relationships/slide" Target="slide8.xml"/></Relationships>
</file>

<file path=ppt/slides/_rels/slide4.xml.rels><?xml version="1.0" encoding="UTF-8" standalone="yes"?>
<Relationships xmlns="http://schemas.openxmlformats.org/package/2006/relationships"><Relationship Id="rId2" Type="http://schemas.openxmlformats.org/officeDocument/2006/relationships/hyperlink" Target="https://www.univr.it/it/i-nostri-servizi/futuri-studenti/gestione-carriere-studenti-scienze-motorie/compilazione-del-piano-didattico-scienze-motorie/attivita-a-scelta-di-taf-c-d-f-competenze-trasversali-scienze-motori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talc.univr.it/it/competenze-trasversali" TargetMode="External"/><Relationship Id="rId2" Type="http://schemas.openxmlformats.org/officeDocument/2006/relationships/hyperlink" Target="mailto:antonio.rinaldi@univr.it"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univr.it/it/i-nostri-servizi/assicurazione-della-qualita/assicurazione-della-qualita-della-didattica/laboratorio-di-rappresentanza-attiva-per-gli-studenti-e-riconoscimento-cf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cla.univr.it/it/servizi/riconoscimento-delle-certificazioni-linguistiche-estern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F6E970-4588-4CB2-BF0C-54B61BCA3294}"/>
              </a:ext>
            </a:extLst>
          </p:cNvPr>
          <p:cNvSpPr>
            <a:spLocks noGrp="1"/>
          </p:cNvSpPr>
          <p:nvPr>
            <p:ph type="ctrTitle"/>
          </p:nvPr>
        </p:nvSpPr>
        <p:spPr>
          <a:xfrm>
            <a:off x="1524000" y="1122362"/>
            <a:ext cx="9144000" cy="1922841"/>
          </a:xfrm>
        </p:spPr>
        <p:txBody>
          <a:bodyPr>
            <a:normAutofit/>
          </a:bodyPr>
          <a:lstStyle/>
          <a:p>
            <a:pPr algn="r"/>
            <a:r>
              <a:rPr lang="it-IT" altLang="it-IT" sz="2000" dirty="0"/>
              <a:t>Scienze Motorie – Verona </a:t>
            </a:r>
            <a:br>
              <a:rPr lang="it-IT" altLang="it-IT" sz="2000" dirty="0"/>
            </a:br>
            <a:br>
              <a:rPr lang="it-IT" altLang="it-IT" sz="2000" dirty="0"/>
            </a:br>
            <a:r>
              <a:rPr lang="it-IT" sz="2000" b="1" dirty="0">
                <a:latin typeface="+mn-lt"/>
                <a:ea typeface="Times New Roman" panose="02020603050405020304" pitchFamily="18" charset="0"/>
                <a:cs typeface="Times New Roman" panose="02020603050405020304" pitchFamily="18" charset="0"/>
              </a:rPr>
              <a:t>ALTRE ATTIVITA’ FORMATIVE - CREDITI DI TIPOLOGIA F </a:t>
            </a:r>
            <a:endParaRPr lang="it-IT" sz="2000" dirty="0">
              <a:latin typeface="+mn-lt"/>
            </a:endParaRPr>
          </a:p>
        </p:txBody>
      </p:sp>
      <p:sp>
        <p:nvSpPr>
          <p:cNvPr id="3" name="Sottotitolo 2">
            <a:extLst>
              <a:ext uri="{FF2B5EF4-FFF2-40B4-BE49-F238E27FC236}">
                <a16:creationId xmlns:a16="http://schemas.microsoft.com/office/drawing/2014/main" id="{1A7ED785-B624-4A11-A58C-9A8321390FFB}"/>
              </a:ext>
            </a:extLst>
          </p:cNvPr>
          <p:cNvSpPr>
            <a:spLocks noGrp="1"/>
          </p:cNvSpPr>
          <p:nvPr>
            <p:ph type="subTitle" idx="1"/>
          </p:nvPr>
        </p:nvSpPr>
        <p:spPr>
          <a:xfrm>
            <a:off x="1524000" y="4146854"/>
            <a:ext cx="9144000" cy="968289"/>
          </a:xfrm>
        </p:spPr>
        <p:txBody>
          <a:bodyPr>
            <a:normAutofit fontScale="77500" lnSpcReduction="20000"/>
          </a:bodyPr>
          <a:lstStyle/>
          <a:p>
            <a:endParaRPr lang="it-IT" sz="1400" dirty="0">
              <a:ea typeface="Times New Roman" panose="02020603050405020304" pitchFamily="18" charset="0"/>
              <a:cs typeface="Times New Roman" panose="02020603050405020304" pitchFamily="18" charset="0"/>
            </a:endParaRPr>
          </a:p>
          <a:p>
            <a:r>
              <a:rPr lang="it-IT" sz="1600" dirty="0">
                <a:ea typeface="Times New Roman" panose="02020603050405020304" pitchFamily="18" charset="0"/>
                <a:cs typeface="Times New Roman" panose="02020603050405020304" pitchFamily="18" charset="0"/>
              </a:rPr>
              <a:t>Laurea triennale in Scienze delle attività motorie e sportive L-22 e L-22 R</a:t>
            </a:r>
          </a:p>
          <a:p>
            <a:r>
              <a:rPr lang="it-IT" sz="1600" dirty="0">
                <a:ea typeface="Times New Roman" panose="02020603050405020304" pitchFamily="18" charset="0"/>
                <a:cs typeface="Times New Roman" panose="02020603050405020304" pitchFamily="18" charset="0"/>
              </a:rPr>
              <a:t>Laurea Magistrale </a:t>
            </a:r>
            <a:r>
              <a:rPr lang="it-IT" sz="1600" dirty="0" err="1">
                <a:ea typeface="Times New Roman" panose="02020603050405020304" pitchFamily="18" charset="0"/>
                <a:cs typeface="Times New Roman" panose="02020603050405020304" pitchFamily="18" charset="0"/>
              </a:rPr>
              <a:t>interateneo</a:t>
            </a:r>
            <a:r>
              <a:rPr lang="it-IT" sz="1600" dirty="0">
                <a:ea typeface="Times New Roman" panose="02020603050405020304" pitchFamily="18" charset="0"/>
                <a:cs typeface="Times New Roman" panose="02020603050405020304" pitchFamily="18" charset="0"/>
              </a:rPr>
              <a:t> in Scienze dello sport e della prestazione fisica LM-68</a:t>
            </a:r>
          </a:p>
          <a:p>
            <a:endParaRPr lang="it-IT" dirty="0"/>
          </a:p>
        </p:txBody>
      </p:sp>
      <p:sp>
        <p:nvSpPr>
          <p:cNvPr id="4" name="Segnaposto piè di pagina 3">
            <a:extLst>
              <a:ext uri="{FF2B5EF4-FFF2-40B4-BE49-F238E27FC236}">
                <a16:creationId xmlns:a16="http://schemas.microsoft.com/office/drawing/2014/main" id="{24EBFAFC-2AC8-441B-BF55-072C2E853EC4}"/>
              </a:ext>
            </a:extLst>
          </p:cNvPr>
          <p:cNvSpPr>
            <a:spLocks noGrp="1"/>
          </p:cNvSpPr>
          <p:nvPr>
            <p:ph type="ftr" sz="quarter" idx="11"/>
          </p:nvPr>
        </p:nvSpPr>
        <p:spPr>
          <a:xfrm>
            <a:off x="497262" y="6302185"/>
            <a:ext cx="11336694" cy="555815"/>
          </a:xfrm>
        </p:spPr>
        <p:txBody>
          <a:bodyPr/>
          <a:lstStyle/>
          <a:p>
            <a:r>
              <a:rPr lang="it-IT" sz="1100" dirty="0">
                <a:solidFill>
                  <a:schemeClr val="tx1"/>
                </a:solidFill>
              </a:rPr>
              <a:t>Segreteria Corsi di Studio Scienze Motorie</a:t>
            </a:r>
          </a:p>
        </p:txBody>
      </p:sp>
    </p:spTree>
    <p:extLst>
      <p:ext uri="{BB962C8B-B14F-4D97-AF65-F5344CB8AC3E}">
        <p14:creationId xmlns:p14="http://schemas.microsoft.com/office/powerpoint/2010/main" val="1161242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BEDF6447-731D-4CDA-849D-6A6D232D5CDD}"/>
              </a:ext>
            </a:extLst>
          </p:cNvPr>
          <p:cNvSpPr>
            <a:spLocks noGrp="1"/>
          </p:cNvSpPr>
          <p:nvPr>
            <p:ph type="ftr" sz="quarter" idx="11"/>
          </p:nvPr>
        </p:nvSpPr>
        <p:spPr/>
        <p:txBody>
          <a:bodyPr/>
          <a:lstStyle/>
          <a:p>
            <a:r>
              <a:rPr lang="it-IT"/>
              <a:t>Segreteria Corsi di Studio Scienze Motorie</a:t>
            </a:r>
          </a:p>
        </p:txBody>
      </p:sp>
      <p:sp>
        <p:nvSpPr>
          <p:cNvPr id="4" name="CasellaDiTesto 3">
            <a:extLst>
              <a:ext uri="{FF2B5EF4-FFF2-40B4-BE49-F238E27FC236}">
                <a16:creationId xmlns:a16="http://schemas.microsoft.com/office/drawing/2014/main" id="{5C9E7CE3-59B4-4801-8AAC-9543BD71330D}"/>
              </a:ext>
            </a:extLst>
          </p:cNvPr>
          <p:cNvSpPr txBox="1"/>
          <p:nvPr/>
        </p:nvSpPr>
        <p:spPr>
          <a:xfrm>
            <a:off x="755009" y="981512"/>
            <a:ext cx="10343626" cy="3788858"/>
          </a:xfrm>
          <a:prstGeom prst="rect">
            <a:avLst/>
          </a:prstGeom>
          <a:noFill/>
        </p:spPr>
        <p:txBody>
          <a:bodyPr wrap="square">
            <a:spAutoFit/>
          </a:bodyPr>
          <a:lstStyle/>
          <a:p>
            <a:pPr>
              <a:lnSpc>
                <a:spcPct val="150000"/>
              </a:lnSpc>
            </a:pPr>
            <a:r>
              <a:rPr lang="it-IT" b="1" dirty="0"/>
              <a:t>CFU riconosciuti: Livello B1</a:t>
            </a:r>
          </a:p>
          <a:p>
            <a:pPr>
              <a:lnSpc>
                <a:spcPct val="150000"/>
              </a:lnSpc>
              <a:buFont typeface="Arial" panose="020B0604020202020204" pitchFamily="34" charset="0"/>
              <a:buChar char="•"/>
            </a:pPr>
            <a:r>
              <a:rPr lang="it-IT" b="1" dirty="0"/>
              <a:t>2 CFU F</a:t>
            </a:r>
            <a:endParaRPr lang="it-IT" dirty="0"/>
          </a:p>
          <a:p>
            <a:pPr marL="742950" lvl="1" indent="-285750">
              <a:lnSpc>
                <a:spcPct val="150000"/>
              </a:lnSpc>
              <a:buFont typeface="Arial" panose="020B0604020202020204" pitchFamily="34" charset="0"/>
              <a:buChar char="•"/>
            </a:pPr>
            <a:r>
              <a:rPr lang="it-IT" dirty="0"/>
              <a:t>Livello </a:t>
            </a:r>
            <a:r>
              <a:rPr lang="it-IT" b="1" dirty="0"/>
              <a:t>B1 completo</a:t>
            </a:r>
            <a:endParaRPr lang="it-IT" dirty="0"/>
          </a:p>
          <a:p>
            <a:pPr marL="742950" lvl="1" indent="-285750">
              <a:lnSpc>
                <a:spcPct val="150000"/>
              </a:lnSpc>
              <a:buFont typeface="Arial" panose="020B0604020202020204" pitchFamily="34" charset="0"/>
              <a:buChar char="•"/>
            </a:pPr>
            <a:r>
              <a:rPr lang="it-IT" dirty="0"/>
              <a:t>Lingua </a:t>
            </a:r>
            <a:r>
              <a:rPr lang="it-IT" b="1" dirty="0"/>
              <a:t>diversa</a:t>
            </a:r>
            <a:r>
              <a:rPr lang="it-IT" dirty="0"/>
              <a:t> da quella utilizzata per la verbalizzazione dell’esame di lingua del 1° anno</a:t>
            </a:r>
            <a:br>
              <a:rPr lang="it-IT" dirty="0"/>
            </a:br>
            <a:r>
              <a:rPr lang="it-IT" dirty="0"/>
              <a:t>(</a:t>
            </a:r>
            <a:r>
              <a:rPr lang="it-IT" i="1" dirty="0"/>
              <a:t>COMPETENZA LINGUISTICA – LIV. B1 informatizzato</a:t>
            </a:r>
            <a:r>
              <a:rPr lang="it-IT" dirty="0"/>
              <a:t>)</a:t>
            </a:r>
          </a:p>
          <a:p>
            <a:pPr lvl="1">
              <a:lnSpc>
                <a:spcPct val="150000"/>
              </a:lnSpc>
            </a:pPr>
            <a:endParaRPr lang="it-IT" dirty="0"/>
          </a:p>
          <a:p>
            <a:pPr>
              <a:lnSpc>
                <a:spcPct val="150000"/>
              </a:lnSpc>
              <a:buFont typeface="Arial" panose="020B0604020202020204" pitchFamily="34" charset="0"/>
              <a:buChar char="•"/>
            </a:pPr>
            <a:r>
              <a:rPr lang="it-IT" b="1" dirty="0"/>
              <a:t>1 CFU F</a:t>
            </a:r>
            <a:endParaRPr lang="it-IT" dirty="0"/>
          </a:p>
          <a:p>
            <a:pPr marL="742950" lvl="1" indent="-285750">
              <a:lnSpc>
                <a:spcPct val="150000"/>
              </a:lnSpc>
              <a:buFont typeface="Arial" panose="020B0604020202020204" pitchFamily="34" charset="0"/>
              <a:buChar char="•"/>
            </a:pPr>
            <a:r>
              <a:rPr lang="it-IT" dirty="0"/>
              <a:t>Livello </a:t>
            </a:r>
            <a:r>
              <a:rPr lang="it-IT" b="1" dirty="0"/>
              <a:t>B1 completo</a:t>
            </a:r>
            <a:endParaRPr lang="it-IT" dirty="0"/>
          </a:p>
          <a:p>
            <a:pPr marL="742950" lvl="1" indent="-285750">
              <a:lnSpc>
                <a:spcPct val="150000"/>
              </a:lnSpc>
              <a:buFont typeface="Arial" panose="020B0604020202020204" pitchFamily="34" charset="0"/>
              <a:buChar char="•"/>
            </a:pPr>
            <a:r>
              <a:rPr lang="it-IT" b="1" dirty="0"/>
              <a:t>Stessa lingua</a:t>
            </a:r>
            <a:r>
              <a:rPr lang="it-IT" dirty="0"/>
              <a:t> indicata nel piano di studi per l’esame di lingua del 1° anno</a:t>
            </a:r>
          </a:p>
        </p:txBody>
      </p:sp>
    </p:spTree>
    <p:extLst>
      <p:ext uri="{BB962C8B-B14F-4D97-AF65-F5344CB8AC3E}">
        <p14:creationId xmlns:p14="http://schemas.microsoft.com/office/powerpoint/2010/main" val="3270916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11540F53-C54D-4472-89A0-A79C96559696}"/>
              </a:ext>
            </a:extLst>
          </p:cNvPr>
          <p:cNvSpPr>
            <a:spLocks noGrp="1"/>
          </p:cNvSpPr>
          <p:nvPr>
            <p:ph type="ftr" sz="quarter" idx="11"/>
          </p:nvPr>
        </p:nvSpPr>
        <p:spPr/>
        <p:txBody>
          <a:bodyPr/>
          <a:lstStyle/>
          <a:p>
            <a:r>
              <a:rPr lang="it-IT"/>
              <a:t>Segreteria Corsi di Studio Scienze Motorie</a:t>
            </a:r>
          </a:p>
        </p:txBody>
      </p:sp>
      <p:sp>
        <p:nvSpPr>
          <p:cNvPr id="4" name="CasellaDiTesto 3">
            <a:extLst>
              <a:ext uri="{FF2B5EF4-FFF2-40B4-BE49-F238E27FC236}">
                <a16:creationId xmlns:a16="http://schemas.microsoft.com/office/drawing/2014/main" id="{D6CDAA4D-B8A4-4504-976A-C2F4060CF226}"/>
              </a:ext>
            </a:extLst>
          </p:cNvPr>
          <p:cNvSpPr txBox="1"/>
          <p:nvPr/>
        </p:nvSpPr>
        <p:spPr>
          <a:xfrm>
            <a:off x="578840" y="906010"/>
            <a:ext cx="9722841" cy="2126864"/>
          </a:xfrm>
          <a:prstGeom prst="rect">
            <a:avLst/>
          </a:prstGeom>
          <a:noFill/>
        </p:spPr>
        <p:txBody>
          <a:bodyPr wrap="square">
            <a:spAutoFit/>
          </a:bodyPr>
          <a:lstStyle/>
          <a:p>
            <a:pPr>
              <a:lnSpc>
                <a:spcPct val="150000"/>
              </a:lnSpc>
            </a:pPr>
            <a:r>
              <a:rPr lang="it-IT" b="1" dirty="0"/>
              <a:t>CFU riconosciuti: Livello A2</a:t>
            </a:r>
          </a:p>
          <a:p>
            <a:pPr>
              <a:lnSpc>
                <a:spcPct val="150000"/>
              </a:lnSpc>
            </a:pPr>
            <a:endParaRPr lang="it-IT" b="1" dirty="0"/>
          </a:p>
          <a:p>
            <a:pPr>
              <a:lnSpc>
                <a:spcPct val="150000"/>
              </a:lnSpc>
              <a:buFont typeface="Arial" panose="020B0604020202020204" pitchFamily="34" charset="0"/>
              <a:buChar char="•"/>
            </a:pPr>
            <a:r>
              <a:rPr lang="it-IT" b="1" dirty="0"/>
              <a:t>1 CFU F</a:t>
            </a:r>
            <a:endParaRPr lang="it-IT" dirty="0"/>
          </a:p>
          <a:p>
            <a:pPr marL="742950" lvl="1" indent="-285750">
              <a:lnSpc>
                <a:spcPct val="150000"/>
              </a:lnSpc>
              <a:buFont typeface="Arial" panose="020B0604020202020204" pitchFamily="34" charset="0"/>
              <a:buChar char="•"/>
            </a:pPr>
            <a:r>
              <a:rPr lang="it-IT" dirty="0"/>
              <a:t>Livello </a:t>
            </a:r>
            <a:r>
              <a:rPr lang="it-IT" b="1" dirty="0"/>
              <a:t>A2 completo</a:t>
            </a:r>
            <a:endParaRPr lang="it-IT" dirty="0"/>
          </a:p>
          <a:p>
            <a:pPr marL="742950" lvl="1" indent="-285750">
              <a:lnSpc>
                <a:spcPct val="150000"/>
              </a:lnSpc>
              <a:buFont typeface="Arial" panose="020B0604020202020204" pitchFamily="34" charset="0"/>
              <a:buChar char="•"/>
            </a:pPr>
            <a:r>
              <a:rPr lang="it-IT" dirty="0"/>
              <a:t>Lingua </a:t>
            </a:r>
            <a:r>
              <a:rPr lang="it-IT" b="1" dirty="0"/>
              <a:t>diversa</a:t>
            </a:r>
            <a:r>
              <a:rPr lang="it-IT" dirty="0"/>
              <a:t> da quella utilizzata per la certificazione B1 informatizzata del 1° anno</a:t>
            </a:r>
          </a:p>
        </p:txBody>
      </p:sp>
    </p:spTree>
    <p:extLst>
      <p:ext uri="{BB962C8B-B14F-4D97-AF65-F5344CB8AC3E}">
        <p14:creationId xmlns:p14="http://schemas.microsoft.com/office/powerpoint/2010/main" val="676072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D78060-CB48-0C6C-7A7A-C728F7C0B56E}"/>
              </a:ext>
            </a:extLst>
          </p:cNvPr>
          <p:cNvSpPr>
            <a:spLocks noGrp="1"/>
          </p:cNvSpPr>
          <p:nvPr>
            <p:ph type="title"/>
          </p:nvPr>
        </p:nvSpPr>
        <p:spPr>
          <a:xfrm>
            <a:off x="654340" y="596995"/>
            <a:ext cx="10058400" cy="661353"/>
          </a:xfrm>
        </p:spPr>
        <p:txBody>
          <a:bodyPr>
            <a:normAutofit/>
          </a:bodyPr>
          <a:lstStyle/>
          <a:p>
            <a:r>
              <a:rPr lang="it-IT" sz="1800" b="1" dirty="0">
                <a:solidFill>
                  <a:srgbClr val="000000"/>
                </a:solidFill>
                <a:effectLst/>
                <a:latin typeface="+mn-lt"/>
                <a:ea typeface="Times New Roman" panose="02020603050405020304" pitchFamily="18" charset="0"/>
              </a:rPr>
              <a:t>4. Partecipa a corsi organizzati da enti esterni all’Ateneo</a:t>
            </a:r>
            <a:endParaRPr lang="it-IT" sz="1800" b="1" dirty="0">
              <a:latin typeface="+mn-lt"/>
            </a:endParaRPr>
          </a:p>
        </p:txBody>
      </p:sp>
      <p:sp>
        <p:nvSpPr>
          <p:cNvPr id="3" name="Segnaposto contenuto 2">
            <a:extLst>
              <a:ext uri="{FF2B5EF4-FFF2-40B4-BE49-F238E27FC236}">
                <a16:creationId xmlns:a16="http://schemas.microsoft.com/office/drawing/2014/main" id="{CB5D05E6-01B2-5DC5-7D95-E731993B5C9C}"/>
              </a:ext>
            </a:extLst>
          </p:cNvPr>
          <p:cNvSpPr>
            <a:spLocks noGrp="1"/>
          </p:cNvSpPr>
          <p:nvPr>
            <p:ph idx="1"/>
          </p:nvPr>
        </p:nvSpPr>
        <p:spPr>
          <a:xfrm>
            <a:off x="654339" y="1820411"/>
            <a:ext cx="10838578" cy="4068661"/>
          </a:xfrm>
        </p:spPr>
        <p:txBody>
          <a:bodyPr>
            <a:normAutofit fontScale="25000" lnSpcReduction="20000"/>
          </a:bodyPr>
          <a:lstStyle/>
          <a:p>
            <a:pPr>
              <a:lnSpc>
                <a:spcPct val="120000"/>
              </a:lnSpc>
            </a:pPr>
            <a:r>
              <a:rPr lang="it-IT" sz="5500" dirty="0">
                <a:solidFill>
                  <a:schemeClr val="tx1"/>
                </a:solidFill>
              </a:rPr>
              <a:t>È possibile ottenere </a:t>
            </a:r>
            <a:r>
              <a:rPr lang="it-IT" sz="5500" b="1" dirty="0">
                <a:solidFill>
                  <a:schemeClr val="tx1"/>
                </a:solidFill>
              </a:rPr>
              <a:t>CFU F</a:t>
            </a:r>
            <a:r>
              <a:rPr lang="it-IT" sz="5500" dirty="0">
                <a:solidFill>
                  <a:schemeClr val="tx1"/>
                </a:solidFill>
              </a:rPr>
              <a:t> partecipando a </a:t>
            </a:r>
            <a:r>
              <a:rPr lang="it-IT" sz="5500" b="1" dirty="0">
                <a:solidFill>
                  <a:schemeClr val="tx1"/>
                </a:solidFill>
              </a:rPr>
              <a:t>corsi organizzati da enti esterni</a:t>
            </a:r>
            <a:r>
              <a:rPr lang="it-IT" sz="5500" dirty="0">
                <a:solidFill>
                  <a:schemeClr val="tx1"/>
                </a:solidFill>
              </a:rPr>
              <a:t> all’Università di Verona.</a:t>
            </a:r>
          </a:p>
          <a:p>
            <a:pPr>
              <a:lnSpc>
                <a:spcPct val="120000"/>
              </a:lnSpc>
            </a:pPr>
            <a:r>
              <a:rPr lang="it-IT" sz="5500" dirty="0">
                <a:solidFill>
                  <a:schemeClr val="tx1"/>
                </a:solidFill>
              </a:rPr>
              <a:t>Il riconoscimento è subordinato alla valutazione della Commissione di Scienze Motorie.</a:t>
            </a:r>
            <a:r>
              <a:rPr lang="it-IT" sz="5400" dirty="0">
                <a:solidFill>
                  <a:schemeClr val="tx1"/>
                </a:solidFill>
              </a:rPr>
              <a:t> I crediti vengono assegnati solo dopo valutazione positiva.</a:t>
            </a:r>
            <a:endParaRPr lang="it-IT" sz="5500" dirty="0">
              <a:solidFill>
                <a:schemeClr val="tx1"/>
              </a:solidFill>
            </a:endParaRPr>
          </a:p>
          <a:p>
            <a:pPr>
              <a:lnSpc>
                <a:spcPct val="120000"/>
              </a:lnSpc>
            </a:pPr>
            <a:endParaRPr lang="it-IT" sz="5500" b="1" dirty="0">
              <a:solidFill>
                <a:schemeClr val="tx1"/>
              </a:solidFill>
            </a:endParaRPr>
          </a:p>
          <a:p>
            <a:pPr>
              <a:lnSpc>
                <a:spcPct val="120000"/>
              </a:lnSpc>
            </a:pPr>
            <a:r>
              <a:rPr lang="it-IT" sz="5500" b="1" dirty="0">
                <a:solidFill>
                  <a:schemeClr val="tx1"/>
                </a:solidFill>
              </a:rPr>
              <a:t>Procedura di richiesta</a:t>
            </a:r>
          </a:p>
          <a:p>
            <a:pPr>
              <a:lnSpc>
                <a:spcPct val="120000"/>
              </a:lnSpc>
            </a:pPr>
            <a:r>
              <a:rPr lang="it-IT" sz="5500" dirty="0">
                <a:solidFill>
                  <a:schemeClr val="tx1"/>
                </a:solidFill>
              </a:rPr>
              <a:t>Prima di iniziare il corso esterno è necessario:</a:t>
            </a:r>
          </a:p>
          <a:p>
            <a:pPr>
              <a:lnSpc>
                <a:spcPct val="120000"/>
              </a:lnSpc>
              <a:buFont typeface="Arial" panose="020B0604020202020204" pitchFamily="34" charset="0"/>
              <a:buChar char="•"/>
            </a:pPr>
            <a:r>
              <a:rPr lang="it-IT" sz="5500" dirty="0">
                <a:solidFill>
                  <a:schemeClr val="tx1"/>
                </a:solidFill>
              </a:rPr>
              <a:t>inviare alla segreteria studenti il </a:t>
            </a:r>
            <a:r>
              <a:rPr lang="it-IT" sz="5500" b="1" dirty="0">
                <a:solidFill>
                  <a:schemeClr val="tx1"/>
                </a:solidFill>
              </a:rPr>
              <a:t>Modulo di richiesta riconoscimento </a:t>
            </a:r>
            <a:r>
              <a:rPr lang="it-IT" sz="5500" dirty="0">
                <a:solidFill>
                  <a:schemeClr val="tx1"/>
                </a:solidFill>
              </a:rPr>
              <a:t>[</a:t>
            </a:r>
            <a:r>
              <a:rPr lang="it-IT" sz="5500" dirty="0">
                <a:solidFill>
                  <a:schemeClr val="tx2"/>
                </a:solidFill>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Link al modulo</a:t>
            </a:r>
            <a:r>
              <a:rPr lang="it-IT" sz="5500" dirty="0">
                <a:solidFill>
                  <a:schemeClr val="tx2"/>
                </a:solidFill>
                <a:ea typeface="Times New Roman" panose="02020603050405020304" pitchFamily="18" charset="0"/>
                <a:cs typeface="Times New Roman" panose="02020603050405020304" pitchFamily="18" charset="0"/>
              </a:rPr>
              <a:t>] </a:t>
            </a:r>
            <a:endParaRPr lang="it-IT" sz="5500" dirty="0">
              <a:solidFill>
                <a:schemeClr val="tx2"/>
              </a:solidFill>
            </a:endParaRPr>
          </a:p>
          <a:p>
            <a:pPr>
              <a:lnSpc>
                <a:spcPct val="120000"/>
              </a:lnSpc>
              <a:buFont typeface="Arial" panose="020B0604020202020204" pitchFamily="34" charset="0"/>
              <a:buChar char="•"/>
            </a:pPr>
            <a:r>
              <a:rPr lang="it-IT" sz="5500" dirty="0">
                <a:solidFill>
                  <a:schemeClr val="tx1"/>
                </a:solidFill>
              </a:rPr>
              <a:t>allegare la documentazione del corso</a:t>
            </a:r>
          </a:p>
          <a:p>
            <a:pPr marL="0" indent="0">
              <a:buNone/>
            </a:pPr>
            <a:endParaRPr lang="it-IT" sz="5400" b="1" dirty="0"/>
          </a:p>
          <a:p>
            <a:pPr>
              <a:lnSpc>
                <a:spcPct val="120000"/>
              </a:lnSpc>
            </a:pPr>
            <a:r>
              <a:rPr lang="it-IT" sz="5400" b="1" dirty="0"/>
              <a:t> </a:t>
            </a:r>
            <a:r>
              <a:rPr lang="it-IT" sz="5600" b="1" dirty="0">
                <a:solidFill>
                  <a:schemeClr val="tx1"/>
                </a:solidFill>
              </a:rPr>
              <a:t>Requisiti fondamentali</a:t>
            </a:r>
          </a:p>
          <a:p>
            <a:pPr>
              <a:lnSpc>
                <a:spcPct val="150000"/>
              </a:lnSpc>
            </a:pPr>
            <a:r>
              <a:rPr lang="it-IT" sz="5600" dirty="0">
                <a:solidFill>
                  <a:schemeClr val="tx1"/>
                </a:solidFill>
              </a:rPr>
              <a:t>Tutti i corsi, attestazioni e brevetti devono essere </a:t>
            </a:r>
            <a:r>
              <a:rPr lang="it-IT" sz="5600" b="1" dirty="0">
                <a:solidFill>
                  <a:schemeClr val="tx1"/>
                </a:solidFill>
              </a:rPr>
              <a:t>in corso di validità.</a:t>
            </a:r>
            <a:endParaRPr lang="it-IT" sz="5500" dirty="0">
              <a:solidFill>
                <a:schemeClr val="tx1"/>
              </a:solidFill>
            </a:endParaRPr>
          </a:p>
          <a:p>
            <a:pPr marL="0" indent="0" algn="just">
              <a:lnSpc>
                <a:spcPct val="170000"/>
              </a:lnSpc>
              <a:buNone/>
            </a:pPr>
            <a:endParaRPr lang="it-IT" sz="6400" dirty="0">
              <a:solidFill>
                <a:srgbClr val="000000"/>
              </a:solidFill>
              <a:effectLst/>
              <a:ea typeface="Times New Roman" panose="02020603050405020304" pitchFamily="18" charset="0"/>
              <a:cs typeface="Times New Roman" panose="02020603050405020304" pitchFamily="18" charset="0"/>
            </a:endParaRPr>
          </a:p>
          <a:p>
            <a:pPr marL="0" indent="0">
              <a:lnSpc>
                <a:spcPct val="170000"/>
              </a:lnSpc>
              <a:buNone/>
            </a:pPr>
            <a:endParaRPr lang="it-IT" sz="6400" dirty="0">
              <a:solidFill>
                <a:srgbClr val="000000"/>
              </a:solidFill>
              <a:effectLst/>
              <a:ea typeface="Times New Roman" panose="02020603050405020304" pitchFamily="18" charset="0"/>
              <a:cs typeface="Times New Roman" panose="02020603050405020304" pitchFamily="18" charset="0"/>
            </a:endParaRPr>
          </a:p>
          <a:p>
            <a:endParaRPr lang="it-IT" dirty="0"/>
          </a:p>
        </p:txBody>
      </p:sp>
      <p:sp>
        <p:nvSpPr>
          <p:cNvPr id="5" name="Segnaposto piè di pagina 4">
            <a:extLst>
              <a:ext uri="{FF2B5EF4-FFF2-40B4-BE49-F238E27FC236}">
                <a16:creationId xmlns:a16="http://schemas.microsoft.com/office/drawing/2014/main" id="{8D83B401-E5A5-B2C7-F79B-F16925CB376B}"/>
              </a:ext>
            </a:extLst>
          </p:cNvPr>
          <p:cNvSpPr>
            <a:spLocks noGrp="1"/>
          </p:cNvSpPr>
          <p:nvPr>
            <p:ph type="ftr" sz="quarter" idx="11"/>
          </p:nvPr>
        </p:nvSpPr>
        <p:spPr/>
        <p:txBody>
          <a:bodyPr/>
          <a:lstStyle/>
          <a:p>
            <a:r>
              <a:rPr lang="it-IT" dirty="0"/>
              <a:t>Segreteria Corsi di Studio Scienze Motorie</a:t>
            </a:r>
          </a:p>
        </p:txBody>
      </p:sp>
    </p:spTree>
    <p:extLst>
      <p:ext uri="{BB962C8B-B14F-4D97-AF65-F5344CB8AC3E}">
        <p14:creationId xmlns:p14="http://schemas.microsoft.com/office/powerpoint/2010/main" val="4020701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F70EBF09-E254-4597-ACEC-75D9BC485D11}"/>
              </a:ext>
            </a:extLst>
          </p:cNvPr>
          <p:cNvSpPr>
            <a:spLocks noGrp="1"/>
          </p:cNvSpPr>
          <p:nvPr>
            <p:ph type="ftr" sz="quarter" idx="11"/>
          </p:nvPr>
        </p:nvSpPr>
        <p:spPr/>
        <p:txBody>
          <a:bodyPr/>
          <a:lstStyle/>
          <a:p>
            <a:r>
              <a:rPr lang="it-IT"/>
              <a:t>Segreteria Corsi di Studio Scienze Motorie</a:t>
            </a:r>
          </a:p>
        </p:txBody>
      </p:sp>
      <p:sp>
        <p:nvSpPr>
          <p:cNvPr id="3" name="Segnaposto contenuto 2">
            <a:extLst>
              <a:ext uri="{FF2B5EF4-FFF2-40B4-BE49-F238E27FC236}">
                <a16:creationId xmlns:a16="http://schemas.microsoft.com/office/drawing/2014/main" id="{B775BF79-F681-491C-B5D6-A8D649A54A33}"/>
              </a:ext>
            </a:extLst>
          </p:cNvPr>
          <p:cNvSpPr txBox="1">
            <a:spLocks/>
          </p:cNvSpPr>
          <p:nvPr/>
        </p:nvSpPr>
        <p:spPr>
          <a:xfrm>
            <a:off x="494949" y="394282"/>
            <a:ext cx="10469461" cy="5637401"/>
          </a:xfrm>
          <a:prstGeom prst="rect">
            <a:avLst/>
          </a:prstGeom>
        </p:spPr>
        <p:txBody>
          <a:bodyPr>
            <a:normAutofit fontScale="250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it-IT" sz="6400" b="1" dirty="0">
                <a:solidFill>
                  <a:schemeClr val="tx1"/>
                </a:solidFill>
              </a:rPr>
              <a:t>Esempi di attività riconosciute (2 CFU F)</a:t>
            </a:r>
          </a:p>
          <a:p>
            <a:pPr>
              <a:lnSpc>
                <a:spcPct val="120000"/>
              </a:lnSpc>
            </a:pPr>
            <a:r>
              <a:rPr lang="it-IT" sz="6400" dirty="0">
                <a:solidFill>
                  <a:schemeClr val="tx1"/>
                </a:solidFill>
              </a:rPr>
              <a:t>La Commissione utilizza alcuni criteri di riferimento, tra cui:</a:t>
            </a:r>
          </a:p>
          <a:p>
            <a:pPr>
              <a:lnSpc>
                <a:spcPct val="120000"/>
              </a:lnSpc>
              <a:buFont typeface="Arial" panose="020B0604020202020204" pitchFamily="34" charset="0"/>
              <a:buChar char="•"/>
            </a:pPr>
            <a:r>
              <a:rPr lang="it-IT" sz="6400" dirty="0">
                <a:solidFill>
                  <a:schemeClr val="tx1"/>
                </a:solidFill>
              </a:rPr>
              <a:t>Diploma di </a:t>
            </a:r>
            <a:r>
              <a:rPr lang="it-IT" sz="6400" b="1" dirty="0">
                <a:solidFill>
                  <a:schemeClr val="tx1"/>
                </a:solidFill>
              </a:rPr>
              <a:t>Maestro di sci</a:t>
            </a:r>
            <a:br>
              <a:rPr lang="it-IT" sz="6400" dirty="0">
                <a:solidFill>
                  <a:schemeClr val="tx1"/>
                </a:solidFill>
              </a:rPr>
            </a:br>
            <a:r>
              <a:rPr lang="it-IT" sz="6400" dirty="0">
                <a:solidFill>
                  <a:schemeClr val="tx1"/>
                </a:solidFill>
              </a:rPr>
              <a:t>(Collegio Regionale Maestri di sci)</a:t>
            </a:r>
          </a:p>
          <a:p>
            <a:pPr>
              <a:lnSpc>
                <a:spcPct val="120000"/>
              </a:lnSpc>
              <a:buFont typeface="Arial" panose="020B0604020202020204" pitchFamily="34" charset="0"/>
              <a:buChar char="•"/>
            </a:pPr>
            <a:r>
              <a:rPr lang="it-IT" sz="6400" b="1" dirty="0">
                <a:solidFill>
                  <a:schemeClr val="tx1"/>
                </a:solidFill>
              </a:rPr>
              <a:t>Brevetto professionale di Assistente Bagnanti</a:t>
            </a:r>
            <a:br>
              <a:rPr lang="it-IT" sz="6400" dirty="0">
                <a:solidFill>
                  <a:schemeClr val="tx1"/>
                </a:solidFill>
              </a:rPr>
            </a:br>
            <a:r>
              <a:rPr lang="it-IT" sz="6400" dirty="0">
                <a:solidFill>
                  <a:schemeClr val="tx1"/>
                </a:solidFill>
              </a:rPr>
              <a:t>(Società Nazionale di Salvamento o FIN)</a:t>
            </a:r>
          </a:p>
          <a:p>
            <a:pPr>
              <a:lnSpc>
                <a:spcPct val="120000"/>
              </a:lnSpc>
              <a:buFont typeface="Arial" panose="020B0604020202020204" pitchFamily="34" charset="0"/>
              <a:buChar char="•"/>
            </a:pPr>
            <a:r>
              <a:rPr lang="it-IT" sz="6400" dirty="0">
                <a:solidFill>
                  <a:schemeClr val="tx1"/>
                </a:solidFill>
              </a:rPr>
              <a:t>Certificazioni informatiche:</a:t>
            </a:r>
          </a:p>
          <a:p>
            <a:pPr marL="742950" lvl="1" indent="-285750">
              <a:lnSpc>
                <a:spcPct val="120000"/>
              </a:lnSpc>
              <a:buFont typeface="Arial" panose="020B0604020202020204" pitchFamily="34" charset="0"/>
              <a:buChar char="•"/>
            </a:pPr>
            <a:r>
              <a:rPr lang="it-IT" sz="6400" b="1" dirty="0">
                <a:solidFill>
                  <a:schemeClr val="tx1"/>
                </a:solidFill>
              </a:rPr>
              <a:t>ICDL Full Standard</a:t>
            </a:r>
            <a:endParaRPr lang="it-IT" sz="6400" dirty="0">
              <a:solidFill>
                <a:schemeClr val="tx1"/>
              </a:solidFill>
            </a:endParaRPr>
          </a:p>
          <a:p>
            <a:pPr marL="742950" lvl="1" indent="-285750">
              <a:lnSpc>
                <a:spcPct val="120000"/>
              </a:lnSpc>
              <a:buFont typeface="Arial" panose="020B0604020202020204" pitchFamily="34" charset="0"/>
              <a:buChar char="•"/>
            </a:pPr>
            <a:r>
              <a:rPr lang="it-IT" sz="6400" b="1" dirty="0">
                <a:solidFill>
                  <a:schemeClr val="tx1"/>
                </a:solidFill>
              </a:rPr>
              <a:t>ICDL Advanced</a:t>
            </a:r>
            <a:endParaRPr lang="it-IT" sz="6400" dirty="0">
              <a:solidFill>
                <a:schemeClr val="tx1"/>
              </a:solidFill>
            </a:endParaRPr>
          </a:p>
          <a:p>
            <a:pPr marL="742950" lvl="1" indent="-285750">
              <a:lnSpc>
                <a:spcPct val="120000"/>
              </a:lnSpc>
              <a:buFont typeface="Arial" panose="020B0604020202020204" pitchFamily="34" charset="0"/>
              <a:buChar char="•"/>
            </a:pPr>
            <a:r>
              <a:rPr lang="it-IT" sz="6400" b="1" dirty="0">
                <a:solidFill>
                  <a:schemeClr val="tx1"/>
                </a:solidFill>
              </a:rPr>
              <a:t>ICDL </a:t>
            </a:r>
            <a:r>
              <a:rPr lang="it-IT" sz="6400" b="1" dirty="0" err="1">
                <a:solidFill>
                  <a:schemeClr val="tx1"/>
                </a:solidFill>
              </a:rPr>
              <a:t>Specialized</a:t>
            </a:r>
            <a:endParaRPr lang="it-IT" sz="6400" dirty="0">
              <a:solidFill>
                <a:schemeClr val="tx1"/>
              </a:solidFill>
            </a:endParaRPr>
          </a:p>
          <a:p>
            <a:pPr>
              <a:lnSpc>
                <a:spcPct val="120000"/>
              </a:lnSpc>
              <a:buFont typeface="Arial" panose="020B0604020202020204" pitchFamily="34" charset="0"/>
              <a:buChar char="•"/>
            </a:pPr>
            <a:r>
              <a:rPr lang="it-IT" sz="6400" dirty="0">
                <a:solidFill>
                  <a:schemeClr val="tx1"/>
                </a:solidFill>
              </a:rPr>
              <a:t>Qualifica di </a:t>
            </a:r>
            <a:r>
              <a:rPr lang="it-IT" sz="6400" b="1" dirty="0">
                <a:solidFill>
                  <a:schemeClr val="tx1"/>
                </a:solidFill>
              </a:rPr>
              <a:t>Allenatore di 2° livello</a:t>
            </a:r>
            <a:br>
              <a:rPr lang="it-IT" sz="6400" dirty="0">
                <a:solidFill>
                  <a:schemeClr val="tx1"/>
                </a:solidFill>
              </a:rPr>
            </a:br>
            <a:r>
              <a:rPr lang="it-IT" sz="6400" dirty="0">
                <a:solidFill>
                  <a:schemeClr val="tx1"/>
                </a:solidFill>
              </a:rPr>
              <a:t>(Federazioni sportive)</a:t>
            </a:r>
          </a:p>
          <a:p>
            <a:pPr>
              <a:lnSpc>
                <a:spcPct val="120000"/>
              </a:lnSpc>
              <a:buFont typeface="Arial" panose="020B0604020202020204" pitchFamily="34" charset="0"/>
              <a:buChar char="•"/>
            </a:pPr>
            <a:endParaRPr lang="it-IT" sz="6400" dirty="0">
              <a:solidFill>
                <a:schemeClr val="tx1"/>
              </a:solidFill>
            </a:endParaRPr>
          </a:p>
          <a:p>
            <a:pPr marL="0" indent="0">
              <a:lnSpc>
                <a:spcPct val="120000"/>
              </a:lnSpc>
              <a:buNone/>
            </a:pPr>
            <a:r>
              <a:rPr lang="it-IT" sz="6400" b="1" dirty="0">
                <a:solidFill>
                  <a:schemeClr val="tx1"/>
                </a:solidFill>
              </a:rPr>
              <a:t>Esempi di attività riconosciute (1 CFU F)</a:t>
            </a:r>
          </a:p>
          <a:p>
            <a:pPr>
              <a:lnSpc>
                <a:spcPct val="120000"/>
              </a:lnSpc>
              <a:buFont typeface="Arial" panose="020B0604020202020204" pitchFamily="34" charset="0"/>
              <a:buChar char="•"/>
            </a:pPr>
            <a:r>
              <a:rPr lang="it-IT" sz="6400" dirty="0">
                <a:solidFill>
                  <a:schemeClr val="tx1"/>
                </a:solidFill>
              </a:rPr>
              <a:t>Qualifica di Istruttore di 1° livello</a:t>
            </a:r>
            <a:br>
              <a:rPr lang="it-IT" sz="6400" dirty="0">
                <a:solidFill>
                  <a:schemeClr val="tx1"/>
                </a:solidFill>
              </a:rPr>
            </a:br>
            <a:r>
              <a:rPr lang="it-IT" sz="6400" dirty="0">
                <a:solidFill>
                  <a:schemeClr val="tx1"/>
                </a:solidFill>
              </a:rPr>
              <a:t>(Federazioni sportive)</a:t>
            </a:r>
          </a:p>
          <a:p>
            <a:pPr marL="0" indent="0">
              <a:lnSpc>
                <a:spcPct val="120000"/>
              </a:lnSpc>
              <a:buNone/>
            </a:pPr>
            <a:endParaRPr lang="it-IT" sz="6400" dirty="0"/>
          </a:p>
          <a:p>
            <a:pPr marL="0" indent="0" algn="just">
              <a:lnSpc>
                <a:spcPct val="150000"/>
              </a:lnSpc>
              <a:buFont typeface="Calibri" panose="020F0502020204030204" pitchFamily="34" charset="0"/>
              <a:buNone/>
            </a:pPr>
            <a:endParaRPr lang="it-IT" sz="1100" dirty="0">
              <a:solidFill>
                <a:schemeClr val="dk1"/>
              </a:solidFill>
              <a:latin typeface="Arial" panose="020B0604020202020204" pitchFamily="34" charset="0"/>
              <a:cs typeface="Arial" panose="020B0604020202020204" pitchFamily="34" charset="0"/>
            </a:endParaRPr>
          </a:p>
          <a:p>
            <a:pPr marL="0" indent="0">
              <a:buFont typeface="Calibri" panose="020F0502020204030204" pitchFamily="34" charset="0"/>
              <a:buNone/>
            </a:pPr>
            <a:endParaRPr lang="it-IT" sz="1100" dirty="0">
              <a:latin typeface="Arial" panose="020B0604020202020204" pitchFamily="34" charset="0"/>
              <a:ea typeface="Times New Roman" panose="02020603050405020304" pitchFamily="18" charset="0"/>
              <a:cs typeface="Arial" panose="020B0604020202020204" pitchFamily="34" charset="0"/>
            </a:endParaRPr>
          </a:p>
          <a:p>
            <a:pPr marL="0" indent="0">
              <a:buFont typeface="Calibri" panose="020F0502020204030204" pitchFamily="34" charset="0"/>
              <a:buNone/>
            </a:pPr>
            <a:endParaRPr lang="it-IT" sz="800" dirty="0">
              <a:solidFill>
                <a:srgbClr val="000000"/>
              </a:solidFill>
              <a:latin typeface="Arial" panose="020B0604020202020204" pitchFamily="34" charset="0"/>
              <a:cs typeface="Times New Roman" panose="02020603050405020304" pitchFamily="18" charset="0"/>
            </a:endParaRPr>
          </a:p>
          <a:p>
            <a:pPr marL="0" indent="0">
              <a:buFont typeface="Calibri" panose="020F0502020204030204" pitchFamily="34" charset="0"/>
              <a:buNone/>
            </a:pPr>
            <a:r>
              <a:rPr lang="it-IT" sz="800"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p>
          <a:p>
            <a:pPr marL="0" indent="0">
              <a:buFont typeface="Calibri" panose="020F0502020204030204" pitchFamily="34" charset="0"/>
              <a:buNone/>
            </a:pPr>
            <a:endParaRPr lang="it-IT" sz="800" dirty="0">
              <a:latin typeface="Calibri" panose="020F0502020204030204" pitchFamily="34" charset="0"/>
              <a:ea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8531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DA8952-9869-BE8E-B1A5-892F78883022}"/>
              </a:ext>
            </a:extLst>
          </p:cNvPr>
          <p:cNvSpPr>
            <a:spLocks noGrp="1"/>
          </p:cNvSpPr>
          <p:nvPr>
            <p:ph type="title"/>
          </p:nvPr>
        </p:nvSpPr>
        <p:spPr>
          <a:xfrm>
            <a:off x="779477" y="750217"/>
            <a:ext cx="10050710" cy="1145694"/>
          </a:xfrm>
        </p:spPr>
        <p:txBody>
          <a:bodyPr>
            <a:normAutofit/>
          </a:bodyPr>
          <a:lstStyle/>
          <a:p>
            <a:r>
              <a:rPr lang="it-IT" sz="2000" b="1" dirty="0">
                <a:solidFill>
                  <a:srgbClr val="000000"/>
                </a:solidFill>
                <a:effectLst/>
                <a:latin typeface="+mn-lt"/>
                <a:ea typeface="Times New Roman" panose="02020603050405020304" pitchFamily="18" charset="0"/>
              </a:rPr>
              <a:t>5. Partecipare a conferenze e seminari</a:t>
            </a:r>
            <a:br>
              <a:rPr lang="it-IT" sz="4400" dirty="0">
                <a:effectLst/>
                <a:latin typeface="Times New Roman" panose="02020603050405020304" pitchFamily="18" charset="0"/>
                <a:ea typeface="Times New Roman" panose="02020603050405020304" pitchFamily="18" charset="0"/>
              </a:rPr>
            </a:br>
            <a:endParaRPr lang="it-IT" dirty="0"/>
          </a:p>
        </p:txBody>
      </p:sp>
      <p:sp>
        <p:nvSpPr>
          <p:cNvPr id="3" name="Segnaposto contenuto 2">
            <a:extLst>
              <a:ext uri="{FF2B5EF4-FFF2-40B4-BE49-F238E27FC236}">
                <a16:creationId xmlns:a16="http://schemas.microsoft.com/office/drawing/2014/main" id="{E98865C5-CB7A-7CD2-9613-8BD47C289E1A}"/>
              </a:ext>
            </a:extLst>
          </p:cNvPr>
          <p:cNvSpPr>
            <a:spLocks noGrp="1"/>
          </p:cNvSpPr>
          <p:nvPr>
            <p:ph idx="1"/>
          </p:nvPr>
        </p:nvSpPr>
        <p:spPr>
          <a:xfrm>
            <a:off x="779477" y="811764"/>
            <a:ext cx="10503716" cy="4917917"/>
          </a:xfrm>
        </p:spPr>
        <p:txBody>
          <a:bodyPr>
            <a:normAutofit fontScale="25000" lnSpcReduction="20000"/>
          </a:bodyPr>
          <a:lstStyle/>
          <a:p>
            <a:endParaRPr lang="it-IT" sz="1600" dirty="0"/>
          </a:p>
          <a:p>
            <a:endParaRPr lang="it-IT" sz="1600" dirty="0"/>
          </a:p>
          <a:p>
            <a:endParaRPr lang="it-IT" sz="1600" dirty="0"/>
          </a:p>
          <a:p>
            <a:endParaRPr lang="it-IT" sz="1600" dirty="0"/>
          </a:p>
          <a:p>
            <a:endParaRPr lang="it-IT" sz="5500" dirty="0"/>
          </a:p>
          <a:p>
            <a:r>
              <a:rPr lang="it-IT" sz="7200" dirty="0">
                <a:solidFill>
                  <a:schemeClr val="tx1"/>
                </a:solidFill>
              </a:rPr>
              <a:t>È possibile ottenere </a:t>
            </a:r>
            <a:r>
              <a:rPr lang="it-IT" sz="7200" b="1" dirty="0">
                <a:solidFill>
                  <a:schemeClr val="tx1"/>
                </a:solidFill>
              </a:rPr>
              <a:t>CFU F</a:t>
            </a:r>
            <a:r>
              <a:rPr lang="it-IT" sz="7200" dirty="0">
                <a:solidFill>
                  <a:schemeClr val="tx1"/>
                </a:solidFill>
              </a:rPr>
              <a:t> partecipando a </a:t>
            </a:r>
            <a:r>
              <a:rPr lang="it-IT" sz="7200" b="1" dirty="0">
                <a:solidFill>
                  <a:schemeClr val="tx1"/>
                </a:solidFill>
              </a:rPr>
              <a:t>conferenze e seminari</a:t>
            </a:r>
            <a:r>
              <a:rPr lang="it-IT" sz="7200" dirty="0">
                <a:solidFill>
                  <a:schemeClr val="tx1"/>
                </a:solidFill>
              </a:rPr>
              <a:t>.</a:t>
            </a:r>
          </a:p>
          <a:p>
            <a:r>
              <a:rPr lang="it-IT" sz="7200" dirty="0">
                <a:solidFill>
                  <a:schemeClr val="tx1"/>
                </a:solidFill>
              </a:rPr>
              <a:t>📌 </a:t>
            </a:r>
            <a:r>
              <a:rPr lang="it-IT" sz="7200" b="1" dirty="0">
                <a:solidFill>
                  <a:schemeClr val="tx1"/>
                </a:solidFill>
              </a:rPr>
              <a:t>25 ore di partecipazione = 1 CFU F</a:t>
            </a:r>
            <a:endParaRPr lang="it-IT" sz="7200" dirty="0">
              <a:solidFill>
                <a:schemeClr val="tx1"/>
              </a:solidFill>
            </a:endParaRPr>
          </a:p>
          <a:p>
            <a:endParaRPr lang="it-IT" sz="7200" b="1" dirty="0"/>
          </a:p>
          <a:p>
            <a:r>
              <a:rPr lang="it-IT" sz="7200" b="1" dirty="0">
                <a:solidFill>
                  <a:schemeClr val="tx1"/>
                </a:solidFill>
              </a:rPr>
              <a:t>Conferenze riconosciute automaticamente</a:t>
            </a:r>
          </a:p>
          <a:p>
            <a:r>
              <a:rPr lang="it-IT" sz="7200" dirty="0">
                <a:solidFill>
                  <a:schemeClr val="tx1"/>
                </a:solidFill>
              </a:rPr>
              <a:t>Non è necessaria la richiesta preventiva per le ore di partecipazione a conferenze:</a:t>
            </a:r>
          </a:p>
          <a:p>
            <a:pPr>
              <a:buFont typeface="Arial" panose="020B0604020202020204" pitchFamily="34" charset="0"/>
              <a:buChar char="•"/>
            </a:pPr>
            <a:r>
              <a:rPr lang="it-IT" sz="7200" dirty="0">
                <a:solidFill>
                  <a:schemeClr val="tx1"/>
                </a:solidFill>
              </a:rPr>
              <a:t>organizzate direttamente da </a:t>
            </a:r>
            <a:r>
              <a:rPr lang="it-IT" sz="7200" b="1" dirty="0">
                <a:solidFill>
                  <a:schemeClr val="tx1"/>
                </a:solidFill>
              </a:rPr>
              <a:t>Scienze Motorie di Verona</a:t>
            </a:r>
            <a:endParaRPr lang="it-IT" sz="7200" dirty="0">
              <a:solidFill>
                <a:schemeClr val="tx1"/>
              </a:solidFill>
            </a:endParaRPr>
          </a:p>
          <a:p>
            <a:pPr>
              <a:buFont typeface="Arial" panose="020B0604020202020204" pitchFamily="34" charset="0"/>
              <a:buChar char="•"/>
            </a:pPr>
            <a:r>
              <a:rPr lang="it-IT" sz="7200" dirty="0">
                <a:solidFill>
                  <a:schemeClr val="tx1"/>
                </a:solidFill>
              </a:rPr>
              <a:t>organizzate da </a:t>
            </a:r>
            <a:r>
              <a:rPr lang="it-IT" sz="7200" b="1" dirty="0">
                <a:solidFill>
                  <a:schemeClr val="tx1"/>
                </a:solidFill>
              </a:rPr>
              <a:t>Scienze Motorie di Verona</a:t>
            </a:r>
            <a:br>
              <a:rPr lang="it-IT" sz="7200" dirty="0">
                <a:solidFill>
                  <a:schemeClr val="tx1"/>
                </a:solidFill>
              </a:rPr>
            </a:br>
            <a:r>
              <a:rPr lang="it-IT" sz="7200" dirty="0">
                <a:solidFill>
                  <a:schemeClr val="tx1"/>
                </a:solidFill>
              </a:rPr>
              <a:t>in collaborazione con Federazioni sportive o altri Enti/Associazioni</a:t>
            </a:r>
          </a:p>
          <a:p>
            <a:pPr>
              <a:buFont typeface="Arial" panose="020B0604020202020204" pitchFamily="34" charset="0"/>
              <a:buChar char="•"/>
            </a:pPr>
            <a:r>
              <a:rPr lang="it-IT" sz="7200" dirty="0">
                <a:solidFill>
                  <a:schemeClr val="tx1"/>
                </a:solidFill>
              </a:rPr>
              <a:t>organizzate da </a:t>
            </a:r>
            <a:r>
              <a:rPr lang="it-IT" sz="7200" b="1" dirty="0">
                <a:solidFill>
                  <a:schemeClr val="tx1"/>
                </a:solidFill>
              </a:rPr>
              <a:t>altri enti</a:t>
            </a:r>
            <a:r>
              <a:rPr lang="it-IT" sz="7200" dirty="0">
                <a:solidFill>
                  <a:schemeClr val="tx1"/>
                </a:solidFill>
              </a:rPr>
              <a:t>, ma con la presenza di:</a:t>
            </a:r>
          </a:p>
          <a:p>
            <a:pPr marL="742950" lvl="1" indent="-285750">
              <a:buFont typeface="Arial" panose="020B0604020202020204" pitchFamily="34" charset="0"/>
              <a:buChar char="•"/>
            </a:pPr>
            <a:r>
              <a:rPr lang="it-IT" sz="7200" dirty="0">
                <a:solidFill>
                  <a:schemeClr val="tx1"/>
                </a:solidFill>
              </a:rPr>
              <a:t>un </a:t>
            </a:r>
            <a:r>
              <a:rPr lang="it-IT" sz="7200" b="1" dirty="0">
                <a:solidFill>
                  <a:schemeClr val="tx1"/>
                </a:solidFill>
              </a:rPr>
              <a:t>docente universitario</a:t>
            </a:r>
            <a:r>
              <a:rPr lang="it-IT" sz="7200" dirty="0">
                <a:solidFill>
                  <a:schemeClr val="tx1"/>
                </a:solidFill>
              </a:rPr>
              <a:t> come relatore o referente</a:t>
            </a:r>
          </a:p>
          <a:p>
            <a:pPr marL="0" indent="0">
              <a:lnSpc>
                <a:spcPct val="150000"/>
              </a:lnSpc>
              <a:buNone/>
            </a:pPr>
            <a:endParaRPr lang="it-IT"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it-IT" dirty="0"/>
          </a:p>
          <a:p>
            <a:endParaRPr lang="it-IT" dirty="0"/>
          </a:p>
        </p:txBody>
      </p:sp>
      <p:sp>
        <p:nvSpPr>
          <p:cNvPr id="4" name="Segnaposto piè di pagina 3">
            <a:extLst>
              <a:ext uri="{FF2B5EF4-FFF2-40B4-BE49-F238E27FC236}">
                <a16:creationId xmlns:a16="http://schemas.microsoft.com/office/drawing/2014/main" id="{4D0DAF48-FC87-04B1-BD42-69DCB5334704}"/>
              </a:ext>
            </a:extLst>
          </p:cNvPr>
          <p:cNvSpPr>
            <a:spLocks noGrp="1"/>
          </p:cNvSpPr>
          <p:nvPr>
            <p:ph type="ftr" sz="quarter" idx="11"/>
          </p:nvPr>
        </p:nvSpPr>
        <p:spPr/>
        <p:txBody>
          <a:bodyPr/>
          <a:lstStyle/>
          <a:p>
            <a:r>
              <a:rPr lang="it-IT" dirty="0"/>
              <a:t>Segreteria Corsi di Studio Scienze Motorie</a:t>
            </a:r>
          </a:p>
        </p:txBody>
      </p:sp>
    </p:spTree>
    <p:extLst>
      <p:ext uri="{BB962C8B-B14F-4D97-AF65-F5344CB8AC3E}">
        <p14:creationId xmlns:p14="http://schemas.microsoft.com/office/powerpoint/2010/main" val="3605145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5BC9C483-ABDF-435B-999F-18785EA10C5E}"/>
              </a:ext>
            </a:extLst>
          </p:cNvPr>
          <p:cNvSpPr>
            <a:spLocks noGrp="1"/>
          </p:cNvSpPr>
          <p:nvPr>
            <p:ph type="ftr" sz="quarter" idx="11"/>
          </p:nvPr>
        </p:nvSpPr>
        <p:spPr/>
        <p:txBody>
          <a:bodyPr/>
          <a:lstStyle/>
          <a:p>
            <a:r>
              <a:rPr lang="it-IT"/>
              <a:t>Segreteria Corsi di Studio Scienze Motorie</a:t>
            </a:r>
          </a:p>
        </p:txBody>
      </p:sp>
      <p:sp>
        <p:nvSpPr>
          <p:cNvPr id="10" name="CasellaDiTesto 9">
            <a:extLst>
              <a:ext uri="{FF2B5EF4-FFF2-40B4-BE49-F238E27FC236}">
                <a16:creationId xmlns:a16="http://schemas.microsoft.com/office/drawing/2014/main" id="{A9646C69-73DE-446C-91BB-DD789970011E}"/>
              </a:ext>
            </a:extLst>
          </p:cNvPr>
          <p:cNvSpPr txBox="1"/>
          <p:nvPr/>
        </p:nvSpPr>
        <p:spPr>
          <a:xfrm>
            <a:off x="729842" y="906012"/>
            <a:ext cx="8412061" cy="3416320"/>
          </a:xfrm>
          <a:prstGeom prst="rect">
            <a:avLst/>
          </a:prstGeom>
          <a:noFill/>
        </p:spPr>
        <p:txBody>
          <a:bodyPr wrap="square">
            <a:spAutoFit/>
          </a:bodyPr>
          <a:lstStyle/>
          <a:p>
            <a:r>
              <a:rPr lang="it-IT" b="1" dirty="0"/>
              <a:t>Conferenze da valutare preventivamente</a:t>
            </a:r>
          </a:p>
          <a:p>
            <a:endParaRPr lang="it-IT" dirty="0"/>
          </a:p>
          <a:p>
            <a:pPr>
              <a:lnSpc>
                <a:spcPct val="150000"/>
              </a:lnSpc>
            </a:pPr>
            <a:r>
              <a:rPr lang="it-IT" dirty="0"/>
              <a:t>Per tutte le </a:t>
            </a:r>
            <a:r>
              <a:rPr lang="it-IT" b="1" dirty="0"/>
              <a:t>altre conferenze</a:t>
            </a:r>
            <a:r>
              <a:rPr lang="it-IT" dirty="0"/>
              <a:t>:</a:t>
            </a:r>
          </a:p>
          <a:p>
            <a:pPr>
              <a:lnSpc>
                <a:spcPct val="150000"/>
              </a:lnSpc>
              <a:buFont typeface="Arial" panose="020B0604020202020204" pitchFamily="34" charset="0"/>
              <a:buChar char="•"/>
            </a:pPr>
            <a:r>
              <a:rPr lang="it-IT" dirty="0"/>
              <a:t>è necessaria una </a:t>
            </a:r>
            <a:r>
              <a:rPr lang="it-IT" b="1" dirty="0"/>
              <a:t>valutazione preventiva</a:t>
            </a:r>
            <a:endParaRPr lang="it-IT" dirty="0"/>
          </a:p>
          <a:p>
            <a:pPr>
              <a:lnSpc>
                <a:spcPct val="150000"/>
              </a:lnSpc>
              <a:buFont typeface="Arial" panose="020B0604020202020204" pitchFamily="34" charset="0"/>
              <a:buChar char="•"/>
            </a:pPr>
            <a:r>
              <a:rPr lang="it-IT" dirty="0"/>
              <a:t>devi inviare via mail alla segreteria:</a:t>
            </a:r>
          </a:p>
          <a:p>
            <a:pPr marL="742950" lvl="1" indent="-285750">
              <a:lnSpc>
                <a:spcPct val="150000"/>
              </a:lnSpc>
              <a:buFont typeface="Arial" panose="020B0604020202020204" pitchFamily="34" charset="0"/>
              <a:buChar char="•"/>
            </a:pPr>
            <a:r>
              <a:rPr lang="it-IT" dirty="0"/>
              <a:t>il </a:t>
            </a:r>
            <a:r>
              <a:rPr lang="it-IT" b="1" dirty="0"/>
              <a:t>Modulo di richiesta </a:t>
            </a:r>
            <a:r>
              <a:rPr lang="it-IT" sz="1800" dirty="0">
                <a:solidFill>
                  <a:schemeClr val="accent1"/>
                </a:solidFill>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[Link al Modulo di richiesta]</a:t>
            </a:r>
            <a:endParaRPr lang="it-IT" dirty="0">
              <a:solidFill>
                <a:schemeClr val="accent1"/>
              </a:solidFill>
            </a:endParaRPr>
          </a:p>
          <a:p>
            <a:pPr marL="742950" lvl="1" indent="-285750">
              <a:lnSpc>
                <a:spcPct val="150000"/>
              </a:lnSpc>
              <a:buFont typeface="Arial" panose="020B0604020202020204" pitchFamily="34" charset="0"/>
              <a:buChar char="•"/>
            </a:pPr>
            <a:r>
              <a:rPr lang="it-IT" dirty="0"/>
              <a:t>il </a:t>
            </a:r>
            <a:r>
              <a:rPr lang="it-IT" b="1" dirty="0"/>
              <a:t>programma della conferenza</a:t>
            </a:r>
            <a:endParaRPr lang="it-IT" dirty="0"/>
          </a:p>
          <a:p>
            <a:pPr>
              <a:lnSpc>
                <a:spcPct val="150000"/>
              </a:lnSpc>
            </a:pPr>
            <a:r>
              <a:rPr lang="it-IT" dirty="0"/>
              <a:t>La Commissione valuterà la coerenza dell’attività.</a:t>
            </a:r>
          </a:p>
          <a:p>
            <a:pPr marL="742950" lvl="1" indent="-285750">
              <a:buFont typeface="Arial" panose="020B0604020202020204" pitchFamily="34" charset="0"/>
              <a:buChar char="•"/>
            </a:pPr>
            <a:endParaRPr lang="it-IT" dirty="0"/>
          </a:p>
        </p:txBody>
      </p:sp>
    </p:spTree>
    <p:extLst>
      <p:ext uri="{BB962C8B-B14F-4D97-AF65-F5344CB8AC3E}">
        <p14:creationId xmlns:p14="http://schemas.microsoft.com/office/powerpoint/2010/main" val="2453195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1968AC50-DDF2-41DF-A64D-BA2DA1E995C9}"/>
              </a:ext>
            </a:extLst>
          </p:cNvPr>
          <p:cNvSpPr>
            <a:spLocks noGrp="1"/>
          </p:cNvSpPr>
          <p:nvPr>
            <p:ph type="ftr" sz="quarter" idx="11"/>
          </p:nvPr>
        </p:nvSpPr>
        <p:spPr/>
        <p:txBody>
          <a:bodyPr/>
          <a:lstStyle/>
          <a:p>
            <a:r>
              <a:rPr lang="it-IT"/>
              <a:t>Segreteria Corsi di Studio Scienze Motorie</a:t>
            </a:r>
          </a:p>
        </p:txBody>
      </p:sp>
      <p:sp>
        <p:nvSpPr>
          <p:cNvPr id="4" name="CasellaDiTesto 3">
            <a:extLst>
              <a:ext uri="{FF2B5EF4-FFF2-40B4-BE49-F238E27FC236}">
                <a16:creationId xmlns:a16="http://schemas.microsoft.com/office/drawing/2014/main" id="{4DF7A91E-78C0-4D78-B595-B0AEC61526E9}"/>
              </a:ext>
            </a:extLst>
          </p:cNvPr>
          <p:cNvSpPr txBox="1"/>
          <p:nvPr/>
        </p:nvSpPr>
        <p:spPr>
          <a:xfrm>
            <a:off x="903214" y="989901"/>
            <a:ext cx="10385571" cy="3511859"/>
          </a:xfrm>
          <a:prstGeom prst="rect">
            <a:avLst/>
          </a:prstGeom>
          <a:noFill/>
        </p:spPr>
        <p:txBody>
          <a:bodyPr wrap="square">
            <a:spAutoFit/>
          </a:bodyPr>
          <a:lstStyle/>
          <a:p>
            <a:r>
              <a:rPr lang="it-IT" b="1" dirty="0"/>
              <a:t>Procedura di riconoscimento</a:t>
            </a:r>
          </a:p>
          <a:p>
            <a:endParaRPr lang="it-IT" dirty="0"/>
          </a:p>
          <a:p>
            <a:pPr>
              <a:lnSpc>
                <a:spcPct val="150000"/>
              </a:lnSpc>
            </a:pPr>
            <a:r>
              <a:rPr lang="it-IT" dirty="0"/>
              <a:t>Quando raggiungi </a:t>
            </a:r>
            <a:r>
              <a:rPr lang="it-IT" b="1" dirty="0"/>
              <a:t>25 ore complessive</a:t>
            </a:r>
            <a:r>
              <a:rPr lang="it-IT" dirty="0"/>
              <a:t>:</a:t>
            </a:r>
          </a:p>
          <a:p>
            <a:pPr>
              <a:lnSpc>
                <a:spcPct val="150000"/>
              </a:lnSpc>
              <a:buFont typeface="Arial" panose="020B0604020202020204" pitchFamily="34" charset="0"/>
              <a:buChar char="•"/>
            </a:pPr>
            <a:r>
              <a:rPr lang="it-IT" dirty="0"/>
              <a:t>invia alla </a:t>
            </a:r>
            <a:r>
              <a:rPr lang="it-IT" b="1" dirty="0"/>
              <a:t>segreteria studenti</a:t>
            </a:r>
            <a:endParaRPr lang="it-IT" dirty="0"/>
          </a:p>
          <a:p>
            <a:pPr>
              <a:lnSpc>
                <a:spcPct val="150000"/>
              </a:lnSpc>
              <a:buFont typeface="Arial" panose="020B0604020202020204" pitchFamily="34" charset="0"/>
              <a:buChar char="•"/>
            </a:pPr>
            <a:r>
              <a:rPr lang="it-IT" dirty="0"/>
              <a:t>il </a:t>
            </a:r>
            <a:r>
              <a:rPr lang="it-IT" b="1" dirty="0"/>
              <a:t>Modulo di riepilogo delle ore frequentate </a:t>
            </a:r>
            <a:r>
              <a:rPr lang="it-IT" dirty="0">
                <a:solidFill>
                  <a:schemeClr val="accent1"/>
                </a:solidFill>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[Link al modulo]</a:t>
            </a:r>
            <a:endParaRPr lang="it-IT" dirty="0">
              <a:solidFill>
                <a:schemeClr val="accent1"/>
              </a:solidFill>
            </a:endParaRPr>
          </a:p>
          <a:p>
            <a:pPr>
              <a:lnSpc>
                <a:spcPct val="150000"/>
              </a:lnSpc>
              <a:buFont typeface="Arial" panose="020B0604020202020204" pitchFamily="34" charset="0"/>
              <a:buChar char="•"/>
            </a:pPr>
            <a:r>
              <a:rPr lang="it-IT" dirty="0"/>
              <a:t>gli </a:t>
            </a:r>
            <a:r>
              <a:rPr lang="it-IT" b="1" dirty="0"/>
              <a:t>attestati di presenza</a:t>
            </a:r>
            <a:endParaRPr lang="it-IT" dirty="0"/>
          </a:p>
          <a:p>
            <a:pPr>
              <a:lnSpc>
                <a:spcPct val="150000"/>
              </a:lnSpc>
            </a:pPr>
            <a:endParaRPr lang="it-IT" dirty="0"/>
          </a:p>
          <a:p>
            <a:pPr>
              <a:lnSpc>
                <a:spcPct val="150000"/>
              </a:lnSpc>
            </a:pPr>
            <a:r>
              <a:rPr lang="it-IT" dirty="0"/>
              <a:t>La Commissione riconoscerà </a:t>
            </a:r>
            <a:r>
              <a:rPr lang="it-IT" b="1" dirty="0"/>
              <a:t>1 CFU F</a:t>
            </a:r>
            <a:endParaRPr lang="it-IT" dirty="0"/>
          </a:p>
          <a:p>
            <a:pPr marL="0" indent="0">
              <a:lnSpc>
                <a:spcPct val="150000"/>
              </a:lnSpc>
              <a:buNone/>
            </a:pPr>
            <a:endParaRPr lang="it-IT" sz="1800" dirty="0">
              <a:solidFill>
                <a:srgbClr val="000000"/>
              </a:solidFill>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1955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F9DD44-E8DC-4DF3-992D-45B76101B879}"/>
              </a:ext>
            </a:extLst>
          </p:cNvPr>
          <p:cNvSpPr>
            <a:spLocks noGrp="1"/>
          </p:cNvSpPr>
          <p:nvPr>
            <p:ph type="title"/>
          </p:nvPr>
        </p:nvSpPr>
        <p:spPr>
          <a:xfrm>
            <a:off x="427838" y="122718"/>
            <a:ext cx="7592037" cy="1202744"/>
          </a:xfrm>
        </p:spPr>
        <p:txBody>
          <a:bodyPr>
            <a:normAutofit/>
          </a:bodyPr>
          <a:lstStyle/>
          <a:p>
            <a:r>
              <a:rPr lang="it-IT" sz="3200" dirty="0"/>
              <a:t>Contatti</a:t>
            </a:r>
          </a:p>
        </p:txBody>
      </p:sp>
      <p:sp>
        <p:nvSpPr>
          <p:cNvPr id="3" name="Segnaposto contenuto 2">
            <a:extLst>
              <a:ext uri="{FF2B5EF4-FFF2-40B4-BE49-F238E27FC236}">
                <a16:creationId xmlns:a16="http://schemas.microsoft.com/office/drawing/2014/main" id="{E5D809D9-DFE4-4370-AC1F-9E752A5027F1}"/>
              </a:ext>
            </a:extLst>
          </p:cNvPr>
          <p:cNvSpPr>
            <a:spLocks noGrp="1"/>
          </p:cNvSpPr>
          <p:nvPr>
            <p:ph idx="1"/>
          </p:nvPr>
        </p:nvSpPr>
        <p:spPr>
          <a:xfrm>
            <a:off x="578841" y="1988191"/>
            <a:ext cx="10729520" cy="3691156"/>
          </a:xfrm>
        </p:spPr>
        <p:txBody>
          <a:bodyPr>
            <a:normAutofit/>
          </a:bodyPr>
          <a:lstStyle/>
          <a:p>
            <a:pPr marL="0" indent="0">
              <a:buNone/>
            </a:pPr>
            <a:r>
              <a:rPr lang="it-IT" sz="1700" b="1" dirty="0">
                <a:solidFill>
                  <a:schemeClr val="tx1"/>
                </a:solidFill>
              </a:rPr>
              <a:t>Segreteria Corsi di Studio – Scienze Motorie</a:t>
            </a:r>
            <a:br>
              <a:rPr lang="it-IT" sz="1700" dirty="0">
                <a:solidFill>
                  <a:schemeClr val="tx1"/>
                </a:solidFill>
              </a:rPr>
            </a:br>
            <a:r>
              <a:rPr lang="it-IT" sz="1700" dirty="0">
                <a:solidFill>
                  <a:schemeClr val="tx1"/>
                </a:solidFill>
              </a:rPr>
              <a:t>Supporto per informazioni e invio modulistica</a:t>
            </a:r>
          </a:p>
          <a:p>
            <a:pPr marL="0" indent="0">
              <a:buNone/>
            </a:pPr>
            <a:r>
              <a:rPr lang="it-IT" sz="1700" b="1" dirty="0">
                <a:solidFill>
                  <a:schemeClr val="tx1"/>
                </a:solidFill>
              </a:rPr>
              <a:t>Persona di riferimento</a:t>
            </a:r>
            <a:br>
              <a:rPr lang="it-IT" sz="1700" dirty="0">
                <a:solidFill>
                  <a:schemeClr val="tx1"/>
                </a:solidFill>
              </a:rPr>
            </a:br>
            <a:r>
              <a:rPr lang="it-IT" sz="1700" dirty="0">
                <a:solidFill>
                  <a:schemeClr val="tx1"/>
                </a:solidFill>
              </a:rPr>
              <a:t>Patrizia Cavazzana</a:t>
            </a:r>
          </a:p>
          <a:p>
            <a:pPr marL="0" indent="0">
              <a:buNone/>
            </a:pPr>
            <a:r>
              <a:rPr lang="it-IT" sz="1700" b="1" dirty="0">
                <a:solidFill>
                  <a:schemeClr val="tx1"/>
                </a:solidFill>
              </a:rPr>
              <a:t>Telefono</a:t>
            </a:r>
            <a:br>
              <a:rPr lang="it-IT" sz="1700" dirty="0">
                <a:solidFill>
                  <a:schemeClr val="tx1"/>
                </a:solidFill>
              </a:rPr>
            </a:br>
            <a:r>
              <a:rPr lang="it-IT" sz="1700" dirty="0">
                <a:solidFill>
                  <a:schemeClr val="tx1"/>
                </a:solidFill>
              </a:rPr>
              <a:t>045 802 8010</a:t>
            </a:r>
          </a:p>
          <a:p>
            <a:pPr marL="0" indent="0">
              <a:buNone/>
            </a:pPr>
            <a:r>
              <a:rPr lang="it-IT" sz="1700" b="1" dirty="0">
                <a:solidFill>
                  <a:schemeClr val="tx1"/>
                </a:solidFill>
              </a:rPr>
              <a:t>Email</a:t>
            </a:r>
            <a:br>
              <a:rPr lang="it-IT" sz="1700" dirty="0">
                <a:solidFill>
                  <a:schemeClr val="tx1"/>
                </a:solidFill>
              </a:rPr>
            </a:br>
            <a:r>
              <a:rPr lang="it-IT" sz="1700" dirty="0">
                <a:solidFill>
                  <a:schemeClr val="tx1"/>
                </a:solidFill>
                <a:hlinkClick r:id="rId2">
                  <a:extLst>
                    <a:ext uri="{A12FA001-AC4F-418D-AE19-62706E023703}">
                      <ahyp:hlinkClr xmlns:ahyp="http://schemas.microsoft.com/office/drawing/2018/hyperlinkcolor" val="tx"/>
                    </a:ext>
                  </a:extLst>
                </a:hlinkClick>
              </a:rPr>
              <a:t>didattica.scienzemotorie@ateneo.univr.it</a:t>
            </a:r>
            <a:endParaRPr lang="it-IT" sz="1700" dirty="0">
              <a:solidFill>
                <a:schemeClr val="tx1"/>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it-IT" altLang="it-IT" sz="1700" b="1" i="0" u="none" strike="noStrike" cap="none" normalizeH="0" baseline="0" dirty="0">
              <a:ln>
                <a:noFill/>
              </a:ln>
              <a:solidFill>
                <a:schemeClr val="tx1"/>
              </a:solidFill>
              <a:effectLst/>
              <a:cs typeface="Open Sans" panose="020B0606030504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it-IT" sz="1700" b="1" i="0" u="none" strike="noStrike" cap="none" normalizeH="0" baseline="0" dirty="0">
                <a:ln>
                  <a:noFill/>
                </a:ln>
                <a:solidFill>
                  <a:schemeClr val="tx1"/>
                </a:solidFill>
                <a:effectLst/>
                <a:cs typeface="Open Sans" panose="020B0606030504020204" pitchFamily="34" charset="0"/>
              </a:rPr>
              <a:t>Sede</a:t>
            </a:r>
          </a:p>
          <a:p>
            <a:pPr marL="457200" marR="0" lvl="1" indent="-457200" algn="l" defTabSz="914400" rtl="0" eaLnBrk="0" fontAlgn="base" latinLnBrk="0" hangingPunct="0">
              <a:lnSpc>
                <a:spcPct val="100000"/>
              </a:lnSpc>
              <a:spcBef>
                <a:spcPct val="0"/>
              </a:spcBef>
              <a:spcAft>
                <a:spcPct val="0"/>
              </a:spcAft>
              <a:buClrTx/>
              <a:buSzTx/>
              <a:buFontTx/>
              <a:buNone/>
              <a:tabLst/>
            </a:pPr>
            <a:r>
              <a:rPr kumimoji="0" lang="it-IT" altLang="it-IT" sz="1700" b="0" i="0" u="none" strike="noStrike" cap="none" normalizeH="0" baseline="0" dirty="0">
                <a:ln>
                  <a:noFill/>
                </a:ln>
                <a:solidFill>
                  <a:schemeClr val="tx1"/>
                </a:solidFill>
                <a:effectLst/>
                <a:cs typeface="Open Sans" panose="020B0606030504020204" pitchFamily="34" charset="0"/>
              </a:rPr>
              <a:t>Via Felice Casorati, 43 - Verona</a:t>
            </a:r>
          </a:p>
          <a:p>
            <a:pPr marL="0" indent="0">
              <a:buNone/>
            </a:pPr>
            <a:endParaRPr lang="it-IT" sz="1800" dirty="0"/>
          </a:p>
          <a:p>
            <a:pPr marL="0" indent="0">
              <a:buNone/>
            </a:pPr>
            <a:endParaRPr lang="it-IT" sz="1800" dirty="0"/>
          </a:p>
          <a:p>
            <a:pPr marL="0" indent="0">
              <a:buNone/>
            </a:pPr>
            <a:endParaRPr lang="it-IT" sz="1800" dirty="0"/>
          </a:p>
          <a:p>
            <a:endParaRPr lang="it-IT" dirty="0"/>
          </a:p>
        </p:txBody>
      </p:sp>
      <p:sp>
        <p:nvSpPr>
          <p:cNvPr id="4" name="Segnaposto piè di pagina 3">
            <a:extLst>
              <a:ext uri="{FF2B5EF4-FFF2-40B4-BE49-F238E27FC236}">
                <a16:creationId xmlns:a16="http://schemas.microsoft.com/office/drawing/2014/main" id="{CE50BFEB-2863-440E-875C-C6007661BB26}"/>
              </a:ext>
            </a:extLst>
          </p:cNvPr>
          <p:cNvSpPr>
            <a:spLocks noGrp="1"/>
          </p:cNvSpPr>
          <p:nvPr>
            <p:ph type="ftr" sz="quarter" idx="11"/>
          </p:nvPr>
        </p:nvSpPr>
        <p:spPr/>
        <p:txBody>
          <a:bodyPr/>
          <a:lstStyle/>
          <a:p>
            <a:r>
              <a:rPr lang="it-IT"/>
              <a:t>Segreteria Corsi di Studio Scienze Motorie</a:t>
            </a:r>
          </a:p>
        </p:txBody>
      </p:sp>
    </p:spTree>
    <p:extLst>
      <p:ext uri="{BB962C8B-B14F-4D97-AF65-F5344CB8AC3E}">
        <p14:creationId xmlns:p14="http://schemas.microsoft.com/office/powerpoint/2010/main" val="902572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FBF9F23-9BAC-A4E2-E301-74CDE764A603}"/>
              </a:ext>
            </a:extLst>
          </p:cNvPr>
          <p:cNvSpPr>
            <a:spLocks noGrp="1"/>
          </p:cNvSpPr>
          <p:nvPr>
            <p:ph idx="1"/>
          </p:nvPr>
        </p:nvSpPr>
        <p:spPr>
          <a:xfrm>
            <a:off x="558281" y="461394"/>
            <a:ext cx="10984969" cy="5670958"/>
          </a:xfrm>
        </p:spPr>
        <p:txBody>
          <a:bodyPr>
            <a:normAutofit fontScale="85000" lnSpcReduction="10000"/>
          </a:bodyPr>
          <a:lstStyle/>
          <a:p>
            <a:pPr marL="0" indent="0">
              <a:lnSpc>
                <a:spcPct val="150000"/>
              </a:lnSpc>
              <a:buNone/>
            </a:pPr>
            <a:r>
              <a:rPr lang="it-IT" sz="2800" dirty="0"/>
              <a:t>Piano di studi</a:t>
            </a:r>
          </a:p>
          <a:p>
            <a:pPr marL="0" indent="0">
              <a:lnSpc>
                <a:spcPct val="150000"/>
              </a:lnSpc>
              <a:buNone/>
            </a:pPr>
            <a:endParaRPr lang="it-IT" sz="2800" dirty="0"/>
          </a:p>
          <a:p>
            <a:pPr marL="0" indent="0">
              <a:lnSpc>
                <a:spcPct val="150000"/>
              </a:lnSpc>
              <a:buNone/>
            </a:pPr>
            <a:r>
              <a:rPr lang="it-IT" sz="1600" dirty="0"/>
              <a:t>Il piano di studi del corso di Laurea triennale in Scienze delle attività motorie e sportive L-22 e L-22R e del corso di Laurea Magistrale </a:t>
            </a:r>
            <a:r>
              <a:rPr lang="it-IT" sz="1600" dirty="0" err="1"/>
              <a:t>interateneo</a:t>
            </a:r>
            <a:r>
              <a:rPr lang="it-IT" sz="1600" dirty="0"/>
              <a:t> in Scienze dello sport e della prestazione fisica LM-68 prevede che </a:t>
            </a:r>
            <a:r>
              <a:rPr lang="it-IT" sz="1600" b="1" dirty="0"/>
              <a:t>3 crediti di tipologia F </a:t>
            </a:r>
            <a:r>
              <a:rPr lang="it-IT" sz="1600" dirty="0"/>
              <a:t>siano attribuiti alla frequenza di </a:t>
            </a:r>
            <a:r>
              <a:rPr lang="it-IT" sz="1600" b="1" dirty="0"/>
              <a:t>Altre attività formative</a:t>
            </a:r>
            <a:r>
              <a:rPr lang="it-IT" sz="1600" dirty="0"/>
              <a:t>.</a:t>
            </a:r>
          </a:p>
          <a:p>
            <a:pPr marL="0" indent="0">
              <a:lnSpc>
                <a:spcPct val="150000"/>
              </a:lnSpc>
              <a:buNone/>
            </a:pPr>
            <a:endParaRPr lang="it-IT" sz="1600" dirty="0"/>
          </a:p>
          <a:p>
            <a:pPr marL="0" indent="0">
              <a:lnSpc>
                <a:spcPct val="150000"/>
              </a:lnSpc>
              <a:buNone/>
            </a:pPr>
            <a:r>
              <a:rPr lang="it-IT" sz="1600" dirty="0"/>
              <a:t>Durante la compilazione del piano lo studente inserisce un totale di 3 cfu scelti fra:</a:t>
            </a:r>
          </a:p>
          <a:p>
            <a:pPr>
              <a:lnSpc>
                <a:spcPct val="150000"/>
              </a:lnSpc>
              <a:buFont typeface="Wingdings" panose="05000000000000000000" pitchFamily="2" charset="2"/>
              <a:buChar char="ü"/>
            </a:pPr>
            <a:r>
              <a:rPr lang="it-IT" sz="1600" dirty="0"/>
              <a:t>ALTRE ATTIVITA' FORMATIVE (CORSO 1) 1 cfu</a:t>
            </a:r>
          </a:p>
          <a:p>
            <a:pPr>
              <a:lnSpc>
                <a:spcPct val="150000"/>
              </a:lnSpc>
              <a:buFont typeface="Wingdings" panose="05000000000000000000" pitchFamily="2" charset="2"/>
              <a:buChar char="ü"/>
            </a:pPr>
            <a:r>
              <a:rPr lang="it-IT" sz="1600" dirty="0"/>
              <a:t>ALTRE ATTIVITA' FORMATIVE (CORSO 2) 1 cfu</a:t>
            </a:r>
          </a:p>
          <a:p>
            <a:pPr>
              <a:lnSpc>
                <a:spcPct val="150000"/>
              </a:lnSpc>
              <a:buFont typeface="Wingdings" panose="05000000000000000000" pitchFamily="2" charset="2"/>
              <a:buChar char="ü"/>
            </a:pPr>
            <a:r>
              <a:rPr lang="it-IT" sz="1600" dirty="0"/>
              <a:t>ALTRE ATTIVITA' FORMATIVE (CORSO 3) 1 cfu</a:t>
            </a:r>
          </a:p>
          <a:p>
            <a:pPr>
              <a:lnSpc>
                <a:spcPct val="150000"/>
              </a:lnSpc>
              <a:buFont typeface="Wingdings" panose="05000000000000000000" pitchFamily="2" charset="2"/>
              <a:buChar char="ü"/>
            </a:pPr>
            <a:r>
              <a:rPr lang="it-IT" sz="1600" dirty="0"/>
              <a:t>ALTRE ATTIVITÀ FORMATIVE 2 cfu</a:t>
            </a:r>
          </a:p>
          <a:p>
            <a:pPr>
              <a:lnSpc>
                <a:spcPct val="160000"/>
              </a:lnSpc>
              <a:buFont typeface="Wingdings" panose="05000000000000000000" pitchFamily="2" charset="2"/>
              <a:buChar char="ü"/>
            </a:pPr>
            <a:r>
              <a:rPr lang="it-IT" sz="1600" dirty="0"/>
              <a:t>CONVEGNI, CONFERENZE E SEMINARI 1 cfu</a:t>
            </a:r>
          </a:p>
          <a:p>
            <a:pPr marL="0" indent="0">
              <a:lnSpc>
                <a:spcPct val="150000"/>
              </a:lnSpc>
              <a:buNone/>
            </a:pPr>
            <a:endParaRPr lang="it-IT" sz="1600" dirty="0"/>
          </a:p>
        </p:txBody>
      </p:sp>
      <p:sp>
        <p:nvSpPr>
          <p:cNvPr id="4" name="Segnaposto piè di pagina 3">
            <a:extLst>
              <a:ext uri="{FF2B5EF4-FFF2-40B4-BE49-F238E27FC236}">
                <a16:creationId xmlns:a16="http://schemas.microsoft.com/office/drawing/2014/main" id="{E9E1579A-D90E-E291-162C-C8CD96D66EF7}"/>
              </a:ext>
            </a:extLst>
          </p:cNvPr>
          <p:cNvSpPr>
            <a:spLocks noGrp="1"/>
          </p:cNvSpPr>
          <p:nvPr>
            <p:ph type="ftr" sz="quarter" idx="11"/>
          </p:nvPr>
        </p:nvSpPr>
        <p:spPr>
          <a:xfrm>
            <a:off x="3414319" y="6396607"/>
            <a:ext cx="5226342" cy="428304"/>
          </a:xfrm>
        </p:spPr>
        <p:txBody>
          <a:bodyPr/>
          <a:lstStyle/>
          <a:p>
            <a:r>
              <a:rPr lang="it-IT" sz="900" dirty="0">
                <a:solidFill>
                  <a:schemeClr val="tx1"/>
                </a:solidFill>
              </a:rPr>
              <a:t>Segreteria Corsi di Studio Scienze Motorie</a:t>
            </a:r>
          </a:p>
        </p:txBody>
      </p:sp>
    </p:spTree>
    <p:extLst>
      <p:ext uri="{BB962C8B-B14F-4D97-AF65-F5344CB8AC3E}">
        <p14:creationId xmlns:p14="http://schemas.microsoft.com/office/powerpoint/2010/main" val="2641899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412B60-F959-7068-6BCA-C2DF63F257C2}"/>
              </a:ext>
            </a:extLst>
          </p:cNvPr>
          <p:cNvSpPr>
            <a:spLocks noGrp="1"/>
          </p:cNvSpPr>
          <p:nvPr>
            <p:ph type="title"/>
          </p:nvPr>
        </p:nvSpPr>
        <p:spPr>
          <a:xfrm>
            <a:off x="422124" y="511727"/>
            <a:ext cx="10515600" cy="530533"/>
          </a:xfrm>
        </p:spPr>
        <p:txBody>
          <a:bodyPr>
            <a:normAutofit/>
          </a:bodyPr>
          <a:lstStyle/>
          <a:p>
            <a:r>
              <a:rPr lang="it-IT" sz="2400" dirty="0">
                <a:solidFill>
                  <a:schemeClr val="tx1"/>
                </a:solidFill>
                <a:effectLst/>
                <a:ea typeface="Times New Roman" panose="02020603050405020304" pitchFamily="18" charset="0"/>
                <a:cs typeface="Times New Roman" panose="02020603050405020304" pitchFamily="18" charset="0"/>
              </a:rPr>
              <a:t>Come puoi acquisire crediti di tipologia F - Altre attività formative</a:t>
            </a:r>
            <a:endParaRPr lang="it-IT" sz="2400" dirty="0">
              <a:solidFill>
                <a:schemeClr val="tx1"/>
              </a:solidFill>
            </a:endParaRPr>
          </a:p>
        </p:txBody>
      </p:sp>
      <p:sp>
        <p:nvSpPr>
          <p:cNvPr id="3" name="Segnaposto contenuto 2">
            <a:extLst>
              <a:ext uri="{FF2B5EF4-FFF2-40B4-BE49-F238E27FC236}">
                <a16:creationId xmlns:a16="http://schemas.microsoft.com/office/drawing/2014/main" id="{86E80850-AD8D-F668-B032-FDD9921873F7}"/>
              </a:ext>
            </a:extLst>
          </p:cNvPr>
          <p:cNvSpPr>
            <a:spLocks noGrp="1"/>
          </p:cNvSpPr>
          <p:nvPr>
            <p:ph idx="1"/>
          </p:nvPr>
        </p:nvSpPr>
        <p:spPr>
          <a:xfrm>
            <a:off x="838200" y="1825625"/>
            <a:ext cx="10713440" cy="4351338"/>
          </a:xfrm>
        </p:spPr>
        <p:txBody>
          <a:bodyPr>
            <a:normAutofit lnSpcReduction="10000"/>
          </a:bodyPr>
          <a:lstStyle/>
          <a:p>
            <a:pPr marL="342900" lvl="0" indent="-342900">
              <a:lnSpc>
                <a:spcPct val="150000"/>
              </a:lnSpc>
              <a:buFont typeface="+mj-lt"/>
              <a:buAutoNum type="arabicPeriod"/>
            </a:pPr>
            <a:r>
              <a:rPr lang="it-IT" sz="1800" dirty="0">
                <a:solidFill>
                  <a:schemeClr val="tx2"/>
                </a:solidFill>
                <a:effectLst/>
                <a:ea typeface="Times New Roman" panose="02020603050405020304" pitchFamily="18" charset="0"/>
                <a:hlinkClick r:id="rId2" action="ppaction://hlinksldjump">
                  <a:extLst>
                    <a:ext uri="{A12FA001-AC4F-418D-AE19-62706E023703}">
                      <ahyp:hlinkClr xmlns:ahyp="http://schemas.microsoft.com/office/drawing/2018/hyperlinkcolor" val="tx"/>
                    </a:ext>
                  </a:extLst>
                </a:hlinkClick>
              </a:rPr>
              <a:t>Partecipa a corsi autorizzati dal Collegio e dalla Commissione di Scienze motorie</a:t>
            </a:r>
            <a:endParaRPr lang="it-IT" sz="1800" dirty="0">
              <a:solidFill>
                <a:schemeClr val="tx2"/>
              </a:solidFill>
              <a:effectLst/>
              <a:ea typeface="Times New Roman" panose="02020603050405020304" pitchFamily="18" charset="0"/>
            </a:endParaRPr>
          </a:p>
          <a:p>
            <a:pPr marL="342900" lvl="0" indent="-342900">
              <a:lnSpc>
                <a:spcPct val="150000"/>
              </a:lnSpc>
              <a:buFont typeface="+mj-lt"/>
              <a:buAutoNum type="arabicPeriod"/>
            </a:pPr>
            <a:r>
              <a:rPr lang="it-IT" sz="1800" dirty="0">
                <a:solidFill>
                  <a:schemeClr val="tx2"/>
                </a:solidFill>
                <a:effectLst/>
                <a:ea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Partecipa</a:t>
            </a:r>
            <a:r>
              <a:rPr lang="it-IT" sz="1800" dirty="0">
                <a:solidFill>
                  <a:srgbClr val="F49100"/>
                </a:solidFill>
                <a:effectLst/>
                <a:ea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 </a:t>
            </a:r>
            <a:r>
              <a:rPr lang="it-IT" sz="1800" dirty="0">
                <a:solidFill>
                  <a:schemeClr val="tx2"/>
                </a:solidFill>
                <a:effectLst/>
                <a:ea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ad attività organizzate dall’Ateneo di Verona</a:t>
            </a:r>
            <a:endParaRPr lang="it-IT" sz="1800" dirty="0">
              <a:solidFill>
                <a:schemeClr val="tx2"/>
              </a:solidFill>
              <a:effectLst/>
              <a:ea typeface="Times New Roman" panose="02020603050405020304" pitchFamily="18" charset="0"/>
            </a:endParaRPr>
          </a:p>
          <a:p>
            <a:pPr marL="342900" indent="-342900">
              <a:lnSpc>
                <a:spcPct val="150000"/>
              </a:lnSpc>
              <a:buFont typeface="+mj-lt"/>
              <a:buAutoNum type="arabicPeriod"/>
            </a:pPr>
            <a:r>
              <a:rPr lang="it-IT" sz="1800" dirty="0">
                <a:solidFill>
                  <a:schemeClr val="tx2"/>
                </a:solidFill>
                <a:effectLst/>
                <a:ea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Acquisisci certificazioni Linguistiche</a:t>
            </a:r>
            <a:endParaRPr lang="it-IT" sz="1800" dirty="0">
              <a:solidFill>
                <a:schemeClr val="tx2"/>
              </a:solidFill>
              <a:effectLst/>
              <a:ea typeface="Times New Roman" panose="02020603050405020304" pitchFamily="18" charset="0"/>
            </a:endParaRPr>
          </a:p>
          <a:p>
            <a:pPr marL="342900" lvl="0" indent="-342900">
              <a:lnSpc>
                <a:spcPct val="150000"/>
              </a:lnSpc>
              <a:buFont typeface="+mj-lt"/>
              <a:buAutoNum type="arabicPeriod"/>
            </a:pPr>
            <a:r>
              <a:rPr lang="it-IT" sz="1800" dirty="0">
                <a:solidFill>
                  <a:schemeClr val="tx2"/>
                </a:solidFill>
                <a:effectLst/>
                <a:ea typeface="Times New Roman" panose="02020603050405020304" pitchFamily="18" charset="0"/>
                <a:hlinkClick r:id="rId5" action="ppaction://hlinksldjump">
                  <a:extLst>
                    <a:ext uri="{A12FA001-AC4F-418D-AE19-62706E023703}">
                      <ahyp:hlinkClr xmlns:ahyp="http://schemas.microsoft.com/office/drawing/2018/hyperlinkcolor" val="tx"/>
                    </a:ext>
                  </a:extLst>
                </a:hlinkClick>
              </a:rPr>
              <a:t>Partecipa</a:t>
            </a:r>
            <a:r>
              <a:rPr lang="it-IT" sz="1800" dirty="0">
                <a:solidFill>
                  <a:srgbClr val="F49100"/>
                </a:solidFill>
                <a:effectLst/>
                <a:ea typeface="Times New Roman" panose="02020603050405020304" pitchFamily="18" charset="0"/>
                <a:hlinkClick r:id="rId5" action="ppaction://hlinksldjump">
                  <a:extLst>
                    <a:ext uri="{A12FA001-AC4F-418D-AE19-62706E023703}">
                      <ahyp:hlinkClr xmlns:ahyp="http://schemas.microsoft.com/office/drawing/2018/hyperlinkcolor" val="tx"/>
                    </a:ext>
                  </a:extLst>
                </a:hlinkClick>
              </a:rPr>
              <a:t> </a:t>
            </a:r>
            <a:r>
              <a:rPr lang="it-IT" sz="1800" dirty="0">
                <a:solidFill>
                  <a:schemeClr val="tx2"/>
                </a:solidFill>
                <a:effectLst/>
                <a:ea typeface="Times New Roman" panose="02020603050405020304" pitchFamily="18" charset="0"/>
                <a:hlinkClick r:id="rId5" action="ppaction://hlinksldjump">
                  <a:extLst>
                    <a:ext uri="{A12FA001-AC4F-418D-AE19-62706E023703}">
                      <ahyp:hlinkClr xmlns:ahyp="http://schemas.microsoft.com/office/drawing/2018/hyperlinkcolor" val="tx"/>
                    </a:ext>
                  </a:extLst>
                </a:hlinkClick>
              </a:rPr>
              <a:t>a corsi organizzati da enti esterni all’Ateneo</a:t>
            </a:r>
            <a:endParaRPr lang="it-IT" sz="1800" dirty="0">
              <a:solidFill>
                <a:schemeClr val="tx2"/>
              </a:solidFill>
              <a:effectLst/>
              <a:ea typeface="Times New Roman" panose="02020603050405020304" pitchFamily="18" charset="0"/>
            </a:endParaRPr>
          </a:p>
          <a:p>
            <a:pPr marL="342900" lvl="0" indent="-342900">
              <a:lnSpc>
                <a:spcPct val="150000"/>
              </a:lnSpc>
              <a:buFont typeface="+mj-lt"/>
              <a:buAutoNum type="arabicPeriod"/>
            </a:pPr>
            <a:r>
              <a:rPr lang="it-IT" sz="1800" dirty="0">
                <a:solidFill>
                  <a:schemeClr val="tx2"/>
                </a:solidFill>
                <a:effectLst/>
                <a:ea typeface="Times New Roman" panose="02020603050405020304" pitchFamily="18" charset="0"/>
                <a:hlinkClick r:id="rId6" action="ppaction://hlinksldjump">
                  <a:extLst>
                    <a:ext uri="{A12FA001-AC4F-418D-AE19-62706E023703}">
                      <ahyp:hlinkClr xmlns:ahyp="http://schemas.microsoft.com/office/drawing/2018/hyperlinkcolor" val="tx"/>
                    </a:ext>
                  </a:extLst>
                </a:hlinkClick>
              </a:rPr>
              <a:t>Partecipa</a:t>
            </a:r>
            <a:r>
              <a:rPr lang="it-IT" sz="1800" dirty="0">
                <a:solidFill>
                  <a:srgbClr val="F49100"/>
                </a:solidFill>
                <a:effectLst/>
                <a:ea typeface="Times New Roman" panose="02020603050405020304" pitchFamily="18" charset="0"/>
                <a:hlinkClick r:id="rId6" action="ppaction://hlinksldjump">
                  <a:extLst>
                    <a:ext uri="{A12FA001-AC4F-418D-AE19-62706E023703}">
                      <ahyp:hlinkClr xmlns:ahyp="http://schemas.microsoft.com/office/drawing/2018/hyperlinkcolor" val="tx"/>
                    </a:ext>
                  </a:extLst>
                </a:hlinkClick>
              </a:rPr>
              <a:t> </a:t>
            </a:r>
            <a:r>
              <a:rPr lang="it-IT" sz="1800" dirty="0">
                <a:solidFill>
                  <a:schemeClr val="tx2"/>
                </a:solidFill>
                <a:effectLst/>
                <a:ea typeface="Times New Roman" panose="02020603050405020304" pitchFamily="18" charset="0"/>
                <a:hlinkClick r:id="rId6" action="ppaction://hlinksldjump">
                  <a:extLst>
                    <a:ext uri="{A12FA001-AC4F-418D-AE19-62706E023703}">
                      <ahyp:hlinkClr xmlns:ahyp="http://schemas.microsoft.com/office/drawing/2018/hyperlinkcolor" val="tx"/>
                    </a:ext>
                  </a:extLst>
                </a:hlinkClick>
              </a:rPr>
              <a:t>a conferenze e seminari</a:t>
            </a:r>
            <a:endParaRPr lang="it-IT" sz="1800" dirty="0">
              <a:solidFill>
                <a:schemeClr val="tx2"/>
              </a:solidFill>
              <a:effectLst/>
              <a:ea typeface="Times New Roman" panose="02020603050405020304" pitchFamily="18" charset="0"/>
            </a:endParaRPr>
          </a:p>
          <a:p>
            <a:endParaRPr lang="it-IT" dirty="0"/>
          </a:p>
          <a:p>
            <a:pPr marL="0" indent="0">
              <a:lnSpc>
                <a:spcPct val="150000"/>
              </a:lnSpc>
              <a:spcAft>
                <a:spcPts val="800"/>
              </a:spcAft>
              <a:buNone/>
            </a:pPr>
            <a:r>
              <a:rPr lang="it-IT" sz="1800" dirty="0">
                <a:effectLst/>
                <a:latin typeface="Calibri" panose="020F0502020204030204" pitchFamily="34" charset="0"/>
                <a:ea typeface="Calibri" panose="020F0502020204030204" pitchFamily="34" charset="0"/>
                <a:cs typeface="Calibri" panose="020F0502020204030204" pitchFamily="34" charset="0"/>
              </a:rPr>
              <a:t>Se sei uno studente iscritto al corso di Laurea Magistrale ricorda che non possono esserti riconosciuti crediti per attività per le quali hai già ottenuto il riconoscimento durante il percorso di laurea triennale.</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
        <p:nvSpPr>
          <p:cNvPr id="4" name="Segnaposto piè di pagina 3">
            <a:extLst>
              <a:ext uri="{FF2B5EF4-FFF2-40B4-BE49-F238E27FC236}">
                <a16:creationId xmlns:a16="http://schemas.microsoft.com/office/drawing/2014/main" id="{3ED234E7-3BAB-5B06-F4CA-034FAE9B886F}"/>
              </a:ext>
            </a:extLst>
          </p:cNvPr>
          <p:cNvSpPr>
            <a:spLocks noGrp="1"/>
          </p:cNvSpPr>
          <p:nvPr>
            <p:ph type="ftr" sz="quarter" idx="11"/>
          </p:nvPr>
        </p:nvSpPr>
        <p:spPr>
          <a:xfrm>
            <a:off x="3246539" y="6342077"/>
            <a:ext cx="5262450" cy="482833"/>
          </a:xfrm>
        </p:spPr>
        <p:txBody>
          <a:bodyPr/>
          <a:lstStyle/>
          <a:p>
            <a:r>
              <a:rPr lang="it-IT" dirty="0">
                <a:solidFill>
                  <a:schemeClr val="tx1"/>
                </a:solidFill>
              </a:rPr>
              <a:t>Segreteria Corsi di Studio Scienze Motorie</a:t>
            </a:r>
          </a:p>
        </p:txBody>
      </p:sp>
    </p:spTree>
    <p:extLst>
      <p:ext uri="{BB962C8B-B14F-4D97-AF65-F5344CB8AC3E}">
        <p14:creationId xmlns:p14="http://schemas.microsoft.com/office/powerpoint/2010/main" val="685680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29BB60-9E1C-5744-344F-58A32E297A56}"/>
              </a:ext>
            </a:extLst>
          </p:cNvPr>
          <p:cNvSpPr>
            <a:spLocks noGrp="1"/>
          </p:cNvSpPr>
          <p:nvPr>
            <p:ph type="title"/>
          </p:nvPr>
        </p:nvSpPr>
        <p:spPr>
          <a:xfrm>
            <a:off x="779477" y="600017"/>
            <a:ext cx="10515600" cy="794085"/>
          </a:xfrm>
        </p:spPr>
        <p:txBody>
          <a:bodyPr>
            <a:normAutofit/>
          </a:bodyPr>
          <a:lstStyle/>
          <a:p>
            <a:r>
              <a:rPr lang="it-IT" sz="1800" dirty="0">
                <a:solidFill>
                  <a:schemeClr val="tx2"/>
                </a:solidFill>
                <a:ea typeface="Times New Roman" panose="02020603050405020304" pitchFamily="18" charset="0"/>
              </a:rPr>
              <a:t>1. Partecipa a corsi autorizzati dal Collegio e dalla Commissione di scienze motorie</a:t>
            </a:r>
            <a:br>
              <a:rPr lang="it-IT" sz="1800" b="1" dirty="0">
                <a:solidFill>
                  <a:srgbClr val="000000"/>
                </a:solidFill>
                <a:latin typeface="+mn-lt"/>
                <a:ea typeface="Times New Roman" panose="02020603050405020304" pitchFamily="18" charset="0"/>
              </a:rPr>
            </a:br>
            <a:endParaRPr lang="it-IT" sz="1800" dirty="0">
              <a:latin typeface="+mn-lt"/>
            </a:endParaRPr>
          </a:p>
        </p:txBody>
      </p:sp>
      <p:sp>
        <p:nvSpPr>
          <p:cNvPr id="3" name="Segnaposto contenuto 2">
            <a:extLst>
              <a:ext uri="{FF2B5EF4-FFF2-40B4-BE49-F238E27FC236}">
                <a16:creationId xmlns:a16="http://schemas.microsoft.com/office/drawing/2014/main" id="{EB586343-D63F-20B5-6F97-1F9D04E2AA4A}"/>
              </a:ext>
            </a:extLst>
          </p:cNvPr>
          <p:cNvSpPr>
            <a:spLocks noGrp="1"/>
          </p:cNvSpPr>
          <p:nvPr>
            <p:ph idx="1"/>
          </p:nvPr>
        </p:nvSpPr>
        <p:spPr>
          <a:xfrm>
            <a:off x="779477" y="847288"/>
            <a:ext cx="10142990" cy="4613945"/>
          </a:xfrm>
        </p:spPr>
        <p:txBody>
          <a:bodyPr>
            <a:normAutofit/>
          </a:bodyPr>
          <a:lstStyle/>
          <a:p>
            <a:pPr marL="0" indent="0">
              <a:lnSpc>
                <a:spcPct val="220000"/>
              </a:lnSpc>
              <a:buNone/>
            </a:pPr>
            <a:endParaRPr lang="it-IT" sz="1700" dirty="0">
              <a:solidFill>
                <a:srgbClr val="000000"/>
              </a:solidFill>
              <a:effectLst/>
              <a:ea typeface="Times New Roman" panose="02020603050405020304" pitchFamily="18" charset="0"/>
              <a:cs typeface="Times New Roman" panose="02020603050405020304" pitchFamily="18" charset="0"/>
            </a:endParaRPr>
          </a:p>
          <a:p>
            <a:pPr marL="0" indent="0">
              <a:lnSpc>
                <a:spcPct val="220000"/>
              </a:lnSpc>
              <a:buNone/>
            </a:pPr>
            <a:r>
              <a:rPr lang="it-IT" sz="1700" b="1" dirty="0">
                <a:solidFill>
                  <a:schemeClr val="tx2"/>
                </a:solidFill>
                <a:effectLst/>
                <a:ea typeface="Times New Roman" panose="02020603050405020304" pitchFamily="18" charset="0"/>
                <a:cs typeface="Times New Roman" panose="02020603050405020304" pitchFamily="18" charset="0"/>
              </a:rPr>
              <a:t>Dove trovo l’elenco dei corsi?</a:t>
            </a:r>
          </a:p>
          <a:p>
            <a:pPr marL="0" indent="0">
              <a:lnSpc>
                <a:spcPct val="220000"/>
              </a:lnSpc>
              <a:buNone/>
            </a:pPr>
            <a:r>
              <a:rPr lang="it-IT" sz="1700" dirty="0">
                <a:solidFill>
                  <a:srgbClr val="000000"/>
                </a:solidFill>
                <a:effectLst/>
                <a:ea typeface="Times New Roman" panose="02020603050405020304" pitchFamily="18" charset="0"/>
                <a:cs typeface="Times New Roman" panose="02020603050405020304" pitchFamily="18" charset="0"/>
              </a:rPr>
              <a:t>La Commissione tirocini e carriere di scienze motorie accredita, durante ogni anno accademico, dei </a:t>
            </a:r>
            <a:r>
              <a:rPr lang="it-IT" sz="1700" b="1" dirty="0">
                <a:solidFill>
                  <a:srgbClr val="000000"/>
                </a:solidFill>
                <a:effectLst/>
                <a:ea typeface="Times New Roman" panose="02020603050405020304" pitchFamily="18" charset="0"/>
                <a:cs typeface="Times New Roman" panose="02020603050405020304" pitchFamily="18" charset="0"/>
              </a:rPr>
              <a:t>corsi esterni </a:t>
            </a:r>
            <a:r>
              <a:rPr lang="it-IT" sz="1700" dirty="0">
                <a:solidFill>
                  <a:srgbClr val="000000"/>
                </a:solidFill>
                <a:effectLst/>
                <a:ea typeface="Times New Roman" panose="02020603050405020304" pitchFamily="18" charset="0"/>
                <a:cs typeface="Times New Roman" panose="02020603050405020304" pitchFamily="18" charset="0"/>
              </a:rPr>
              <a:t>al piano di studi. </a:t>
            </a:r>
            <a:r>
              <a:rPr lang="it-IT" sz="1700" dirty="0">
                <a:solidFill>
                  <a:srgbClr val="000000"/>
                </a:solidFill>
                <a:ea typeface="Times New Roman" panose="02020603050405020304" pitchFamily="18" charset="0"/>
                <a:cs typeface="Times New Roman" panose="02020603050405020304" pitchFamily="18" charset="0"/>
              </a:rPr>
              <a:t>L’elenco dei corsi  e il programma è pubblicato sul sito: </a:t>
            </a:r>
            <a:r>
              <a:rPr lang="it-IT" sz="1700" dirty="0">
                <a:solidFill>
                  <a:schemeClr val="tx2"/>
                </a:solidFill>
                <a:cs typeface="Times New Roman" panose="02020603050405020304" pitchFamily="18" charset="0"/>
                <a:hlinkClick r:id="rId2">
                  <a:extLst>
                    <a:ext uri="{A12FA001-AC4F-418D-AE19-62706E023703}">
                      <ahyp:hlinkClr xmlns:ahyp="http://schemas.microsoft.com/office/drawing/2018/hyperlinkcolor" val="tx"/>
                    </a:ext>
                  </a:extLst>
                </a:hlinkClick>
              </a:rPr>
              <a:t>[Link all'elenco]</a:t>
            </a:r>
            <a:endParaRPr lang="it-IT" sz="1700" dirty="0">
              <a:solidFill>
                <a:schemeClr val="tx2"/>
              </a:solidFill>
              <a:cs typeface="Times New Roman" panose="02020603050405020304" pitchFamily="18" charset="0"/>
            </a:endParaRPr>
          </a:p>
          <a:p>
            <a:pPr marL="0" indent="0">
              <a:lnSpc>
                <a:spcPct val="220000"/>
              </a:lnSpc>
              <a:buNone/>
            </a:pPr>
            <a:r>
              <a:rPr lang="it-IT" sz="1700" b="1" dirty="0">
                <a:solidFill>
                  <a:schemeClr val="tx2"/>
                </a:solidFill>
                <a:cs typeface="Times New Roman" panose="02020603050405020304" pitchFamily="18" charset="0"/>
              </a:rPr>
              <a:t>Come inserisco il corso esterno nel libretto?</a:t>
            </a:r>
          </a:p>
          <a:p>
            <a:pPr marL="0" indent="0">
              <a:lnSpc>
                <a:spcPct val="150000"/>
              </a:lnSpc>
              <a:buNone/>
            </a:pPr>
            <a:r>
              <a:rPr lang="it-IT" sz="1700" dirty="0">
                <a:solidFill>
                  <a:srgbClr val="000000"/>
                </a:solidFill>
                <a:cs typeface="Times New Roman" panose="02020603050405020304" pitchFamily="18" charset="0"/>
              </a:rPr>
              <a:t>Invia una mail alla segreteria di scienze motorie, che inserirà nel tuo libretto il corso esterno che vuoi frequentare.</a:t>
            </a:r>
          </a:p>
          <a:p>
            <a:pPr marL="0" indent="0">
              <a:lnSpc>
                <a:spcPct val="150000"/>
              </a:lnSpc>
              <a:buNone/>
            </a:pPr>
            <a:r>
              <a:rPr lang="it-IT" sz="1700" dirty="0">
                <a:solidFill>
                  <a:srgbClr val="000000"/>
                </a:solidFill>
                <a:cs typeface="Times New Roman" panose="02020603050405020304" pitchFamily="18" charset="0"/>
              </a:rPr>
              <a:t>A conclusione del corso, la segreteria verbalizzerà il voto e i crediti in carriera. </a:t>
            </a:r>
          </a:p>
        </p:txBody>
      </p:sp>
      <p:sp>
        <p:nvSpPr>
          <p:cNvPr id="4" name="Segnaposto piè di pagina 3">
            <a:extLst>
              <a:ext uri="{FF2B5EF4-FFF2-40B4-BE49-F238E27FC236}">
                <a16:creationId xmlns:a16="http://schemas.microsoft.com/office/drawing/2014/main" id="{481381E8-78EF-F1DD-94C1-1A03F8104729}"/>
              </a:ext>
            </a:extLst>
          </p:cNvPr>
          <p:cNvSpPr>
            <a:spLocks noGrp="1"/>
          </p:cNvSpPr>
          <p:nvPr>
            <p:ph type="ftr" sz="quarter" idx="11"/>
          </p:nvPr>
        </p:nvSpPr>
        <p:spPr>
          <a:xfrm>
            <a:off x="3686185" y="6367245"/>
            <a:ext cx="5298424" cy="457666"/>
          </a:xfrm>
        </p:spPr>
        <p:txBody>
          <a:bodyPr/>
          <a:lstStyle/>
          <a:p>
            <a:r>
              <a:rPr lang="it-IT" dirty="0">
                <a:solidFill>
                  <a:schemeClr val="tx1"/>
                </a:solidFill>
              </a:rPr>
              <a:t>Segreteria Corsi di Studio Scienze Motorie</a:t>
            </a:r>
          </a:p>
        </p:txBody>
      </p:sp>
    </p:spTree>
    <p:extLst>
      <p:ext uri="{BB962C8B-B14F-4D97-AF65-F5344CB8AC3E}">
        <p14:creationId xmlns:p14="http://schemas.microsoft.com/office/powerpoint/2010/main" val="2635580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239B45-DD0B-4D18-A158-5961DDD549C4}"/>
              </a:ext>
            </a:extLst>
          </p:cNvPr>
          <p:cNvSpPr>
            <a:spLocks noGrp="1"/>
          </p:cNvSpPr>
          <p:nvPr>
            <p:ph type="title"/>
          </p:nvPr>
        </p:nvSpPr>
        <p:spPr>
          <a:xfrm>
            <a:off x="605712" y="365125"/>
            <a:ext cx="10515600" cy="724450"/>
          </a:xfrm>
        </p:spPr>
        <p:txBody>
          <a:bodyPr>
            <a:normAutofit/>
          </a:bodyPr>
          <a:lstStyle/>
          <a:p>
            <a:r>
              <a:rPr lang="it-IT" sz="1800" dirty="0">
                <a:solidFill>
                  <a:schemeClr val="tx2"/>
                </a:solidFill>
              </a:rPr>
              <a:t>2. Partecipa ad attività organizzate dall’Ateneo di Verona</a:t>
            </a:r>
          </a:p>
        </p:txBody>
      </p:sp>
      <p:sp>
        <p:nvSpPr>
          <p:cNvPr id="3" name="Segnaposto contenuto 2">
            <a:extLst>
              <a:ext uri="{FF2B5EF4-FFF2-40B4-BE49-F238E27FC236}">
                <a16:creationId xmlns:a16="http://schemas.microsoft.com/office/drawing/2014/main" id="{516C730B-5913-458A-ACEF-C8CB4F4CA2DD}"/>
              </a:ext>
            </a:extLst>
          </p:cNvPr>
          <p:cNvSpPr>
            <a:spLocks noGrp="1"/>
          </p:cNvSpPr>
          <p:nvPr>
            <p:ph idx="1"/>
          </p:nvPr>
        </p:nvSpPr>
        <p:spPr>
          <a:xfrm>
            <a:off x="605712" y="1795244"/>
            <a:ext cx="10929150" cy="3607266"/>
          </a:xfrm>
        </p:spPr>
        <p:txBody>
          <a:bodyPr>
            <a:normAutofit fontScale="25000" lnSpcReduction="20000"/>
          </a:bodyPr>
          <a:lstStyle/>
          <a:p>
            <a:pPr marL="0" indent="0" algn="just">
              <a:lnSpc>
                <a:spcPct val="170000"/>
              </a:lnSpc>
              <a:buNone/>
            </a:pPr>
            <a:r>
              <a:rPr lang="it-IT" sz="5500" b="1" dirty="0">
                <a:solidFill>
                  <a:srgbClr val="000000"/>
                </a:solidFill>
                <a:effectLst/>
                <a:ea typeface="Times New Roman" panose="02020603050405020304" pitchFamily="18" charset="0"/>
                <a:cs typeface="Arial" panose="020B0604020202020204" pitchFamily="34" charset="0"/>
              </a:rPr>
              <a:t>2.1 </a:t>
            </a:r>
            <a:r>
              <a:rPr lang="it-IT" sz="7200" b="1" dirty="0">
                <a:solidFill>
                  <a:srgbClr val="000000"/>
                </a:solidFill>
                <a:effectLst/>
                <a:ea typeface="Times New Roman" panose="02020603050405020304" pitchFamily="18" charset="0"/>
                <a:cs typeface="Arial" panose="020B0604020202020204" pitchFamily="34" charset="0"/>
              </a:rPr>
              <a:t>Esami in eccedenza</a:t>
            </a:r>
            <a:r>
              <a:rPr lang="it-IT" sz="7200" dirty="0">
                <a:solidFill>
                  <a:srgbClr val="000000"/>
                </a:solidFill>
                <a:effectLst/>
                <a:ea typeface="Times New Roman" panose="02020603050405020304" pitchFamily="18" charset="0"/>
                <a:cs typeface="Arial" panose="020B0604020202020204" pitchFamily="34" charset="0"/>
              </a:rPr>
              <a:t>:</a:t>
            </a:r>
          </a:p>
          <a:p>
            <a:pPr algn="just">
              <a:lnSpc>
                <a:spcPct val="170000"/>
              </a:lnSpc>
              <a:buFont typeface="Arial" panose="020B0604020202020204" pitchFamily="34" charset="0"/>
              <a:buChar char="•"/>
            </a:pPr>
            <a:r>
              <a:rPr lang="it-IT" sz="7200" dirty="0">
                <a:solidFill>
                  <a:srgbClr val="000000"/>
                </a:solidFill>
                <a:cs typeface="Arial" panose="020B0604020202020204" pitchFamily="34" charset="0"/>
              </a:rPr>
              <a:t>p</a:t>
            </a:r>
            <a:r>
              <a:rPr lang="it-IT" sz="7200" dirty="0">
                <a:solidFill>
                  <a:schemeClr val="dk1"/>
                </a:solidFill>
                <a:cs typeface="Arial" panose="020B0604020202020204" pitchFamily="34" charset="0"/>
              </a:rPr>
              <a:t>uoi sostenere un esame in più tra quelli a scelta di tipologia C o D</a:t>
            </a:r>
          </a:p>
          <a:p>
            <a:pPr algn="just">
              <a:lnSpc>
                <a:spcPct val="170000"/>
              </a:lnSpc>
              <a:buFont typeface="Arial" panose="020B0604020202020204" pitchFamily="34" charset="0"/>
              <a:buChar char="•"/>
            </a:pPr>
            <a:r>
              <a:rPr lang="it-IT" sz="7200" dirty="0">
                <a:solidFill>
                  <a:schemeClr val="dk1"/>
                </a:solidFill>
                <a:cs typeface="Arial" panose="020B0604020202020204" pitchFamily="34" charset="0"/>
              </a:rPr>
              <a:t>dopo aver superato tutti gli esami a scelta, chiedi alla segreteria la trasformazione dell’esame in TAF F </a:t>
            </a:r>
          </a:p>
          <a:p>
            <a:pPr algn="just">
              <a:lnSpc>
                <a:spcPct val="170000"/>
              </a:lnSpc>
              <a:buFont typeface="Arial" panose="020B0604020202020204" pitchFamily="34" charset="0"/>
              <a:buChar char="•"/>
            </a:pPr>
            <a:r>
              <a:rPr lang="it-IT" sz="7200" dirty="0">
                <a:solidFill>
                  <a:schemeClr val="dk1"/>
                </a:solidFill>
                <a:cs typeface="Arial" panose="020B0604020202020204" pitchFamily="34" charset="0"/>
              </a:rPr>
              <a:t>ti consigliamo di trasformare in crediti F l’esame a scelta con voto più basso</a:t>
            </a:r>
          </a:p>
          <a:p>
            <a:pPr marL="0" indent="0" algn="just">
              <a:lnSpc>
                <a:spcPct val="170000"/>
              </a:lnSpc>
              <a:buNone/>
            </a:pPr>
            <a:endParaRPr lang="it-IT" sz="7200" dirty="0">
              <a:solidFill>
                <a:schemeClr val="dk1"/>
              </a:solidFill>
              <a:cs typeface="Arial" panose="020B0604020202020204" pitchFamily="34" charset="0"/>
            </a:endParaRPr>
          </a:p>
          <a:p>
            <a:pPr marL="0" indent="0" algn="just">
              <a:lnSpc>
                <a:spcPct val="170000"/>
              </a:lnSpc>
              <a:buNone/>
            </a:pPr>
            <a:r>
              <a:rPr lang="it-IT" sz="7200" dirty="0">
                <a:solidFill>
                  <a:schemeClr val="dk1"/>
                </a:solidFill>
                <a:cs typeface="Arial" panose="020B0604020202020204" pitchFamily="34" charset="0"/>
              </a:rPr>
              <a:t>In alternativa, puoi sostenere un </a:t>
            </a:r>
            <a:r>
              <a:rPr lang="it-IT" sz="7200" b="1" dirty="0">
                <a:solidFill>
                  <a:schemeClr val="dk1"/>
                </a:solidFill>
                <a:cs typeface="Arial" panose="020B0604020202020204" pitchFamily="34" charset="0"/>
              </a:rPr>
              <a:t>esame offerto da un altro corso di laurea</a:t>
            </a:r>
            <a:r>
              <a:rPr lang="it-IT" sz="7200" dirty="0">
                <a:solidFill>
                  <a:schemeClr val="dk1"/>
                </a:solidFill>
                <a:cs typeface="Arial" panose="020B0604020202020204" pitchFamily="34" charset="0"/>
              </a:rPr>
              <a:t> dell’Ateneo di Verona: i CFU F riconosciuti corrisponderanno ai crediti dell’esame sostenuto.</a:t>
            </a:r>
          </a:p>
          <a:p>
            <a:pPr marL="0" indent="0" algn="just">
              <a:lnSpc>
                <a:spcPct val="170000"/>
              </a:lnSpc>
              <a:buNone/>
            </a:pPr>
            <a:endParaRPr lang="it-IT" sz="5500" b="1" dirty="0">
              <a:solidFill>
                <a:srgbClr val="000000"/>
              </a:solidFill>
              <a:effectLst/>
              <a:ea typeface="Times New Roman" panose="02020603050405020304" pitchFamily="18" charset="0"/>
              <a:cs typeface="Arial" panose="020B0604020202020204" pitchFamily="34" charset="0"/>
            </a:endParaRPr>
          </a:p>
          <a:p>
            <a:pPr marL="0" indent="0" algn="just">
              <a:lnSpc>
                <a:spcPct val="170000"/>
              </a:lnSpc>
              <a:spcBef>
                <a:spcPts val="0"/>
              </a:spcBef>
              <a:buNone/>
              <a:defRPr/>
            </a:pPr>
            <a:endParaRPr lang="it-IT" sz="6600" dirty="0">
              <a:solidFill>
                <a:srgbClr val="000000"/>
              </a:solidFill>
              <a:cs typeface="Arial" panose="020B0604020202020204" pitchFamily="34" charset="0"/>
            </a:endParaRPr>
          </a:p>
          <a:p>
            <a:pPr marL="0" indent="0" algn="just">
              <a:lnSpc>
                <a:spcPct val="170000"/>
              </a:lnSpc>
              <a:spcBef>
                <a:spcPts val="0"/>
              </a:spcBef>
              <a:buNone/>
              <a:defRPr/>
            </a:pPr>
            <a:endParaRPr lang="it-IT" sz="6600" dirty="0">
              <a:solidFill>
                <a:srgbClr val="000000"/>
              </a:solidFill>
              <a:cs typeface="Arial" panose="020B0604020202020204" pitchFamily="34" charset="0"/>
            </a:endParaRPr>
          </a:p>
          <a:p>
            <a:pPr marL="0" indent="0" algn="just">
              <a:lnSpc>
                <a:spcPct val="150000"/>
              </a:lnSpc>
              <a:spcBef>
                <a:spcPts val="0"/>
              </a:spcBef>
              <a:buNone/>
              <a:defRPr/>
            </a:pPr>
            <a:endParaRPr lang="it-IT" sz="6600" dirty="0">
              <a:solidFill>
                <a:srgbClr val="000000"/>
              </a:solidFill>
              <a:cs typeface="Arial" panose="020B0604020202020204" pitchFamily="34" charset="0"/>
            </a:endParaRPr>
          </a:p>
          <a:p>
            <a:pPr marL="0" indent="0" algn="just">
              <a:lnSpc>
                <a:spcPct val="150000"/>
              </a:lnSpc>
              <a:spcBef>
                <a:spcPts val="0"/>
              </a:spcBef>
              <a:buNone/>
              <a:defRPr/>
            </a:pPr>
            <a:endParaRPr lang="it-IT" sz="6600" dirty="0">
              <a:solidFill>
                <a:srgbClr val="000000"/>
              </a:solidFill>
              <a:cs typeface="Arial" panose="020B0604020202020204" pitchFamily="34" charset="0"/>
            </a:endParaRPr>
          </a:p>
          <a:p>
            <a:pPr marL="0" indent="0" algn="just">
              <a:lnSpc>
                <a:spcPct val="150000"/>
              </a:lnSpc>
              <a:spcBef>
                <a:spcPts val="0"/>
              </a:spcBef>
              <a:buNone/>
              <a:defRPr/>
            </a:pPr>
            <a:endParaRPr lang="it-IT" sz="6600" dirty="0">
              <a:solidFill>
                <a:srgbClr val="000000"/>
              </a:solidFill>
              <a:cs typeface="Arial" panose="020B0604020202020204" pitchFamily="34" charset="0"/>
            </a:endParaRPr>
          </a:p>
          <a:p>
            <a:pPr marL="0" indent="0" algn="just">
              <a:lnSpc>
                <a:spcPct val="150000"/>
              </a:lnSpc>
              <a:spcBef>
                <a:spcPts val="0"/>
              </a:spcBef>
              <a:buNone/>
              <a:defRPr/>
            </a:pPr>
            <a:endParaRPr lang="it-IT" sz="6600" dirty="0">
              <a:solidFill>
                <a:srgbClr val="000000"/>
              </a:solidFill>
              <a:cs typeface="Arial" panose="020B0604020202020204" pitchFamily="34" charset="0"/>
            </a:endParaRPr>
          </a:p>
          <a:p>
            <a:pPr marL="0" indent="0" algn="just">
              <a:lnSpc>
                <a:spcPct val="150000"/>
              </a:lnSpc>
              <a:spcBef>
                <a:spcPts val="0"/>
              </a:spcBef>
              <a:buNone/>
              <a:defRPr/>
            </a:pPr>
            <a:endParaRPr lang="it-IT" sz="6600" dirty="0">
              <a:solidFill>
                <a:srgbClr val="000000"/>
              </a:solidFill>
              <a:cs typeface="Arial" panose="020B0604020202020204" pitchFamily="34"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lang="it-IT" sz="6400" i="0" u="sng" kern="1200" dirty="0">
              <a:solidFill>
                <a:schemeClr val="dk1"/>
              </a:solidFill>
              <a:effectLst/>
              <a:ea typeface="+mn-ea"/>
              <a:cs typeface="Arial" panose="020B0604020202020204" pitchFamily="34"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lang="it-IT" sz="6400" i="0" u="sng" kern="1200" dirty="0">
              <a:solidFill>
                <a:schemeClr val="dk1"/>
              </a:solidFill>
              <a:effectLst/>
              <a:ea typeface="+mn-ea"/>
              <a:cs typeface="Arial" panose="020B0604020202020204" pitchFamily="34" charset="0"/>
            </a:endParaRPr>
          </a:p>
          <a:p>
            <a:pPr marL="0" marR="0" lvl="0" indent="0" algn="just" fontAlgn="auto">
              <a:lnSpc>
                <a:spcPct val="150000"/>
              </a:lnSpc>
              <a:spcAft>
                <a:spcPts val="0"/>
              </a:spcAft>
              <a:buClrTx/>
              <a:buSzTx/>
              <a:buNone/>
              <a:tabLst/>
              <a:defRPr/>
            </a:pPr>
            <a:endParaRPr lang="it-IT" sz="1700" dirty="0">
              <a:solidFill>
                <a:srgbClr val="000000"/>
              </a:solidFill>
              <a:cs typeface="Arial" panose="020B0604020202020204" pitchFamily="34" charset="0"/>
            </a:endParaRPr>
          </a:p>
          <a:p>
            <a:pPr marL="0" indent="0" algn="just">
              <a:lnSpc>
                <a:spcPct val="150000"/>
              </a:lnSpc>
              <a:buNone/>
            </a:pPr>
            <a:endParaRPr lang="it-IT" sz="1600" b="0" kern="1200" dirty="0">
              <a:solidFill>
                <a:schemeClr val="dk1"/>
              </a:solidFill>
              <a:effectLst/>
              <a:ea typeface="+mn-ea"/>
              <a:cs typeface="Arial" panose="020B0604020202020204" pitchFamily="34" charset="0"/>
            </a:endParaRPr>
          </a:p>
          <a:p>
            <a:endParaRPr lang="it-IT" dirty="0"/>
          </a:p>
        </p:txBody>
      </p:sp>
      <p:sp>
        <p:nvSpPr>
          <p:cNvPr id="4" name="Segnaposto piè di pagina 3">
            <a:extLst>
              <a:ext uri="{FF2B5EF4-FFF2-40B4-BE49-F238E27FC236}">
                <a16:creationId xmlns:a16="http://schemas.microsoft.com/office/drawing/2014/main" id="{2219C7CD-4B6C-4FC8-B674-A7F0EC1E1807}"/>
              </a:ext>
            </a:extLst>
          </p:cNvPr>
          <p:cNvSpPr>
            <a:spLocks noGrp="1"/>
          </p:cNvSpPr>
          <p:nvPr>
            <p:ph type="ftr" sz="quarter" idx="11"/>
          </p:nvPr>
        </p:nvSpPr>
        <p:spPr>
          <a:xfrm>
            <a:off x="3280095" y="6356351"/>
            <a:ext cx="5228894" cy="468560"/>
          </a:xfrm>
        </p:spPr>
        <p:txBody>
          <a:bodyPr/>
          <a:lstStyle/>
          <a:p>
            <a:r>
              <a:rPr lang="it-IT" dirty="0">
                <a:solidFill>
                  <a:schemeClr val="tx1"/>
                </a:solidFill>
              </a:rPr>
              <a:t>Segreteria Corsi di Studio Scienze Motorie</a:t>
            </a:r>
          </a:p>
        </p:txBody>
      </p:sp>
    </p:spTree>
    <p:extLst>
      <p:ext uri="{BB962C8B-B14F-4D97-AF65-F5344CB8AC3E}">
        <p14:creationId xmlns:p14="http://schemas.microsoft.com/office/powerpoint/2010/main" val="1186249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7342E03A-FCF3-4A90-BE92-B59B77CBEB26}"/>
              </a:ext>
            </a:extLst>
          </p:cNvPr>
          <p:cNvSpPr>
            <a:spLocks noGrp="1"/>
          </p:cNvSpPr>
          <p:nvPr>
            <p:ph type="ftr" sz="quarter" idx="11"/>
          </p:nvPr>
        </p:nvSpPr>
        <p:spPr/>
        <p:txBody>
          <a:bodyPr/>
          <a:lstStyle/>
          <a:p>
            <a:r>
              <a:rPr lang="it-IT"/>
              <a:t>Segreteria Corsi di Studio Scienze Motorie</a:t>
            </a:r>
          </a:p>
        </p:txBody>
      </p:sp>
      <p:sp>
        <p:nvSpPr>
          <p:cNvPr id="6" name="CasellaDiTesto 5">
            <a:extLst>
              <a:ext uri="{FF2B5EF4-FFF2-40B4-BE49-F238E27FC236}">
                <a16:creationId xmlns:a16="http://schemas.microsoft.com/office/drawing/2014/main" id="{D398EBEA-6026-4649-B53F-075ECBA2DFE3}"/>
              </a:ext>
            </a:extLst>
          </p:cNvPr>
          <p:cNvSpPr txBox="1"/>
          <p:nvPr/>
        </p:nvSpPr>
        <p:spPr>
          <a:xfrm>
            <a:off x="570451" y="746622"/>
            <a:ext cx="11400639" cy="3553409"/>
          </a:xfrm>
          <a:prstGeom prst="rect">
            <a:avLst/>
          </a:prstGeom>
          <a:noFill/>
        </p:spPr>
        <p:txBody>
          <a:bodyPr wrap="square">
            <a:spAutoFit/>
          </a:bodyPr>
          <a:lstStyle/>
          <a:p>
            <a:r>
              <a:rPr lang="it-IT" b="1" dirty="0"/>
              <a:t>2.2 Attività formative e corsi:</a:t>
            </a:r>
          </a:p>
          <a:p>
            <a:endParaRPr lang="it-IT" b="1" dirty="0"/>
          </a:p>
          <a:p>
            <a:pPr>
              <a:lnSpc>
                <a:spcPct val="150000"/>
              </a:lnSpc>
              <a:buFont typeface="Arial" panose="020B0604020202020204" pitchFamily="34" charset="0"/>
              <a:buChar char="•"/>
            </a:pPr>
            <a:r>
              <a:rPr lang="it-IT" b="1" dirty="0"/>
              <a:t>Corso online di Informatica di base</a:t>
            </a:r>
            <a:r>
              <a:rPr lang="it-IT" dirty="0"/>
              <a:t> (2 CFU F): esercitazioni di laboratorio guidate.</a:t>
            </a:r>
            <a:r>
              <a:rPr lang="it-IT" dirty="0">
                <a:solidFill>
                  <a:srgbClr val="000000"/>
                </a:solidFill>
                <a:cs typeface="Arial" panose="020B0604020202020204" pitchFamily="34" charset="0"/>
              </a:rPr>
              <a:t> Per le iscrizioni al corso contatta il docente referente all’indirizzo mail </a:t>
            </a:r>
            <a:r>
              <a:rPr lang="it-IT" u="sng" dirty="0">
                <a:solidFill>
                  <a:schemeClr val="tx2"/>
                </a:solidFill>
                <a:cs typeface="Arial" panose="020B0604020202020204" pitchFamily="34" charset="0"/>
                <a:hlinkClick r:id="rId2">
                  <a:extLst>
                    <a:ext uri="{A12FA001-AC4F-418D-AE19-62706E023703}">
                      <ahyp:hlinkClr xmlns:ahyp="http://schemas.microsoft.com/office/drawing/2018/hyperlinkcolor" val="tx"/>
                    </a:ext>
                  </a:extLst>
                </a:hlinkClick>
              </a:rPr>
              <a:t>antonio.rinaldi@univr.it</a:t>
            </a:r>
            <a:endParaRPr lang="it-IT" u="sng" dirty="0">
              <a:solidFill>
                <a:schemeClr val="tx2"/>
              </a:solidFill>
              <a:cs typeface="Arial" panose="020B0604020202020204" pitchFamily="34" charset="0"/>
            </a:endParaRPr>
          </a:p>
          <a:p>
            <a:pPr>
              <a:lnSpc>
                <a:spcPct val="150000"/>
              </a:lnSpc>
              <a:buFont typeface="Arial" panose="020B0604020202020204" pitchFamily="34" charset="0"/>
              <a:buChar char="•"/>
            </a:pPr>
            <a:endParaRPr lang="it-IT" dirty="0"/>
          </a:p>
          <a:p>
            <a:pPr>
              <a:lnSpc>
                <a:spcPct val="150000"/>
              </a:lnSpc>
              <a:buFont typeface="Arial" panose="020B0604020202020204" pitchFamily="34" charset="0"/>
              <a:buChar char="•"/>
            </a:pPr>
            <a:r>
              <a:rPr lang="it-IT" b="1" dirty="0"/>
              <a:t>Corsi </a:t>
            </a:r>
            <a:r>
              <a:rPr lang="it-IT" b="1" dirty="0" err="1"/>
              <a:t>TaLC</a:t>
            </a:r>
            <a:r>
              <a:rPr lang="it-IT" b="1" dirty="0"/>
              <a:t> – </a:t>
            </a:r>
            <a:r>
              <a:rPr lang="it-IT" b="1" dirty="0" err="1"/>
              <a:t>Teaching</a:t>
            </a:r>
            <a:r>
              <a:rPr lang="it-IT" b="1" dirty="0"/>
              <a:t> and Learning Center</a:t>
            </a:r>
            <a:r>
              <a:rPr lang="it-IT" dirty="0"/>
              <a:t>: percorsi sulle competenze trasversali (1, 2 o 3 CFU F a seconda del corso).</a:t>
            </a:r>
          </a:p>
          <a:p>
            <a:pPr>
              <a:lnSpc>
                <a:spcPct val="150000"/>
              </a:lnSpc>
            </a:pPr>
            <a:r>
              <a:rPr lang="it-IT" dirty="0"/>
              <a:t>È necessario essere iscritti all’anno accademico di svolgimento del corso e in regola con il pagamento delle tasse.</a:t>
            </a:r>
          </a:p>
          <a:p>
            <a:pPr marL="0" indent="0" algn="just">
              <a:lnSpc>
                <a:spcPct val="150000"/>
              </a:lnSpc>
              <a:buNone/>
            </a:pPr>
            <a:r>
              <a:rPr lang="it-IT" sz="1800" b="1" dirty="0">
                <a:solidFill>
                  <a:srgbClr val="000000"/>
                </a:solidFill>
                <a:effectLst/>
                <a:ea typeface="Times New Roman" panose="02020603050405020304" pitchFamily="18" charset="0"/>
                <a:cs typeface="Arial" panose="020B0604020202020204" pitchFamily="34" charset="0"/>
              </a:rPr>
              <a:t>[</a:t>
            </a:r>
            <a:r>
              <a:rPr lang="it-IT" sz="1800" b="1" dirty="0">
                <a:solidFill>
                  <a:schemeClr val="tx2"/>
                </a:solidFill>
                <a:effectLst/>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Link alla pagina</a:t>
            </a:r>
            <a:r>
              <a:rPr lang="it-IT" sz="1800" b="1" dirty="0">
                <a:solidFill>
                  <a:srgbClr val="000000"/>
                </a:solidFill>
                <a:effectLst/>
                <a:ea typeface="Times New Roman" panose="02020603050405020304" pitchFamily="18" charset="0"/>
                <a:cs typeface="Arial" panose="020B0604020202020204" pitchFamily="34" charset="0"/>
              </a:rPr>
              <a:t>]</a:t>
            </a:r>
          </a:p>
          <a:p>
            <a:pPr marL="0" indent="0" algn="just">
              <a:lnSpc>
                <a:spcPct val="170000"/>
              </a:lnSpc>
              <a:buNone/>
            </a:pPr>
            <a:endParaRPr lang="it-IT" b="1" dirty="0">
              <a:solidFill>
                <a:srgbClr val="000000"/>
              </a:solidFill>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64319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0C4938C9-5A06-48FE-AD21-E90380B92967}"/>
              </a:ext>
            </a:extLst>
          </p:cNvPr>
          <p:cNvSpPr>
            <a:spLocks noGrp="1"/>
          </p:cNvSpPr>
          <p:nvPr>
            <p:ph type="ftr" sz="quarter" idx="11"/>
          </p:nvPr>
        </p:nvSpPr>
        <p:spPr/>
        <p:txBody>
          <a:bodyPr/>
          <a:lstStyle/>
          <a:p>
            <a:r>
              <a:rPr lang="it-IT"/>
              <a:t>Segreteria Corsi di Studio Scienze Motorie</a:t>
            </a:r>
          </a:p>
        </p:txBody>
      </p:sp>
      <p:sp>
        <p:nvSpPr>
          <p:cNvPr id="4" name="CasellaDiTesto 3">
            <a:extLst>
              <a:ext uri="{FF2B5EF4-FFF2-40B4-BE49-F238E27FC236}">
                <a16:creationId xmlns:a16="http://schemas.microsoft.com/office/drawing/2014/main" id="{714C560B-0D9D-418B-8845-F0BC0F83EDA1}"/>
              </a:ext>
            </a:extLst>
          </p:cNvPr>
          <p:cNvSpPr txBox="1"/>
          <p:nvPr/>
        </p:nvSpPr>
        <p:spPr>
          <a:xfrm>
            <a:off x="625150" y="724139"/>
            <a:ext cx="10683551" cy="4486100"/>
          </a:xfrm>
          <a:prstGeom prst="rect">
            <a:avLst/>
          </a:prstGeom>
          <a:noFill/>
        </p:spPr>
        <p:txBody>
          <a:bodyPr wrap="square">
            <a:spAutoFit/>
          </a:bodyPr>
          <a:lstStyle/>
          <a:p>
            <a:pPr marL="0" indent="0" algn="just">
              <a:lnSpc>
                <a:spcPct val="150000"/>
              </a:lnSpc>
              <a:buNone/>
            </a:pPr>
            <a:r>
              <a:rPr lang="it-IT" sz="1600" b="1" dirty="0"/>
              <a:t>2.3 Altre attività riconosciute</a:t>
            </a:r>
            <a:endParaRPr lang="it-IT" sz="1600" b="1" dirty="0">
              <a:solidFill>
                <a:srgbClr val="000000"/>
              </a:solidFill>
              <a:effectLst/>
              <a:ea typeface="Times New Roman" panose="02020603050405020304" pitchFamily="18" charset="0"/>
              <a:cs typeface="Arial" panose="020B0604020202020204" pitchFamily="34" charset="0"/>
            </a:endParaRPr>
          </a:p>
          <a:p>
            <a:pPr marL="285750" indent="-285750" algn="just">
              <a:lnSpc>
                <a:spcPct val="150000"/>
              </a:lnSpc>
              <a:buFont typeface="Arial" panose="020B0604020202020204" pitchFamily="34" charset="0"/>
              <a:buChar char="•"/>
            </a:pPr>
            <a:r>
              <a:rPr lang="it-IT" sz="1600" b="1" dirty="0"/>
              <a:t>Esame Tandem</a:t>
            </a:r>
            <a:r>
              <a:rPr lang="it-IT" sz="1600" dirty="0"/>
              <a:t> svolto durante la scuola secondaria di secondo grado: riconoscimento di 1, 2 o 3 CFU F in base all’esame superato. </a:t>
            </a:r>
          </a:p>
          <a:p>
            <a:pPr algn="just">
              <a:lnSpc>
                <a:spcPct val="150000"/>
              </a:lnSpc>
            </a:pPr>
            <a:endParaRPr lang="it-IT" sz="1600" b="1" dirty="0">
              <a:solidFill>
                <a:srgbClr val="000000"/>
              </a:solidFill>
              <a:cs typeface="Arial" panose="020B0604020202020204" pitchFamily="34" charset="0"/>
            </a:endParaRPr>
          </a:p>
          <a:p>
            <a:pPr marL="285750" indent="-285750" algn="just">
              <a:lnSpc>
                <a:spcPct val="150000"/>
              </a:lnSpc>
              <a:buFont typeface="Arial" panose="020B0604020202020204" pitchFamily="34" charset="0"/>
              <a:buChar char="•"/>
            </a:pPr>
            <a:r>
              <a:rPr lang="it-IT" sz="1600" b="1" dirty="0"/>
              <a:t>Attività di rappresentanza studentesca </a:t>
            </a:r>
          </a:p>
          <a:p>
            <a:pPr algn="just">
              <a:lnSpc>
                <a:spcPct val="150000"/>
              </a:lnSpc>
            </a:pPr>
            <a:r>
              <a:rPr lang="it-IT" sz="1600" dirty="0">
                <a:solidFill>
                  <a:srgbClr val="000000"/>
                </a:solidFill>
                <a:cs typeface="Arial" panose="020B0604020202020204" pitchFamily="34" charset="0"/>
              </a:rPr>
              <a:t>(delibera del Senato Accademico del 15 maggio 2018)</a:t>
            </a:r>
            <a:r>
              <a:rPr lang="it-IT" sz="1600" dirty="0"/>
              <a:t>:</a:t>
            </a:r>
          </a:p>
          <a:p>
            <a:pPr marL="285750" indent="-285750">
              <a:lnSpc>
                <a:spcPct val="150000"/>
              </a:lnSpc>
              <a:buFont typeface="Courier New" panose="02070309020205020404" pitchFamily="49" charset="0"/>
              <a:buChar char="o"/>
            </a:pPr>
            <a:r>
              <a:rPr lang="it-IT" sz="1600" dirty="0"/>
              <a:t>1 CFU F per ruoli ricoperti tra 12 e 18 mesi</a:t>
            </a:r>
          </a:p>
          <a:p>
            <a:pPr marL="285750" indent="-285750">
              <a:lnSpc>
                <a:spcPct val="150000"/>
              </a:lnSpc>
              <a:buFont typeface="Courier New" panose="02070309020205020404" pitchFamily="49" charset="0"/>
              <a:buChar char="o"/>
            </a:pPr>
            <a:r>
              <a:rPr lang="it-IT" sz="1600" dirty="0"/>
              <a:t>2 CFU F per ruoli ricoperti per oltre 18 mesi</a:t>
            </a:r>
          </a:p>
          <a:p>
            <a:pPr marL="285750" indent="-285750">
              <a:lnSpc>
                <a:spcPct val="150000"/>
              </a:lnSpc>
              <a:buFont typeface="Courier New" panose="02070309020205020404" pitchFamily="49" charset="0"/>
              <a:buChar char="o"/>
            </a:pPr>
            <a:r>
              <a:rPr lang="it-IT" sz="1600" dirty="0"/>
              <a:t>È richiesta la frequenza del </a:t>
            </a:r>
            <a:r>
              <a:rPr lang="it-IT" sz="1600" b="1" dirty="0"/>
              <a:t>Laboratorio di rappresentanza attiva</a:t>
            </a:r>
            <a:r>
              <a:rPr lang="it-IT" sz="1600" dirty="0"/>
              <a:t> e la presentazione di una relazione</a:t>
            </a:r>
            <a:r>
              <a:rPr lang="it-IT" sz="1600" b="1" dirty="0">
                <a:solidFill>
                  <a:schemeClr val="tx2"/>
                </a:solidFill>
                <a:hlinkClick r:id="rId2">
                  <a:extLst>
                    <a:ext uri="{A12FA001-AC4F-418D-AE19-62706E023703}">
                      <ahyp:hlinkClr xmlns:ahyp="http://schemas.microsoft.com/office/drawing/2018/hyperlinkcolor" val="tx"/>
                    </a:ext>
                  </a:extLst>
                </a:hlinkClick>
              </a:rPr>
              <a:t> [Link al Laboratorio di rappresentanza attiva] </a:t>
            </a:r>
            <a:endParaRPr lang="it-IT" sz="1600" dirty="0"/>
          </a:p>
          <a:p>
            <a:pPr marL="285750" indent="-285750">
              <a:lnSpc>
                <a:spcPct val="150000"/>
              </a:lnSpc>
              <a:buFont typeface="Courier New" panose="02070309020205020404" pitchFamily="49" charset="0"/>
              <a:buChar char="o"/>
            </a:pPr>
            <a:r>
              <a:rPr lang="it-IT" sz="1600" dirty="0"/>
              <a:t>I CFU non sono cumulabili, anche in caso di più incarichi.</a:t>
            </a:r>
          </a:p>
          <a:p>
            <a:pPr algn="just">
              <a:lnSpc>
                <a:spcPct val="150000"/>
              </a:lnSpc>
            </a:pPr>
            <a:endParaRPr lang="it-IT" sz="1600" dirty="0">
              <a:solidFill>
                <a:srgbClr val="000000"/>
              </a:solidFill>
              <a:cs typeface="Arial" panose="020B0604020202020204" pitchFamily="34" charset="0"/>
            </a:endParaRPr>
          </a:p>
        </p:txBody>
      </p:sp>
    </p:spTree>
    <p:extLst>
      <p:ext uri="{BB962C8B-B14F-4D97-AF65-F5344CB8AC3E}">
        <p14:creationId xmlns:p14="http://schemas.microsoft.com/office/powerpoint/2010/main" val="1897159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3B4440-495F-074C-2EC1-F5DC6E6A3F63}"/>
              </a:ext>
            </a:extLst>
          </p:cNvPr>
          <p:cNvSpPr>
            <a:spLocks noGrp="1"/>
          </p:cNvSpPr>
          <p:nvPr>
            <p:ph type="title"/>
          </p:nvPr>
        </p:nvSpPr>
        <p:spPr>
          <a:xfrm>
            <a:off x="838200" y="379559"/>
            <a:ext cx="10515600" cy="503961"/>
          </a:xfrm>
        </p:spPr>
        <p:txBody>
          <a:bodyPr>
            <a:normAutofit/>
          </a:bodyPr>
          <a:lstStyle/>
          <a:p>
            <a:r>
              <a:rPr lang="it-IT" sz="1800" b="1" dirty="0">
                <a:latin typeface="+mn-lt"/>
                <a:cs typeface="Arial" panose="020B0604020202020204" pitchFamily="34" charset="0"/>
              </a:rPr>
              <a:t>3. </a:t>
            </a:r>
            <a:r>
              <a:rPr lang="it-IT" sz="1800" b="1" dirty="0">
                <a:solidFill>
                  <a:srgbClr val="000000"/>
                </a:solidFill>
                <a:effectLst/>
                <a:latin typeface="+mn-lt"/>
                <a:ea typeface="Times New Roman" panose="02020603050405020304" pitchFamily="18" charset="0"/>
              </a:rPr>
              <a:t>Acquisire certificazioni </a:t>
            </a:r>
            <a:r>
              <a:rPr lang="it-IT" sz="1800" b="1" dirty="0">
                <a:solidFill>
                  <a:srgbClr val="000000"/>
                </a:solidFill>
                <a:effectLst/>
                <a:latin typeface="+mn-lt"/>
                <a:ea typeface="Times New Roman" panose="02020603050405020304" pitchFamily="18" charset="0"/>
                <a:cs typeface="Arial" panose="020B0604020202020204" pitchFamily="34" charset="0"/>
              </a:rPr>
              <a:t>Linguistiche</a:t>
            </a:r>
            <a:endParaRPr lang="it-IT" sz="1800" dirty="0">
              <a:latin typeface="+mn-lt"/>
            </a:endParaRPr>
          </a:p>
        </p:txBody>
      </p:sp>
      <p:sp>
        <p:nvSpPr>
          <p:cNvPr id="3" name="Segnaposto piè di pagina 2">
            <a:extLst>
              <a:ext uri="{FF2B5EF4-FFF2-40B4-BE49-F238E27FC236}">
                <a16:creationId xmlns:a16="http://schemas.microsoft.com/office/drawing/2014/main" id="{88E57835-8ABA-B5FF-389C-7A1B72CE7E98}"/>
              </a:ext>
            </a:extLst>
          </p:cNvPr>
          <p:cNvSpPr>
            <a:spLocks noGrp="1"/>
          </p:cNvSpPr>
          <p:nvPr>
            <p:ph type="ftr" sz="quarter" idx="11"/>
          </p:nvPr>
        </p:nvSpPr>
        <p:spPr/>
        <p:txBody>
          <a:bodyPr/>
          <a:lstStyle/>
          <a:p>
            <a:r>
              <a:rPr lang="it-IT"/>
              <a:t>Segreteria Corsi di Studio Scienze Motorie</a:t>
            </a:r>
          </a:p>
        </p:txBody>
      </p:sp>
      <p:sp>
        <p:nvSpPr>
          <p:cNvPr id="6" name="CasellaDiTesto 5">
            <a:extLst>
              <a:ext uri="{FF2B5EF4-FFF2-40B4-BE49-F238E27FC236}">
                <a16:creationId xmlns:a16="http://schemas.microsoft.com/office/drawing/2014/main" id="{78191D77-3AB3-C599-DFDE-486714BF09FE}"/>
              </a:ext>
            </a:extLst>
          </p:cNvPr>
          <p:cNvSpPr txBox="1"/>
          <p:nvPr/>
        </p:nvSpPr>
        <p:spPr>
          <a:xfrm>
            <a:off x="679509" y="1837189"/>
            <a:ext cx="10326848" cy="5650521"/>
          </a:xfrm>
          <a:prstGeom prst="rect">
            <a:avLst/>
          </a:prstGeom>
          <a:noFill/>
        </p:spPr>
        <p:txBody>
          <a:bodyPr wrap="square">
            <a:spAutoFit/>
          </a:bodyPr>
          <a:lstStyle/>
          <a:p>
            <a:pPr lvl="0" defTabSz="914400">
              <a:lnSpc>
                <a:spcPct val="150000"/>
              </a:lnSpc>
              <a:spcBef>
                <a:spcPts val="1000"/>
              </a:spcBef>
              <a:defRPr/>
            </a:pPr>
            <a:r>
              <a:rPr lang="it-IT" sz="1600" dirty="0"/>
              <a:t>È possibile ottenere </a:t>
            </a:r>
            <a:r>
              <a:rPr lang="it-IT" sz="1600" b="1" dirty="0"/>
              <a:t>CFU F</a:t>
            </a:r>
            <a:r>
              <a:rPr lang="it-IT" sz="1600" dirty="0"/>
              <a:t> tramite il possesso di </a:t>
            </a:r>
            <a:r>
              <a:rPr lang="it-IT" sz="1600" b="1" dirty="0"/>
              <a:t>certificazioni linguistiche</a:t>
            </a:r>
            <a:r>
              <a:rPr lang="it-IT" sz="1600" dirty="0"/>
              <a:t> riconosciute.</a:t>
            </a:r>
          </a:p>
          <a:p>
            <a:pPr lvl="0" defTabSz="914400">
              <a:lnSpc>
                <a:spcPct val="150000"/>
              </a:lnSpc>
              <a:spcBef>
                <a:spcPts val="1000"/>
              </a:spcBef>
              <a:defRPr/>
            </a:pPr>
            <a:r>
              <a:rPr kumimoji="0" lang="it-IT" sz="1600" b="0" i="0" u="none" strike="noStrike" kern="1200" cap="none" spc="0" normalizeH="0" baseline="0" noProof="0" dirty="0">
                <a:ln>
                  <a:noFill/>
                </a:ln>
                <a:solidFill>
                  <a:prstClr val="black"/>
                </a:solidFill>
                <a:effectLst/>
                <a:uLnTx/>
                <a:uFillTx/>
                <a:cs typeface="Arial" panose="020B0604020202020204" pitchFamily="34" charset="0"/>
              </a:rPr>
              <a:t>La Commissione riconosce crediti se sei in possesso di: </a:t>
            </a:r>
          </a:p>
          <a:p>
            <a:pPr marL="285750" marR="0" lvl="0" indent="-285750" algn="l" defTabSz="914400" rtl="0" eaLnBrk="1" fontAlgn="auto" latinLnBrk="0" hangingPunct="1">
              <a:lnSpc>
                <a:spcPct val="150000"/>
              </a:lnSpc>
              <a:spcBef>
                <a:spcPts val="1000"/>
              </a:spcBef>
              <a:spcAft>
                <a:spcPts val="0"/>
              </a:spcAft>
              <a:buClrTx/>
              <a:buSzTx/>
              <a:buFont typeface="Wingdings" panose="05000000000000000000" pitchFamily="2" charset="2"/>
              <a:buChar char="ü"/>
              <a:tabLst/>
              <a:defRPr/>
            </a:pPr>
            <a:r>
              <a:rPr kumimoji="0" lang="it-IT" sz="1600" b="0" i="0" u="none" strike="noStrike" kern="1200" cap="none" spc="0" normalizeH="0" baseline="0" noProof="0" dirty="0">
                <a:ln>
                  <a:noFill/>
                </a:ln>
                <a:solidFill>
                  <a:prstClr val="black"/>
                </a:solidFill>
                <a:effectLst/>
                <a:uLnTx/>
                <a:uFillTx/>
                <a:cs typeface="Arial" panose="020B0604020202020204" pitchFamily="34" charset="0"/>
              </a:rPr>
              <a:t>certificazioni linguistiche </a:t>
            </a:r>
            <a:r>
              <a:rPr kumimoji="0" lang="it-IT" sz="1600" b="1" i="0" u="none" strike="noStrike" kern="1200" cap="none" spc="0" normalizeH="0" baseline="0" noProof="0" dirty="0">
                <a:ln>
                  <a:noFill/>
                </a:ln>
                <a:solidFill>
                  <a:prstClr val="black"/>
                </a:solidFill>
                <a:effectLst/>
                <a:uLnTx/>
                <a:uFillTx/>
                <a:cs typeface="Arial" panose="020B0604020202020204" pitchFamily="34" charset="0"/>
              </a:rPr>
              <a:t>in corso di validità </a:t>
            </a:r>
            <a:r>
              <a:rPr kumimoji="0" lang="it-IT" sz="1600" b="0" i="0" u="none" strike="noStrike" kern="1200" cap="none" spc="0" normalizeH="0" baseline="0" noProof="0" dirty="0">
                <a:ln>
                  <a:noFill/>
                </a:ln>
                <a:solidFill>
                  <a:srgbClr val="000000"/>
                </a:solidFill>
                <a:effectLst/>
                <a:uLnTx/>
                <a:uFillTx/>
                <a:ea typeface="Times New Roman" panose="02020603050405020304" pitchFamily="18" charset="0"/>
                <a:cs typeface="Arial" panose="020B0604020202020204" pitchFamily="34" charset="0"/>
              </a:rPr>
              <a:t>acquisite </a:t>
            </a:r>
            <a:r>
              <a:rPr kumimoji="0" lang="it-IT" sz="1600" b="0" i="0" u="none" strike="noStrike" kern="1200" cap="none" spc="0" normalizeH="0" baseline="0" noProof="0" dirty="0">
                <a:ln>
                  <a:noFill/>
                </a:ln>
                <a:solidFill>
                  <a:srgbClr val="000000"/>
                </a:solidFill>
                <a:effectLst/>
                <a:uLnTx/>
                <a:uFillTx/>
                <a:ea typeface="Times New Roman" panose="02020603050405020304" pitchFamily="18" charset="0"/>
                <a:cs typeface="Tahoma" panose="020B0604030504040204" pitchFamily="34" charset="0"/>
              </a:rPr>
              <a:t>presso il Centro Linguistico di Ateneo [</a:t>
            </a:r>
            <a:r>
              <a:rPr lang="it-IT" sz="1600" u="sng" dirty="0">
                <a:solidFill>
                  <a:schemeClr val="tx2"/>
                </a:solidFill>
                <a:ea typeface="Times New Roman" panose="02020603050405020304" pitchFamily="18" charset="0"/>
                <a:cs typeface="Tahoma" panose="020B0604030504040204" pitchFamily="34" charset="0"/>
              </a:rPr>
              <a:t>Link]</a:t>
            </a:r>
            <a:r>
              <a:rPr kumimoji="0" lang="it-IT" sz="1600" b="0" i="0" u="none" strike="noStrike" kern="1200" cap="none" spc="0" normalizeH="0" baseline="0" noProof="0" dirty="0">
                <a:ln>
                  <a:noFill/>
                </a:ln>
                <a:solidFill>
                  <a:schemeClr val="tx2"/>
                </a:solidFill>
                <a:effectLst/>
                <a:uLnTx/>
                <a:uFillTx/>
                <a:ea typeface="Times New Roman" panose="02020603050405020304" pitchFamily="18" charset="0"/>
                <a:cs typeface="Tahoma" panose="020B0604030504040204" pitchFamily="34" charset="0"/>
              </a:rPr>
              <a:t> </a:t>
            </a:r>
          </a:p>
          <a:p>
            <a:pPr marL="285750" marR="0" lvl="0" indent="-285750" algn="l" defTabSz="914400" rtl="0" eaLnBrk="1" fontAlgn="auto" latinLnBrk="0" hangingPunct="1">
              <a:lnSpc>
                <a:spcPct val="150000"/>
              </a:lnSpc>
              <a:spcBef>
                <a:spcPts val="1000"/>
              </a:spcBef>
              <a:spcAft>
                <a:spcPts val="0"/>
              </a:spcAft>
              <a:buClrTx/>
              <a:buSzTx/>
              <a:buFont typeface="Wingdings" panose="05000000000000000000" pitchFamily="2" charset="2"/>
              <a:buChar char="ü"/>
              <a:tabLst/>
              <a:defRPr/>
            </a:pPr>
            <a:r>
              <a:rPr kumimoji="0" lang="it-IT" sz="1600" b="0" i="0" u="none" strike="noStrike" kern="1200" cap="none" spc="0" normalizeH="0" baseline="0" noProof="0" dirty="0">
                <a:ln>
                  <a:noFill/>
                </a:ln>
                <a:solidFill>
                  <a:srgbClr val="000000"/>
                </a:solidFill>
                <a:effectLst/>
                <a:uLnTx/>
                <a:uFillTx/>
                <a:ea typeface="Times New Roman" panose="02020603050405020304" pitchFamily="18" charset="0"/>
                <a:cs typeface="Tahoma" panose="020B0604030504040204" pitchFamily="34" charset="0"/>
              </a:rPr>
              <a:t>o </a:t>
            </a:r>
            <a:r>
              <a:rPr kumimoji="0" lang="it-IT" sz="1600" b="0" i="0" u="sng" strike="noStrike" kern="1200" cap="none" spc="0" normalizeH="0" baseline="0" noProof="0" dirty="0">
                <a:ln>
                  <a:noFill/>
                </a:ln>
                <a:solidFill>
                  <a:srgbClr val="0563C1"/>
                </a:solidFill>
                <a:effectLst/>
                <a:uLnTx/>
                <a:uFillTx/>
                <a:ea typeface="Times New Roman" panose="02020603050405020304" pitchFamily="18" charset="0"/>
                <a:cs typeface="Tahoma" panose="020B0604030504040204" pitchFamily="34" charset="0"/>
                <a:hlinkClick r:id="rId2">
                  <a:extLst>
                    <a:ext uri="{A12FA001-AC4F-418D-AE19-62706E023703}">
                      <ahyp:hlinkClr xmlns:ahyp="http://schemas.microsoft.com/office/drawing/2018/hyperlinkcolor" val="tx"/>
                    </a:ext>
                  </a:extLst>
                </a:hlinkClick>
              </a:rPr>
              <a:t>certificati di equipollenza</a:t>
            </a:r>
            <a:r>
              <a:rPr kumimoji="0" lang="it-IT" sz="1600" b="0" i="0" u="none" strike="noStrike" kern="1200" cap="none" spc="0" normalizeH="0" baseline="0" noProof="0" dirty="0">
                <a:ln>
                  <a:noFill/>
                </a:ln>
                <a:solidFill>
                  <a:srgbClr val="000000"/>
                </a:solidFill>
                <a:effectLst/>
                <a:uLnTx/>
                <a:uFillTx/>
                <a:ea typeface="Times New Roman" panose="02020603050405020304" pitchFamily="18" charset="0"/>
                <a:cs typeface="Tahoma" panose="020B0604030504040204" pitchFamily="34" charset="0"/>
              </a:rPr>
              <a:t> rilasciati dal CLA per certificazioni linguistiche esterne.  </a:t>
            </a:r>
          </a:p>
          <a:p>
            <a:pPr marL="0" marR="0" lvl="0" indent="0" algn="l"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endParaRPr lang="it-IT" sz="1600" dirty="0">
              <a:solidFill>
                <a:srgbClr val="000000"/>
              </a:solidFill>
              <a:ea typeface="Times New Roman" panose="02020603050405020304" pitchFamily="18" charset="0"/>
              <a:cs typeface="Tahoma" panose="020B0604030504040204" pitchFamily="34" charset="0"/>
            </a:endParaRPr>
          </a:p>
          <a:p>
            <a:pPr>
              <a:lnSpc>
                <a:spcPct val="150000"/>
              </a:lnSpc>
            </a:pPr>
            <a:r>
              <a:rPr lang="it-IT" b="1" dirty="0"/>
              <a:t>Modalità di riconoscimento</a:t>
            </a:r>
          </a:p>
          <a:p>
            <a:pPr>
              <a:lnSpc>
                <a:spcPct val="150000"/>
              </a:lnSpc>
            </a:pPr>
            <a:r>
              <a:rPr lang="it-IT" sz="1600" dirty="0">
                <a:solidFill>
                  <a:prstClr val="black"/>
                </a:solidFill>
                <a:cs typeface="Arial" panose="020B0604020202020204" pitchFamily="34" charset="0"/>
              </a:rPr>
              <a:t>Avvisare la segreteria dopo aver conseguito la certificazione o il certificato di equipollenza.</a:t>
            </a:r>
          </a:p>
          <a:p>
            <a:pPr>
              <a:lnSpc>
                <a:spcPct val="150000"/>
              </a:lnSpc>
            </a:pPr>
            <a:r>
              <a:rPr lang="it-IT" sz="1600" dirty="0">
                <a:solidFill>
                  <a:prstClr val="black"/>
                </a:solidFill>
                <a:cs typeface="Arial" panose="020B0604020202020204" pitchFamily="34" charset="0"/>
              </a:rPr>
              <a:t>Il riconoscimento dei CFU avviene dopo la verifica da parte della Commissione</a:t>
            </a:r>
          </a:p>
          <a:p>
            <a:pPr marL="0" marR="0" lvl="0" indent="0" algn="l"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endParaRPr lang="it-IT" sz="1600" dirty="0">
              <a:solidFill>
                <a:srgbClr val="000000"/>
              </a:solidFill>
              <a:ea typeface="Times New Roman" panose="02020603050405020304" pitchFamily="18" charset="0"/>
              <a:cs typeface="Tahoma" panose="020B0604030504040204" pitchFamily="34" charset="0"/>
            </a:endParaRPr>
          </a:p>
          <a:p>
            <a:pPr defTabSz="914400">
              <a:lnSpc>
                <a:spcPct val="150000"/>
              </a:lnSpc>
              <a:spcBef>
                <a:spcPts val="1000"/>
              </a:spcBef>
              <a:defRPr/>
            </a:pPr>
            <a:endParaRPr lang="it-IT" sz="1600" b="1" dirty="0">
              <a:solidFill>
                <a:srgbClr val="000000"/>
              </a:solidFill>
              <a:cs typeface="Arial" panose="020B0604020202020204" pitchFamily="34" charset="0"/>
            </a:endParaRPr>
          </a:p>
          <a:p>
            <a:pPr defTabSz="914400">
              <a:lnSpc>
                <a:spcPct val="150000"/>
              </a:lnSpc>
              <a:spcBef>
                <a:spcPts val="1000"/>
              </a:spcBef>
              <a:defRPr/>
            </a:pPr>
            <a:endParaRPr lang="it-IT" sz="1600" kern="1200" dirty="0">
              <a:solidFill>
                <a:schemeClr val="dk1"/>
              </a:solidFill>
              <a:effectLst/>
              <a:ea typeface="+mn-ea"/>
              <a:cs typeface="Arial" panose="020B0604020202020204" pitchFamily="34" charset="0"/>
            </a:endParaRPr>
          </a:p>
          <a:p>
            <a:pPr defTabSz="914400">
              <a:lnSpc>
                <a:spcPct val="150000"/>
              </a:lnSpc>
              <a:spcBef>
                <a:spcPts val="1000"/>
              </a:spcBef>
              <a:defRPr/>
            </a:pPr>
            <a:endParaRPr kumimoji="0" lang="it-IT" sz="1600" b="0" i="0" u="none" strike="noStrike" kern="1200" cap="none" spc="0" normalizeH="0" baseline="0" noProof="0" dirty="0">
              <a:ln>
                <a:noFill/>
              </a:ln>
              <a:solidFill>
                <a:prstClr val="black"/>
              </a:solidFill>
              <a:effectLst/>
              <a:uLnTx/>
              <a:uFillTx/>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424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piè di pagina 1">
            <a:extLst>
              <a:ext uri="{FF2B5EF4-FFF2-40B4-BE49-F238E27FC236}">
                <a16:creationId xmlns:a16="http://schemas.microsoft.com/office/drawing/2014/main" id="{4E343476-5343-45A9-943A-B323338FA04E}"/>
              </a:ext>
            </a:extLst>
          </p:cNvPr>
          <p:cNvSpPr>
            <a:spLocks noGrp="1"/>
          </p:cNvSpPr>
          <p:nvPr>
            <p:ph type="ftr" sz="quarter" idx="11"/>
          </p:nvPr>
        </p:nvSpPr>
        <p:spPr/>
        <p:txBody>
          <a:bodyPr/>
          <a:lstStyle/>
          <a:p>
            <a:r>
              <a:rPr lang="it-IT"/>
              <a:t>Segreteria Corsi di Studio Scienze Motorie</a:t>
            </a:r>
          </a:p>
        </p:txBody>
      </p:sp>
      <p:sp>
        <p:nvSpPr>
          <p:cNvPr id="4" name="CasellaDiTesto 3">
            <a:extLst>
              <a:ext uri="{FF2B5EF4-FFF2-40B4-BE49-F238E27FC236}">
                <a16:creationId xmlns:a16="http://schemas.microsoft.com/office/drawing/2014/main" id="{90092552-71DF-4BAE-909E-841294780EB7}"/>
              </a:ext>
            </a:extLst>
          </p:cNvPr>
          <p:cNvSpPr txBox="1"/>
          <p:nvPr/>
        </p:nvSpPr>
        <p:spPr>
          <a:xfrm>
            <a:off x="545284" y="696286"/>
            <a:ext cx="8596619" cy="4108817"/>
          </a:xfrm>
          <a:prstGeom prst="rect">
            <a:avLst/>
          </a:prstGeom>
          <a:noFill/>
        </p:spPr>
        <p:txBody>
          <a:bodyPr wrap="square">
            <a:spAutoFit/>
          </a:bodyPr>
          <a:lstStyle/>
          <a:p>
            <a:pPr>
              <a:lnSpc>
                <a:spcPct val="150000"/>
              </a:lnSpc>
            </a:pPr>
            <a:r>
              <a:rPr lang="it-IT" b="1" dirty="0"/>
              <a:t>CFU riconosciuti: Livelli avanzati</a:t>
            </a:r>
          </a:p>
          <a:p>
            <a:pPr>
              <a:lnSpc>
                <a:spcPct val="150000"/>
              </a:lnSpc>
              <a:buFont typeface="Arial" panose="020B0604020202020204" pitchFamily="34" charset="0"/>
              <a:buChar char="•"/>
            </a:pPr>
            <a:r>
              <a:rPr lang="it-IT" b="1" dirty="0"/>
              <a:t>3 CFU F</a:t>
            </a:r>
            <a:endParaRPr lang="it-IT" dirty="0"/>
          </a:p>
          <a:p>
            <a:pPr marL="742950" lvl="1" indent="-285750">
              <a:lnSpc>
                <a:spcPct val="150000"/>
              </a:lnSpc>
              <a:buFont typeface="Arial" panose="020B0604020202020204" pitchFamily="34" charset="0"/>
              <a:buChar char="•"/>
            </a:pPr>
            <a:r>
              <a:rPr lang="it-IT" dirty="0"/>
              <a:t>Livello </a:t>
            </a:r>
            <a:r>
              <a:rPr lang="it-IT" b="1" dirty="0"/>
              <a:t>C1 o C2 completo</a:t>
            </a:r>
            <a:endParaRPr lang="it-IT" dirty="0"/>
          </a:p>
          <a:p>
            <a:pPr marL="742950" lvl="1" indent="-285750">
              <a:lnSpc>
                <a:spcPct val="150000"/>
              </a:lnSpc>
              <a:buFont typeface="Arial" panose="020B0604020202020204" pitchFamily="34" charset="0"/>
              <a:buChar char="•"/>
            </a:pPr>
            <a:r>
              <a:rPr lang="it-IT" dirty="0"/>
              <a:t>Lingue: francese, inglese, italiana, russa, spagnola o tedesca</a:t>
            </a:r>
          </a:p>
          <a:p>
            <a:pPr lvl="1">
              <a:lnSpc>
                <a:spcPct val="150000"/>
              </a:lnSpc>
            </a:pPr>
            <a:endParaRPr lang="it-IT" dirty="0"/>
          </a:p>
          <a:p>
            <a:pPr>
              <a:lnSpc>
                <a:spcPct val="150000"/>
              </a:lnSpc>
              <a:buFont typeface="Arial" panose="020B0604020202020204" pitchFamily="34" charset="0"/>
              <a:buChar char="•"/>
            </a:pPr>
            <a:r>
              <a:rPr lang="it-IT" b="1" dirty="0"/>
              <a:t>2 CFU F</a:t>
            </a:r>
            <a:endParaRPr lang="it-IT" dirty="0"/>
          </a:p>
          <a:p>
            <a:pPr marL="742950" lvl="1" indent="-285750">
              <a:lnSpc>
                <a:spcPct val="150000"/>
              </a:lnSpc>
              <a:buFont typeface="Arial" panose="020B0604020202020204" pitchFamily="34" charset="0"/>
              <a:buChar char="•"/>
            </a:pPr>
            <a:r>
              <a:rPr lang="it-IT" dirty="0"/>
              <a:t>Livello </a:t>
            </a:r>
            <a:r>
              <a:rPr lang="it-IT" b="1" dirty="0"/>
              <a:t>B2 completo</a:t>
            </a:r>
            <a:endParaRPr lang="it-IT" dirty="0"/>
          </a:p>
          <a:p>
            <a:pPr marL="742950" lvl="1" indent="-285750">
              <a:lnSpc>
                <a:spcPct val="150000"/>
              </a:lnSpc>
              <a:buFont typeface="Arial" panose="020B0604020202020204" pitchFamily="34" charset="0"/>
              <a:buChar char="•"/>
            </a:pPr>
            <a:r>
              <a:rPr lang="it-IT" dirty="0"/>
              <a:t>Lingue: francese, inglese, italiana, russa, spagnola o tedesca</a:t>
            </a:r>
          </a:p>
          <a:p>
            <a:pPr>
              <a:lnSpc>
                <a:spcPct val="150000"/>
              </a:lnSpc>
            </a:pPr>
            <a:endParaRPr lang="it-IT" b="1" dirty="0"/>
          </a:p>
          <a:p>
            <a:pPr marL="742950" lvl="1" indent="-285750">
              <a:buFont typeface="Arial" panose="020B0604020202020204" pitchFamily="34" charset="0"/>
              <a:buChar char="•"/>
            </a:pPr>
            <a:endParaRPr lang="it-IT" dirty="0"/>
          </a:p>
        </p:txBody>
      </p:sp>
    </p:spTree>
    <p:extLst>
      <p:ext uri="{BB962C8B-B14F-4D97-AF65-F5344CB8AC3E}">
        <p14:creationId xmlns:p14="http://schemas.microsoft.com/office/powerpoint/2010/main" val="1401851235"/>
      </p:ext>
    </p:extLst>
  </p:cSld>
  <p:clrMapOvr>
    <a:masterClrMapping/>
  </p:clrMapOvr>
</p:sld>
</file>

<file path=ppt/theme/theme1.xml><?xml version="1.0" encoding="utf-8"?>
<a:theme xmlns:a="http://schemas.openxmlformats.org/drawingml/2006/main" name="Retrospettivo">
  <a:themeElements>
    <a:clrScheme name="Bl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1316</TotalTime>
  <Words>1325</Words>
  <Application>Microsoft Office PowerPoint</Application>
  <PresentationFormat>Widescreen</PresentationFormat>
  <Paragraphs>183</Paragraphs>
  <Slides>17</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17</vt:i4>
      </vt:variant>
    </vt:vector>
  </HeadingPairs>
  <TitlesOfParts>
    <vt:vector size="24" baseType="lpstr">
      <vt:lpstr>Arial</vt:lpstr>
      <vt:lpstr>Calibri</vt:lpstr>
      <vt:lpstr>Calibri Light</vt:lpstr>
      <vt:lpstr>Courier New</vt:lpstr>
      <vt:lpstr>Times New Roman</vt:lpstr>
      <vt:lpstr>Wingdings</vt:lpstr>
      <vt:lpstr>Retrospettivo</vt:lpstr>
      <vt:lpstr>Scienze Motorie – Verona   ALTRE ATTIVITA’ FORMATIVE - CREDITI DI TIPOLOGIA F </vt:lpstr>
      <vt:lpstr>Presentazione standard di PowerPoint</vt:lpstr>
      <vt:lpstr>Come puoi acquisire crediti di tipologia F - Altre attività formative</vt:lpstr>
      <vt:lpstr>1. Partecipa a corsi autorizzati dal Collegio e dalla Commissione di scienze motorie </vt:lpstr>
      <vt:lpstr>2. Partecipa ad attività organizzate dall’Ateneo di Verona</vt:lpstr>
      <vt:lpstr>Presentazione standard di PowerPoint</vt:lpstr>
      <vt:lpstr>Presentazione standard di PowerPoint</vt:lpstr>
      <vt:lpstr>3. Acquisire certificazioni Linguistiche</vt:lpstr>
      <vt:lpstr>Presentazione standard di PowerPoint</vt:lpstr>
      <vt:lpstr>Presentazione standard di PowerPoint</vt:lpstr>
      <vt:lpstr>Presentazione standard di PowerPoint</vt:lpstr>
      <vt:lpstr>4. Partecipa a corsi organizzati da enti esterni all’Ateneo</vt:lpstr>
      <vt:lpstr>Presentazione standard di PowerPoint</vt:lpstr>
      <vt:lpstr>5. Partecipare a conferenze e seminari </vt:lpstr>
      <vt:lpstr>Presentazione standard di PowerPoint</vt:lpstr>
      <vt:lpstr>Presentazione standard di PowerPoint</vt:lpstr>
      <vt:lpstr>Contatti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ALTRE ATTIVITA’ FORMATIVE - CREDITI DI TIPOLOGIA F</dc:title>
  <dc:creator>Patrizia Cavazzana</dc:creator>
  <cp:lastModifiedBy>Patrizia Cavazzana</cp:lastModifiedBy>
  <cp:revision>76</cp:revision>
  <dcterms:created xsi:type="dcterms:W3CDTF">2023-01-26T12:46:37Z</dcterms:created>
  <dcterms:modified xsi:type="dcterms:W3CDTF">2026-01-22T14:23:42Z</dcterms:modified>
</cp:coreProperties>
</file>