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56" r:id="rId3"/>
    <p:sldId id="285" r:id="rId4"/>
    <p:sldId id="257" r:id="rId5"/>
    <p:sldId id="286" r:id="rId6"/>
    <p:sldId id="272" r:id="rId7"/>
    <p:sldId id="275" r:id="rId8"/>
    <p:sldId id="259" r:id="rId9"/>
    <p:sldId id="277" r:id="rId10"/>
    <p:sldId id="276" r:id="rId11"/>
    <p:sldId id="260" r:id="rId12"/>
    <p:sldId id="278" r:id="rId13"/>
    <p:sldId id="287" r:id="rId14"/>
    <p:sldId id="280" r:id="rId15"/>
    <p:sldId id="279" r:id="rId16"/>
    <p:sldId id="282" r:id="rId17"/>
    <p:sldId id="283" r:id="rId18"/>
    <p:sldId id="281" r:id="rId19"/>
    <p:sldId id="273" r:id="rId20"/>
    <p:sldId id="274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EE4CD-E9F9-1C4F-ADB1-A8EB53597274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7D7F4-6C87-AE4D-9B97-9CF6E209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8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88B40-3BB8-4EF3-9601-D43AABE864F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10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88B40-3BB8-4EF3-9601-D43AABE864F9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85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40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53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06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075942"/>
            <a:ext cx="12183872" cy="5782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128014"/>
            <a:ext cx="12191997" cy="1082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100584"/>
            <a:ext cx="11525504" cy="1002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061" y="152400"/>
            <a:ext cx="12187933" cy="981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0" y="128014"/>
            <a:ext cx="11212576" cy="896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0237213" y="128014"/>
            <a:ext cx="1182624" cy="896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55901" y="1008888"/>
            <a:ext cx="552704" cy="420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9988093" y="1316126"/>
            <a:ext cx="2204719" cy="458470"/>
          </a:xfrm>
          <a:custGeom>
            <a:avLst/>
            <a:gdLst/>
            <a:ahLst/>
            <a:cxnLst/>
            <a:rect l="l" t="t" r="r" b="b"/>
            <a:pathLst>
              <a:path w="1653540" h="458469">
                <a:moveTo>
                  <a:pt x="0" y="458063"/>
                </a:moveTo>
                <a:lnTo>
                  <a:pt x="1652929" y="458063"/>
                </a:lnTo>
                <a:lnTo>
                  <a:pt x="1652929" y="0"/>
                </a:lnTo>
                <a:lnTo>
                  <a:pt x="0" y="0"/>
                </a:lnTo>
                <a:lnTo>
                  <a:pt x="0" y="4580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16864" y="5876545"/>
            <a:ext cx="1247648" cy="935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8412478" y="5949696"/>
            <a:ext cx="2840733" cy="725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28902" y="1"/>
            <a:ext cx="12163213" cy="1316355"/>
          </a:xfrm>
          <a:custGeom>
            <a:avLst/>
            <a:gdLst/>
            <a:ahLst/>
            <a:cxnLst/>
            <a:rect l="l" t="t" r="r" b="b"/>
            <a:pathLst>
              <a:path w="9122410" h="1316355">
                <a:moveTo>
                  <a:pt x="0" y="1316126"/>
                </a:moveTo>
                <a:lnTo>
                  <a:pt x="9122323" y="1316126"/>
                </a:lnTo>
                <a:lnTo>
                  <a:pt x="9122323" y="0"/>
                </a:lnTo>
                <a:lnTo>
                  <a:pt x="0" y="0"/>
                </a:lnTo>
                <a:lnTo>
                  <a:pt x="0" y="131612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115" y="285530"/>
            <a:ext cx="12192229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66A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3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0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9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65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98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0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66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8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2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8DB6-E949-4CFC-A85A-2D3F46A53EA8}" type="datetimeFigureOut">
              <a:rPr lang="it-IT" smtClean="0"/>
              <a:t>06/05/2026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9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univr.it/it/i-nostri-servizi/gestione-carriere-studenti-economia/erasmus-e-altre-esperienze-allestero-economia#doc_3279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s://brasilitalia-doiscoracoes.blogspot.com/2016/07/ancora-non-capisco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de/illustrations/brexit-eu-europ%C3%A4ische-union-europa-1478943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logistica.univr.it/portalePlanning/UNIVR-sportelli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facebook.com/groups/249276771827776/" TargetMode="External"/><Relationship Id="rId4" Type="http://schemas.openxmlformats.org/officeDocument/2006/relationships/hyperlink" Target="https://www.univr.it/it/i-nostri-servizi/gestione-carriere-studenti-economia/erasmus-e-altre-esperienze-allestero-econom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.ibb.co/Wswvfck/image-2024-01-18-T10-22-22-437-Z.png" TargetMode="External"/><Relationship Id="rId2" Type="http://schemas.openxmlformats.org/officeDocument/2006/relationships/hyperlink" Target="https://www.univr.it/it/i-nostri-servizi/esperienze-all-estero/erasmus-per-studio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univr.it/it/i-nostri-servizi/gestione-carriere-studenti-economia/erasmus-e-altre-esperienze-allestero-economi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1249" y="0"/>
            <a:ext cx="11489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Info day Erasmus+ (Area Economica)</a:t>
            </a:r>
          </a:p>
          <a:p>
            <a:pPr algn="ctr"/>
            <a:r>
              <a:rPr lang="it-IT" sz="4000" b="1" dirty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Assegnatari di borsa </a:t>
            </a:r>
            <a:r>
              <a:rPr lang="it-IT" sz="4000" b="1" dirty="0" err="1">
                <a:solidFill>
                  <a:srgbClr val="166A7D"/>
                </a:solidFill>
                <a:latin typeface="Arial"/>
                <a:ea typeface="+mj-ea"/>
                <a:cs typeface="Arial"/>
              </a:rPr>
              <a:t>a.a</a:t>
            </a:r>
            <a:r>
              <a:rPr lang="it-IT" sz="4000" b="1" dirty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. </a:t>
            </a:r>
            <a:r>
              <a:rPr lang="it-IT" sz="4000" b="1" dirty="0" smtClean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2026/27</a:t>
            </a:r>
            <a:endParaRPr lang="it-IT" sz="4000" b="1" dirty="0">
              <a:solidFill>
                <a:srgbClr val="166A7D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AED1DC-8DD5-A81B-DF52-BAD58C7E2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929"/>
            <a:ext cx="2713457" cy="9233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B95DBEB-B9F1-D787-6BD9-39CF9FC73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11" y="1360938"/>
            <a:ext cx="2185840" cy="92332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0C3B350-293E-1DD0-07A8-E41C1B66CA27}"/>
              </a:ext>
            </a:extLst>
          </p:cNvPr>
          <p:cNvSpPr/>
          <p:nvPr/>
        </p:nvSpPr>
        <p:spPr>
          <a:xfrm>
            <a:off x="1524000" y="5594760"/>
            <a:ext cx="9144000" cy="126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93CDC1-62AC-E7C0-7365-474169ADBA37}"/>
              </a:ext>
            </a:extLst>
          </p:cNvPr>
          <p:cNvSpPr/>
          <p:nvPr/>
        </p:nvSpPr>
        <p:spPr>
          <a:xfrm>
            <a:off x="104078" y="5594759"/>
            <a:ext cx="12087922" cy="126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25EBB3-6468-7440-335A-6F6D0DE8E7B7}"/>
              </a:ext>
            </a:extLst>
          </p:cNvPr>
          <p:cNvSpPr txBox="1"/>
          <p:nvPr/>
        </p:nvSpPr>
        <p:spPr>
          <a:xfrm>
            <a:off x="1818882" y="6379684"/>
            <a:ext cx="8511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11 </a:t>
            </a:r>
            <a:r>
              <a:rPr lang="it-IT" sz="2000" b="1" dirty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MAGGIO </a:t>
            </a:r>
            <a:r>
              <a:rPr lang="it-IT" sz="2000" b="1" dirty="0" smtClean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2026 </a:t>
            </a:r>
            <a:r>
              <a:rPr lang="it-IT" sz="2000" b="1" dirty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– VERONA </a:t>
            </a:r>
            <a:r>
              <a:rPr lang="it-IT" sz="2000" b="1" dirty="0" smtClean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SMT.6, </a:t>
            </a:r>
            <a:r>
              <a:rPr lang="it-IT" sz="2000" b="1" dirty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VICENZA </a:t>
            </a:r>
            <a:r>
              <a:rPr lang="it-IT" sz="2000" b="1" dirty="0" smtClean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VM2</a:t>
            </a:r>
            <a:endParaRPr lang="it-IT" sz="2000" b="1" dirty="0">
              <a:solidFill>
                <a:srgbClr val="166A7D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4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3457" y="528307"/>
            <a:ext cx="6800385" cy="103062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Compilazione del L.A. 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REGOLE AREA ECONOMICA</a:t>
            </a:r>
            <a:endParaRPr lang="it-IT" sz="4000" dirty="0"/>
          </a:p>
        </p:txBody>
      </p:sp>
      <p:sp>
        <p:nvSpPr>
          <p:cNvPr id="4" name="Sottotitolo 2"/>
          <p:cNvSpPr>
            <a:spLocks noGrp="1"/>
          </p:cNvSpPr>
          <p:nvPr>
            <p:ph type="body" idx="1"/>
          </p:nvPr>
        </p:nvSpPr>
        <p:spPr>
          <a:xfrm>
            <a:off x="434899" y="1836757"/>
            <a:ext cx="11151218" cy="4642102"/>
          </a:xfrm>
        </p:spPr>
        <p:txBody>
          <a:bodyPr>
            <a:no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Lo Studente deve presentare (via email o a ricevimento) al </a:t>
            </a:r>
            <a:r>
              <a:rPr lang="it-IT" sz="1600" b="1" dirty="0">
                <a:solidFill>
                  <a:schemeClr val="tx1"/>
                </a:solidFill>
              </a:rPr>
              <a:t>Presidente del Collegio Didattico </a:t>
            </a:r>
            <a:r>
              <a:rPr lang="it-IT" sz="1600" dirty="0">
                <a:solidFill>
                  <a:schemeClr val="tx1"/>
                </a:solidFill>
              </a:rPr>
              <a:t>la propria </a:t>
            </a:r>
            <a:r>
              <a:rPr lang="it-IT" sz="1600" b="1" dirty="0">
                <a:solidFill>
                  <a:schemeClr val="tx1"/>
                </a:solidFill>
              </a:rPr>
              <a:t>proposta di piano di studi</a:t>
            </a:r>
            <a:r>
              <a:rPr lang="it-IT" sz="1600" dirty="0">
                <a:solidFill>
                  <a:schemeClr val="tx1"/>
                </a:solidFill>
              </a:rPr>
              <a:t>, completa dei </a:t>
            </a:r>
            <a:r>
              <a:rPr lang="it-IT" sz="1600" b="1" dirty="0">
                <a:solidFill>
                  <a:schemeClr val="tx1"/>
                </a:solidFill>
              </a:rPr>
              <a:t>programmi</a:t>
            </a:r>
            <a:r>
              <a:rPr lang="it-IT" sz="1600" dirty="0">
                <a:solidFill>
                  <a:schemeClr val="tx1"/>
                </a:solidFill>
              </a:rPr>
              <a:t> dei corsi che intende svolgere all’estero (possibilmente in lingua inglese), con </a:t>
            </a:r>
            <a:r>
              <a:rPr lang="it-IT" sz="1600" b="1" dirty="0">
                <a:solidFill>
                  <a:schemeClr val="tx1"/>
                </a:solidFill>
              </a:rPr>
              <a:t>indicazione dell’esame </a:t>
            </a:r>
            <a:r>
              <a:rPr lang="it-IT" sz="1600" dirty="0">
                <a:solidFill>
                  <a:schemeClr val="tx1"/>
                </a:solidFill>
              </a:rPr>
              <a:t>del proprio Corso di Studio per cui si intende chiedere il riconoscimento. </a:t>
            </a:r>
          </a:p>
          <a:p>
            <a:pPr algn="ctr"/>
            <a:r>
              <a:rPr lang="it-IT" sz="1600" b="1" u="sng" dirty="0">
                <a:solidFill>
                  <a:schemeClr val="tx1"/>
                </a:solidFill>
              </a:rPr>
              <a:t>N.B.: È prevista una tolleranza di 2 CFU tra il totale ECTS conseguiti all’estero e il totale CFU riconosciuti al rientro.</a:t>
            </a:r>
          </a:p>
          <a:p>
            <a:pPr algn="ctr"/>
            <a:endParaRPr lang="it-IT" sz="1600" b="1" u="sng" dirty="0">
              <a:solidFill>
                <a:schemeClr val="tx1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Il Presidente, entro 7 giorni dal ricevimento del L.A., procede alla </a:t>
            </a:r>
            <a:r>
              <a:rPr lang="it-IT" sz="1600" b="1" dirty="0">
                <a:solidFill>
                  <a:schemeClr val="tx1"/>
                </a:solidFill>
              </a:rPr>
              <a:t>valutazione</a:t>
            </a:r>
            <a:r>
              <a:rPr lang="it-IT" sz="1600" dirty="0">
                <a:solidFill>
                  <a:schemeClr val="tx1"/>
                </a:solidFill>
              </a:rPr>
              <a:t> verificando la coerenza degli insegnamenti proposti con il percorso di studi dello studente; anche confrontandosi, se necessario, con i relativi docenti dei corsi interessati e concedendo il riconoscimento o segnalando allo studente eventuali cambiamenti da apportare.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Lo studente </a:t>
            </a:r>
            <a:r>
              <a:rPr lang="it-IT" sz="1600" b="1" dirty="0">
                <a:solidFill>
                  <a:schemeClr val="tx1"/>
                </a:solidFill>
              </a:rPr>
              <a:t>compila il L.A. concordato in Esse3 e invia il pdf </a:t>
            </a:r>
            <a:r>
              <a:rPr lang="it-IT" sz="1600" dirty="0">
                <a:solidFill>
                  <a:schemeClr val="tx1"/>
                </a:solidFill>
              </a:rPr>
              <a:t>(Riepilogo L.A. scaricabile da Esse3), a mezzo mail, al Presidente del Collegio Didattico. Il/la docente Presidente del Collegio Didattico inoltra il pdf ricevuto - approvandolo in maniera formale - al Delegato ai Progetti di Mobilità Internazionale e allo studente in cc.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Lo studente, ottenuto assenso via mail, procede a </a:t>
            </a:r>
            <a:r>
              <a:rPr lang="it-IT" sz="1600" b="1" dirty="0">
                <a:solidFill>
                  <a:schemeClr val="tx1"/>
                </a:solidFill>
              </a:rPr>
              <a:t>mandare in approvazione in Esse3</a:t>
            </a:r>
            <a:r>
              <a:rPr lang="it-IT" sz="1600" dirty="0">
                <a:solidFill>
                  <a:schemeClr val="tx1"/>
                </a:solidFill>
              </a:rPr>
              <a:t> il L.A. per cui ha ottenuto il riconoscimento.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Il Delegato ai Progetti di Mobilità internazionale, confrontato il pdf ricevuto a mezzo mail con il L.A. presentato in Esse3, </a:t>
            </a:r>
            <a:r>
              <a:rPr lang="it-IT" sz="1600" b="1" dirty="0">
                <a:solidFill>
                  <a:schemeClr val="tx1"/>
                </a:solidFill>
              </a:rPr>
              <a:t>approva online.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Lo Studente può quindi </a:t>
            </a:r>
            <a:r>
              <a:rPr lang="it-IT" sz="1600" b="1" dirty="0">
                <a:solidFill>
                  <a:schemeClr val="tx1"/>
                </a:solidFill>
              </a:rPr>
              <a:t>scaricare il L.A. definitivo e firmato </a:t>
            </a:r>
            <a:r>
              <a:rPr lang="it-IT" sz="1600" dirty="0">
                <a:solidFill>
                  <a:schemeClr val="tx1"/>
                </a:solidFill>
              </a:rPr>
              <a:t>da inviare alla sede ospitante, rispettando i tempi dettati dalla stessa nelle modalità previste.</a:t>
            </a:r>
            <a:endParaRPr lang="it-IT" sz="1600" dirty="0"/>
          </a:p>
          <a:p>
            <a:endParaRPr lang="it-IT" sz="6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EA385C-6991-4449-71A6-1A4101B64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5" y="-362855"/>
            <a:ext cx="2726155" cy="163161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4243598-7FC3-42C0-65AE-234839199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6"/>
            <a:ext cx="2713457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7996" y="1642386"/>
            <a:ext cx="10515600" cy="238381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ATTIVITÀ DEVONO ESSERE INSERITE NEL 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</a:rPr>
              <a:t>LEARNING AGREEMENT!!!!!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60450" y="4364539"/>
            <a:ext cx="100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OCCORRE QUINDI CHE AD OGNI MODIFICA D’ESAME, DI ATTIVITÀ etc. SI PROCEDA A UN CAMBIO DEL L.A. SEGUENDO LA STESSA MODALITÀ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42541" y="5231958"/>
            <a:ext cx="100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TRANSCRIPT OF RECORDS (</a:t>
            </a:r>
            <a:r>
              <a:rPr lang="it-IT" dirty="0" err="1"/>
              <a:t>ToR</a:t>
            </a:r>
            <a:r>
              <a:rPr lang="it-IT" dirty="0"/>
              <a:t>) AL RIENTRO DALL’ERASMUS DEVE COMBACIARE PERFETTAMENTE CON IL VOSTRO L.A.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445E7F-B29F-9F9E-6120-906756507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5" y="-362855"/>
            <a:ext cx="2726155" cy="16316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D0B7DE-87C1-7A0C-D347-59E13051C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6"/>
            <a:ext cx="2713457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 txBox="1">
            <a:spLocks/>
          </p:cNvSpPr>
          <p:nvPr/>
        </p:nvSpPr>
        <p:spPr>
          <a:xfrm>
            <a:off x="772850" y="1816254"/>
            <a:ext cx="10646300" cy="419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solidFill>
                  <a:schemeClr val="tx1"/>
                </a:solidFill>
              </a:rPr>
              <a:t>Il L.A., per esigenze sopravvenute, potrà essere modificato in itinere </a:t>
            </a:r>
            <a:r>
              <a:rPr lang="it-IT" u="sng" dirty="0">
                <a:solidFill>
                  <a:schemeClr val="tx1"/>
                </a:solidFill>
              </a:rPr>
              <a:t>entro 5 settimane dall’inizio del semestre all’estero</a:t>
            </a:r>
            <a:r>
              <a:rPr lang="it-IT" dirty="0">
                <a:solidFill>
                  <a:schemeClr val="tx1"/>
                </a:solidFill>
              </a:rPr>
              <a:t> e </a:t>
            </a:r>
            <a:r>
              <a:rPr lang="it-IT" u="sng" dirty="0">
                <a:solidFill>
                  <a:schemeClr val="tx1"/>
                </a:solidFill>
              </a:rPr>
              <a:t>per una sola volta per semestre</a:t>
            </a:r>
            <a:r>
              <a:rPr lang="it-IT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In caso la durata del soggiorno all’estero sia di due semestri (anche a seguito di prolungamento), l’ulteriore modifica al L.A. è da richiedere entro 5 settimane dall’inizio del secondo semestre.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Le attività non presenti in L.A. non potranno essere riconosciute alla fine della mobilità.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N.B. Le modifiche del L.A. seguono la stessa procedura prevista per la sua approvazione iniziale. </a:t>
            </a:r>
            <a:r>
              <a:rPr lang="it-IT" b="1" u="sng" dirty="0">
                <a:solidFill>
                  <a:schemeClr val="tx1"/>
                </a:solidFill>
              </a:rPr>
              <a:t>Mai lasciare in bozza il L.A.!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21597" y="622428"/>
            <a:ext cx="990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 al L.A. (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36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7B1D2A4-9C73-EA5B-E436-EE4B06500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5" y="-362855"/>
            <a:ext cx="2726155" cy="163161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3207ECB-883B-680C-49C8-0053D34F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6"/>
            <a:ext cx="2713457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 txBox="1">
            <a:spLocks/>
          </p:cNvSpPr>
          <p:nvPr/>
        </p:nvSpPr>
        <p:spPr>
          <a:xfrm>
            <a:off x="772850" y="1816254"/>
            <a:ext cx="10646300" cy="419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</a:rPr>
              <a:t>Ogni cambio del L.A. va concordato prima con il proprio Presidente di Collegio. </a:t>
            </a:r>
          </a:p>
          <a:p>
            <a:r>
              <a:rPr lang="it-IT" b="1" dirty="0">
                <a:solidFill>
                  <a:schemeClr val="tx1"/>
                </a:solidFill>
              </a:rPr>
              <a:t>Il L.A. deve poi essere modificato su Esse3.</a:t>
            </a:r>
          </a:p>
          <a:p>
            <a:r>
              <a:rPr lang="it-IT" b="1" dirty="0">
                <a:solidFill>
                  <a:schemeClr val="tx1"/>
                </a:solidFill>
              </a:rPr>
              <a:t>Anche il L.A. modificato (</a:t>
            </a:r>
            <a:r>
              <a:rPr lang="it-IT" b="1" dirty="0" err="1">
                <a:solidFill>
                  <a:schemeClr val="tx1"/>
                </a:solidFill>
              </a:rPr>
              <a:t>during</a:t>
            </a:r>
            <a:r>
              <a:rPr lang="it-IT" b="1" dirty="0">
                <a:solidFill>
                  <a:schemeClr val="tx1"/>
                </a:solidFill>
              </a:rPr>
              <a:t> the </a:t>
            </a:r>
            <a:r>
              <a:rPr lang="it-IT" b="1" dirty="0" err="1">
                <a:solidFill>
                  <a:schemeClr val="tx1"/>
                </a:solidFill>
              </a:rPr>
              <a:t>mobility</a:t>
            </a:r>
            <a:r>
              <a:rPr lang="it-IT" b="1" dirty="0">
                <a:solidFill>
                  <a:schemeClr val="tx1"/>
                </a:solidFill>
              </a:rPr>
              <a:t>) va controfirmato dalla sede ospitante.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IL L.A. DEVE SEMPRE COINCIDERE CON IL TOR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21597" y="622428"/>
            <a:ext cx="990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 al L.A. (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36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7B1D2A4-9C73-EA5B-E436-EE4B06500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5" y="-362855"/>
            <a:ext cx="2726155" cy="163161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3207ECB-883B-680C-49C8-0053D34F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6"/>
            <a:ext cx="2713457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 txBox="1">
            <a:spLocks/>
          </p:cNvSpPr>
          <p:nvPr/>
        </p:nvSpPr>
        <p:spPr>
          <a:xfrm>
            <a:off x="628650" y="1979875"/>
            <a:ext cx="10646300" cy="419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35193" y="1349936"/>
            <a:ext cx="943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FINITA LA MIA ESPERIENZA ERASMUS…. COSA FACCIO?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51118" y="2311843"/>
            <a:ext cx="103238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1. FARSI RILASCIARE TUTTI I DOCUMENTI DALL’UNIVERSITA’ OSPITANTE (FARSI FIRMARE L’ATTESTAZIONE DI SOGGIORNO!) </a:t>
            </a:r>
          </a:p>
          <a:p>
            <a:endParaRPr lang="it-IT" sz="2800" dirty="0"/>
          </a:p>
          <a:p>
            <a:r>
              <a:rPr lang="it-IT" sz="2800" dirty="0"/>
              <a:t>2. INVIARE TUTTA LA DOCUMENTAZIONE ALL’</a:t>
            </a:r>
            <a:r>
              <a:rPr lang="it-IT" sz="2800" u="sng" dirty="0"/>
              <a:t>U.O. MOBILITÀ INTERNAZIONALE</a:t>
            </a:r>
            <a:r>
              <a:rPr lang="it-IT" sz="2800" dirty="0"/>
              <a:t> (via Service Desk) CHE PROVVEDE A CHIUDERE IL PROCEDIMENTO AMMINISTRATIVO («rientrato da destinazione»)</a:t>
            </a:r>
          </a:p>
          <a:p>
            <a:endParaRPr lang="it-IT" sz="2800" dirty="0"/>
          </a:p>
          <a:p>
            <a:r>
              <a:rPr lang="it-IT" sz="2800" dirty="0"/>
              <a:t>3. PROCEDERE CON LA RICHIESTA DI OMOLOGAZIONE DEI CFU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7739480-1048-188A-705C-C30DFDF40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5" y="-362855"/>
            <a:ext cx="2726155" cy="16316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C971CB-70A4-F92E-24EC-982565962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6"/>
            <a:ext cx="2713457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812183" y="345430"/>
            <a:ext cx="6653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</a:t>
            </a:r>
            <a:r>
              <a:rPr lang="it-IT" sz="3600" dirty="0"/>
              <a:t> di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omologazione</a:t>
            </a:r>
            <a:r>
              <a:rPr lang="it-IT" sz="3600" dirty="0"/>
              <a:t>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(CFU)</a:t>
            </a:r>
            <a:endParaRPr lang="it-IT" sz="3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9360" y="1517993"/>
            <a:ext cx="109532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Caricare nell’apposita sezione online (Esse3) i documenti necessari: 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400" dirty="0"/>
              <a:t>L.A. definitivo compresi eventuali </a:t>
            </a:r>
            <a:r>
              <a:rPr lang="it-IT" sz="2400" dirty="0" err="1"/>
              <a:t>changes</a:t>
            </a:r>
            <a:endParaRPr lang="it-IT" sz="2400" dirty="0"/>
          </a:p>
          <a:p>
            <a:pPr marL="914400" lvl="1" indent="-514350">
              <a:buFont typeface="+mj-lt"/>
              <a:buAutoNum type="arabicPeriod"/>
            </a:pPr>
            <a:r>
              <a:rPr lang="it-IT" sz="2400" dirty="0" err="1"/>
              <a:t>Trascript</a:t>
            </a:r>
            <a:r>
              <a:rPr lang="it-IT" sz="2400" dirty="0"/>
              <a:t> of </a:t>
            </a:r>
            <a:r>
              <a:rPr lang="it-IT" sz="2400" dirty="0" err="1"/>
              <a:t>Records</a:t>
            </a:r>
            <a:r>
              <a:rPr lang="it-IT" sz="2400" dirty="0"/>
              <a:t> rilasciato dall’università ospitante TOR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400" dirty="0"/>
              <a:t>Attestazione di Soggiorno (documento richiesto dall’Ufficio Mobilità Internazionale) </a:t>
            </a:r>
          </a:p>
          <a:p>
            <a:pPr marL="400050" lvl="1" indent="0">
              <a:buNone/>
            </a:pPr>
            <a:endParaRPr lang="it-IT" sz="2400" dirty="0"/>
          </a:p>
          <a:p>
            <a:r>
              <a:rPr lang="it-IT" sz="2400" b="1" dirty="0"/>
              <a:t>avvisare con un HELP DESK – Segreteria Corsi di Studio Economia dell’avvenuto caricamento e della richiesta di omologazione dei CFU.</a:t>
            </a:r>
            <a:endParaRPr lang="it-IT" sz="2400" dirty="0"/>
          </a:p>
          <a:p>
            <a:r>
              <a:rPr lang="it-IT" sz="2400" dirty="0"/>
              <a:t>Il personale provvederà a sottoporre la pratica al rispettivo Presidente di Collegio che procederà alla conversione dei voti secondo le </a:t>
            </a:r>
            <a:r>
              <a:rPr lang="it-IT" sz="2400" dirty="0">
                <a:hlinkClick r:id="rId2"/>
              </a:rPr>
              <a:t>TABELLE APPROVATE</a:t>
            </a:r>
            <a:endParaRPr lang="it-IT" sz="2400" dirty="0"/>
          </a:p>
          <a:p>
            <a:endParaRPr lang="it-IT" sz="2400" dirty="0"/>
          </a:p>
          <a:p>
            <a:pPr algn="just"/>
            <a:r>
              <a:rPr lang="it-IT" sz="2400" dirty="0"/>
              <a:t>N.B.: </a:t>
            </a:r>
            <a:r>
              <a:rPr lang="it-IT" sz="2400" b="1" dirty="0"/>
              <a:t>NON SI POSSONO SVOLGERE ESAMI PARZIALI! </a:t>
            </a:r>
            <a:r>
              <a:rPr lang="it-IT" sz="2400" dirty="0"/>
              <a:t>Il riconoscimento degli esami svolti all’estero può essere concesso solo per l’intero insegnamento. Il voto conseguito all’estero non potrà essere modificato in sede di riconoscimento. </a:t>
            </a:r>
          </a:p>
          <a:p>
            <a:pPr algn="just"/>
            <a:endParaRPr lang="it-IT" sz="2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682B756-F71F-471B-6F6F-3726FFF06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5" y="-362855"/>
            <a:ext cx="2726155" cy="163161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2EF944C-D6E3-7415-0A93-8C5D747A4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6"/>
            <a:ext cx="2713457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141950" y="262603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</a:t>
            </a:r>
            <a:r>
              <a:rPr lang="it-IT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a.a.2026-27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70366" y="1137075"/>
            <a:ext cx="943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Bonus Laurea</a:t>
            </a:r>
            <a:endParaRPr lang="it-IT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35193" y="1841157"/>
            <a:ext cx="96446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Il periodo trascorso all’estero, fino a un massimo di 12 mesi, da diritto a </a:t>
            </a:r>
            <a:r>
              <a:rPr lang="it-IT" sz="2400" b="1" dirty="0"/>
              <a:t>2 punti bonus sul voto di laurea</a:t>
            </a:r>
            <a:r>
              <a:rPr lang="it-IT" sz="2400" dirty="0"/>
              <a:t> con le seguenti condizioni:</a:t>
            </a:r>
          </a:p>
          <a:p>
            <a:endParaRPr lang="it-IT" sz="2400" dirty="0"/>
          </a:p>
          <a:p>
            <a:pPr lvl="0"/>
            <a:r>
              <a:rPr lang="it-IT" sz="2400" dirty="0"/>
              <a:t>Lo studente abbia conseguito </a:t>
            </a:r>
            <a:r>
              <a:rPr lang="it-IT" sz="2400" b="1" dirty="0"/>
              <a:t>almeno 12 CFU all’estero,</a:t>
            </a:r>
          </a:p>
          <a:p>
            <a:pPr lvl="0"/>
            <a:r>
              <a:rPr lang="it-IT" sz="2400" dirty="0"/>
              <a:t>Lo studente consegua il </a:t>
            </a:r>
            <a:r>
              <a:rPr lang="it-IT" sz="2400" b="1" dirty="0"/>
              <a:t>titolo finale entro la durata normale del corso di studi.</a:t>
            </a:r>
          </a:p>
          <a:p>
            <a:pPr lvl="0"/>
            <a:endParaRPr lang="it-IT" sz="2400" dirty="0"/>
          </a:p>
          <a:p>
            <a:pPr algn="just"/>
            <a:r>
              <a:rPr lang="it-IT" sz="2400" dirty="0"/>
              <a:t>N.B. I crediti conseguiti per esami all’estero a scelta libera e/o in esubero rispetto al piano di studi non si differenziano dagli altri crediti, pertanto tutti gli ECTS indistintamente concorrono a formare il numero di crediti utile al riconoscimento del periodo Erasmus+ svolto.</a:t>
            </a:r>
          </a:p>
        </p:txBody>
      </p:sp>
    </p:spTree>
    <p:extLst>
      <p:ext uri="{BB962C8B-B14F-4D97-AF65-F5344CB8AC3E}">
        <p14:creationId xmlns:p14="http://schemas.microsoft.com/office/powerpoint/2010/main" val="115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141950" y="262603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</a:t>
            </a:r>
            <a:r>
              <a:rPr lang="it-IT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a.a.2026-27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2" descr="File:UniversitàVerona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835193" y="1933118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Economia Aziendale e Management (VR) – </a:t>
            </a:r>
            <a:r>
              <a:rPr lang="it-IT" sz="1200" dirty="0" smtClean="0"/>
              <a:t>Prof. </a:t>
            </a:r>
            <a:r>
              <a:rPr lang="it-IT" sz="1200" b="1" dirty="0" smtClean="0"/>
              <a:t>Lapo Mola</a:t>
            </a:r>
            <a:endParaRPr lang="it-IT" sz="1200" b="1" dirty="0"/>
          </a:p>
          <a:p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Economia e Innovazione Aziendale (VI) – Prof.ssa </a:t>
            </a:r>
            <a:r>
              <a:rPr lang="it-IT" sz="1200" b="1" dirty="0"/>
              <a:t>Paola Signori</a:t>
            </a:r>
          </a:p>
          <a:p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Economia e Commercio (VR) – Prof. </a:t>
            </a:r>
            <a:r>
              <a:rPr lang="it-IT" sz="1200" b="1" dirty="0"/>
              <a:t>Alessandro </a:t>
            </a:r>
            <a:r>
              <a:rPr lang="it-IT" sz="1200" b="1" dirty="0" err="1"/>
              <a:t>Sommacal</a:t>
            </a:r>
            <a:endParaRPr lang="it-IT" sz="1200" b="1" dirty="0"/>
          </a:p>
          <a:p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Economia, Imprese e Mercati Internazionali (VI) – Prof. </a:t>
            </a:r>
            <a:r>
              <a:rPr lang="it-IT" sz="1200" b="1" dirty="0"/>
              <a:t>Edoardo Demo</a:t>
            </a:r>
          </a:p>
          <a:p>
            <a:endParaRPr lang="it-IT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Governance e Amministrazione d’Impresa – Prof.ssa </a:t>
            </a:r>
            <a:r>
              <a:rPr lang="it-IT" sz="1200" b="1" dirty="0"/>
              <a:t>Cristina Florio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Marketing e Comunicazione d’Impresa – Prof. </a:t>
            </a:r>
            <a:r>
              <a:rPr lang="it-IT" sz="1200" b="1" dirty="0"/>
              <a:t>Federico Brunetti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Management e Strategia d’Impresa – Prof.</a:t>
            </a:r>
            <a:r>
              <a:rPr lang="it-IT" sz="1200" b="1" dirty="0"/>
              <a:t> Silvia </a:t>
            </a:r>
            <a:r>
              <a:rPr lang="it-IT" sz="1200" b="1" dirty="0" err="1"/>
              <a:t>Cantele</a:t>
            </a:r>
            <a:endParaRPr lang="it-IT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Banca e Finanza – Prof. </a:t>
            </a:r>
            <a:r>
              <a:rPr lang="it-IT" sz="1200" b="1" dirty="0"/>
              <a:t>Alessandro Gnoatto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err="1"/>
              <a:t>Economics</a:t>
            </a:r>
            <a:r>
              <a:rPr lang="it-IT" sz="1200" dirty="0"/>
              <a:t> and Data Analysis – Prof.ssa</a:t>
            </a:r>
            <a:r>
              <a:rPr lang="it-IT" sz="1200" b="1" dirty="0"/>
              <a:t> Maria Vittoria Levati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International </a:t>
            </a:r>
            <a:r>
              <a:rPr lang="it-IT" sz="1200" dirty="0" err="1"/>
              <a:t>Economics</a:t>
            </a:r>
            <a:r>
              <a:rPr lang="it-IT" sz="1200" dirty="0"/>
              <a:t> and Business – Prof. </a:t>
            </a:r>
            <a:r>
              <a:rPr lang="it-IT" sz="1200" b="1" dirty="0"/>
              <a:t>Simone Quercia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Laurea magistrale in Management delle attività sportive innovative e sostenibili – Prof. </a:t>
            </a:r>
            <a:r>
              <a:rPr lang="it-IT" sz="1200" b="1" dirty="0"/>
              <a:t>Barbara </a:t>
            </a:r>
            <a:r>
              <a:rPr lang="it-IT" sz="1200" b="1" dirty="0" err="1"/>
              <a:t>Gaudenzi</a:t>
            </a:r>
            <a:endParaRPr lang="it-IT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Laurea magistrale in Supply Chain Management – Prof. </a:t>
            </a:r>
            <a:r>
              <a:rPr lang="it-IT" sz="1200" b="1" dirty="0"/>
              <a:t>Ivan Russo</a:t>
            </a:r>
            <a:r>
              <a:rPr lang="it-IT" sz="1600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35193" y="1159688"/>
            <a:ext cx="855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u="sng" dirty="0"/>
              <a:t>Presidenti di Collegio Didattico /Referenti Corsi di Studio</a:t>
            </a:r>
          </a:p>
        </p:txBody>
      </p:sp>
    </p:spTree>
    <p:extLst>
      <p:ext uri="{BB962C8B-B14F-4D97-AF65-F5344CB8AC3E}">
        <p14:creationId xmlns:p14="http://schemas.microsoft.com/office/powerpoint/2010/main" val="256751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141950" y="262603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</a:t>
            </a:r>
            <a:r>
              <a:rPr lang="it-IT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a.a.2026-27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706090"/>
          </a:xfrm>
        </p:spPr>
        <p:txBody>
          <a:bodyPr>
            <a:noAutofit/>
          </a:bodyPr>
          <a:lstStyle/>
          <a:p>
            <a:r>
              <a:rPr lang="it-IT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Delegati ai progetti di internazionalizzazione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176611" y="2154674"/>
            <a:ext cx="380576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solidFill>
                  <a:schemeClr val="tx1"/>
                </a:solidFill>
              </a:rPr>
              <a:t>Prof. Bruno Giacomello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Dipartimento di Scienze Economiche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463213" y="2186765"/>
            <a:ext cx="380576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solidFill>
                  <a:schemeClr val="tx1"/>
                </a:solidFill>
              </a:rPr>
              <a:t>Prof. Lapo Mola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Dipartimento di Management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09067D1-0D64-F3C4-5B9D-9330B3E61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26" y="2874754"/>
            <a:ext cx="2011740" cy="3071358"/>
          </a:xfrm>
          <a:prstGeom prst="rect">
            <a:avLst/>
          </a:prstGeom>
        </p:spPr>
      </p:pic>
      <p:pic>
        <p:nvPicPr>
          <p:cNvPr id="11" name="Picture 2" descr="foto,  3 marzo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85" y="2927822"/>
            <a:ext cx="2664296" cy="28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9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118096" y="365866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</a:t>
            </a:r>
            <a:r>
              <a:rPr lang="it-IT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a.a.2026-27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CA843FDF-FA4A-49B7-8F67-39983F47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96" y="1198878"/>
            <a:ext cx="10515600" cy="1355697"/>
          </a:xfrm>
        </p:spPr>
        <p:txBody>
          <a:bodyPr>
            <a:normAutofit/>
          </a:bodyPr>
          <a:lstStyle/>
          <a:p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DOMANDE, DUBBI O PERLESSITÀ?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51FB8FE-1628-4B93-BF39-F48349D4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671209" y="3165297"/>
            <a:ext cx="6248445" cy="3358539"/>
          </a:xfrm>
          <a:prstGeom prst="rect">
            <a:avLst/>
          </a:prstGeom>
        </p:spPr>
      </p:pic>
      <p:pic>
        <p:nvPicPr>
          <p:cNvPr id="6" name="Picture 2" descr="File:UniversitàVerona.svg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15988" y="319550"/>
            <a:ext cx="111054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Infoday</a:t>
            </a:r>
            <a:r>
              <a:rPr lang="it-IT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Erasmus +  Area Economica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56021" y="3366538"/>
            <a:ext cx="833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Assegnatari di Borsa Mobilità Erasmus+ </a:t>
            </a:r>
            <a:r>
              <a:rPr lang="it-IT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a.a</a:t>
            </a: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2026-27 </a:t>
            </a:r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78658" y="4929809"/>
            <a:ext cx="811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VERONA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10.30 SMT6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(VICENZA 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VM2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31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BC22285A-7A9F-44C4-8C0D-5DA1F6B13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436536" y="325341"/>
            <a:ext cx="9144000" cy="6096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C97A34F-B6E8-46BD-BC6F-DCD4BC16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2508">
            <a:off x="2613441" y="2160900"/>
            <a:ext cx="6790190" cy="126233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it-IT" sz="66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BUON ERASMUS! </a:t>
            </a:r>
          </a:p>
        </p:txBody>
      </p:sp>
    </p:spTree>
    <p:extLst>
      <p:ext uri="{BB962C8B-B14F-4D97-AF65-F5344CB8AC3E}">
        <p14:creationId xmlns:p14="http://schemas.microsoft.com/office/powerpoint/2010/main" val="35096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63552" y="1268760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2000" b="1" dirty="0"/>
              <a:t>Per didattica e corsi all’estero, colloqui di selezione, richiesta certificati, omologazione: </a:t>
            </a:r>
            <a:r>
              <a:rPr lang="it-IT" sz="2400" b="1" dirty="0">
                <a:solidFill>
                  <a:srgbClr val="0070C0"/>
                </a:solidFill>
              </a:rPr>
              <a:t>Segreteria Corsi di Studio di Economia - Erasmus</a:t>
            </a:r>
            <a:endParaRPr lang="it-IT" sz="2000" b="1" dirty="0">
              <a:solidFill>
                <a:srgbClr val="0070C0"/>
              </a:solidFill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Help Desk </a:t>
            </a:r>
            <a:r>
              <a:rPr lang="it-IT" sz="2000" dirty="0"/>
              <a:t>(Direzione Studenti &gt; Area umanistico-economico-giuridica &gt; </a:t>
            </a:r>
            <a:r>
              <a:rPr lang="it-IT" sz="2000" b="1" dirty="0"/>
              <a:t>Didattica e Studenti Economia </a:t>
            </a:r>
            <a:r>
              <a:rPr lang="it-IT" sz="2000" dirty="0"/>
              <a:t>&gt; Erasmus+ e progetti di mobilità)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Ricevimento: </a:t>
            </a:r>
            <a:r>
              <a:rPr lang="it-IT" sz="2200" dirty="0" smtClean="0"/>
              <a:t>mercoledì </a:t>
            </a:r>
            <a:r>
              <a:rPr lang="it-IT" sz="2200" dirty="0"/>
              <a:t>9:00-13:00 (online, </a:t>
            </a:r>
            <a:r>
              <a:rPr lang="it-IT" sz="2200" dirty="0">
                <a:hlinkClick r:id="rId3"/>
              </a:rPr>
              <a:t>con prenotazione</a:t>
            </a:r>
            <a:r>
              <a:rPr lang="it-IT" sz="2200" dirty="0"/>
              <a:t>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hlinkClick r:id="rId4"/>
              </a:rPr>
              <a:t>Pagina web</a:t>
            </a:r>
            <a:endParaRPr lang="it-IT" sz="2200" dirty="0"/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hlinkClick r:id="rId5"/>
              </a:rPr>
              <a:t>Gruppo Facebook</a:t>
            </a:r>
            <a:endParaRPr lang="it-IT" sz="2200" dirty="0"/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it-IT" sz="2200" dirty="0"/>
          </a:p>
          <a:p>
            <a:pPr>
              <a:lnSpc>
                <a:spcPts val="3000"/>
              </a:lnSpc>
            </a:pPr>
            <a:r>
              <a:rPr lang="it-IT" sz="2000" b="1" dirty="0"/>
              <a:t>Per bando, graduatoria, informazioni finanziarie, accettazione sede e contatti con la sede ospitante: </a:t>
            </a:r>
            <a:r>
              <a:rPr lang="it-IT" sz="2400" b="1" dirty="0">
                <a:solidFill>
                  <a:srgbClr val="0070C0"/>
                </a:solidFill>
              </a:rPr>
              <a:t>U.O. Mobilità Internazionale </a:t>
            </a:r>
            <a:endParaRPr lang="it-IT" sz="2200" b="1" dirty="0">
              <a:solidFill>
                <a:srgbClr val="0070C0"/>
              </a:solidFill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Help Desk </a:t>
            </a:r>
            <a:r>
              <a:rPr lang="it-IT" sz="2000" dirty="0"/>
              <a:t>(Direzione Studenti &gt; </a:t>
            </a:r>
            <a:r>
              <a:rPr lang="it-IT" sz="2000" b="1" dirty="0"/>
              <a:t>Mobilità Internazionale </a:t>
            </a:r>
            <a:r>
              <a:rPr lang="it-IT" sz="2000" dirty="0"/>
              <a:t>&gt; Erasmus+ Studio &gt; Area Economica)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Ricevimento telefonico: lunedì, mercoledì e venerdì 9:00-13:00 (0458028004)</a:t>
            </a:r>
          </a:p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552405"/>
            <a:ext cx="396044" cy="3960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49F49E3-35F6-973D-64FE-F5CAFB2CC6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5" y="-362855"/>
            <a:ext cx="2726155" cy="163161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923882" y="622430"/>
            <a:ext cx="6344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Dove trovo le informazioni utili?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195EC17-7FF4-EC91-D663-9728D64014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6"/>
            <a:ext cx="2713457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1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915686-B5EA-73C9-00A5-DC75CF14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63" y="303560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trovo le informazioni utili?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4E293B-129B-6153-18C5-6358773D8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853" y="2073237"/>
            <a:ext cx="9450721" cy="683878"/>
          </a:xfrm>
        </p:spPr>
        <p:txBody>
          <a:bodyPr>
            <a:noAutofit/>
          </a:bodyPr>
          <a:lstStyle/>
          <a:p>
            <a:r>
              <a:rPr lang="it-IT" sz="3600" dirty="0"/>
              <a:t>Segreteria Corsi di Studio Economia - Erasmus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F83E7F-BFE0-0BAF-930D-14581E539B83}"/>
              </a:ext>
            </a:extLst>
          </p:cNvPr>
          <p:cNvSpPr txBox="1"/>
          <p:nvPr/>
        </p:nvSpPr>
        <p:spPr>
          <a:xfrm>
            <a:off x="776087" y="1337022"/>
            <a:ext cx="950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: DIDATTICA, SEDI, COLLOQUI SELEZIONE, RICHIESTA CERTIFICATI, OMOLOGAZIONE ….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F83E7F-BFE0-0BAF-930D-14581E539B83}"/>
              </a:ext>
            </a:extLst>
          </p:cNvPr>
          <p:cNvSpPr txBox="1"/>
          <p:nvPr/>
        </p:nvSpPr>
        <p:spPr>
          <a:xfrm>
            <a:off x="731638" y="4022800"/>
            <a:ext cx="950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: FINANZIARIE, BANDO, GRADUATORIA, ACCETTAZIONE SEDE….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74E293B-129B-6153-18C5-6358773D8CC0}"/>
              </a:ext>
            </a:extLst>
          </p:cNvPr>
          <p:cNvSpPr txBox="1">
            <a:spLocks/>
          </p:cNvSpPr>
          <p:nvPr/>
        </p:nvSpPr>
        <p:spPr>
          <a:xfrm>
            <a:off x="830516" y="4428129"/>
            <a:ext cx="9450721" cy="683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>
                <a:hlinkClick r:id="rId2"/>
              </a:rPr>
              <a:t>Mobilità Internazionale - Bando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30514" y="5112007"/>
            <a:ext cx="9307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hlinkClick r:id="rId3"/>
              </a:rPr>
              <a:t>HELP DESK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APPUNTAMENTO FRONT-OFFICE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Lunedì, mercoledì e venerdì 9.00 – 13.00 	</a:t>
            </a:r>
            <a:r>
              <a:rPr lang="it-IT" b="1" dirty="0"/>
              <a:t>0458028004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30514" y="2771210"/>
            <a:ext cx="928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hlinkClick r:id="rId3"/>
              </a:rPr>
              <a:t>HELP DESK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APPUNTAMENTO FRONT-OFFICE SPORTELLO ERASMUS ECONOMIA -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Mercoledì </a:t>
            </a:r>
            <a:r>
              <a:rPr lang="it-IT" dirty="0"/>
              <a:t>9.00 – 13.00</a:t>
            </a:r>
            <a:endParaRPr lang="it-IT" b="1" dirty="0"/>
          </a:p>
        </p:txBody>
      </p:sp>
      <p:pic>
        <p:nvPicPr>
          <p:cNvPr id="12" name="Immagine 11" descr="Phone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3" y="5702081"/>
            <a:ext cx="453614" cy="294920"/>
          </a:xfrm>
          <a:prstGeom prst="rect">
            <a:avLst/>
          </a:prstGeom>
        </p:spPr>
      </p:pic>
      <p:pic>
        <p:nvPicPr>
          <p:cNvPr id="9" name="Immagine 8" descr="Phone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96" y="3356092"/>
            <a:ext cx="495511" cy="322160"/>
          </a:xfrm>
          <a:prstGeom prst="rect">
            <a:avLst/>
          </a:prstGeom>
        </p:spPr>
      </p:pic>
      <p:pic>
        <p:nvPicPr>
          <p:cNvPr id="14" name="Immagine 1" descr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963" y="3614965"/>
            <a:ext cx="401876" cy="40187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tangolo 10"/>
          <p:cNvSpPr/>
          <p:nvPr/>
        </p:nvSpPr>
        <p:spPr>
          <a:xfrm>
            <a:off x="830513" y="3641549"/>
            <a:ext cx="5470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Gruppo </a:t>
            </a:r>
            <a:r>
              <a:rPr lang="it-IT" dirty="0" err="1"/>
              <a:t>Facebook</a:t>
            </a:r>
            <a:r>
              <a:rPr lang="it-IT" dirty="0"/>
              <a:t> </a:t>
            </a:r>
            <a:r>
              <a:rPr lang="it-IT" i="1" dirty="0"/>
              <a:t>Erasmus+ UNIVR – Area Economica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4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050682" y="428384"/>
            <a:ext cx="209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Glossario: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8166" y="1457208"/>
            <a:ext cx="1093208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/>
              <a:t>NOMINATION</a:t>
            </a:r>
            <a:r>
              <a:rPr lang="it-IT" sz="2200" dirty="0"/>
              <a:t> </a:t>
            </a:r>
            <a:r>
              <a:rPr lang="it-IT" sz="2200" dirty="0">
                <a:sym typeface="Wingdings" panose="05000000000000000000" pitchFamily="2" charset="2"/>
              </a:rPr>
              <a:t> </a:t>
            </a:r>
            <a:r>
              <a:rPr lang="it-IT" sz="2200" dirty="0" err="1">
                <a:sym typeface="Wingdings" panose="05000000000000000000" pitchFamily="2" charset="2"/>
              </a:rPr>
              <a:t>UniVr</a:t>
            </a:r>
            <a:r>
              <a:rPr lang="it-IT" sz="2200" dirty="0">
                <a:sym typeface="Wingdings" panose="05000000000000000000" pitchFamily="2" charset="2"/>
              </a:rPr>
              <a:t> comunica il vostro nominativo alla sede ospitante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/>
              <a:t>APPLICATION FORM </a:t>
            </a:r>
            <a:r>
              <a:rPr lang="it-IT" sz="2200" dirty="0">
                <a:sym typeface="Wingdings" panose="05000000000000000000" pitchFamily="2" charset="2"/>
              </a:rPr>
              <a:t> è il modulo di iscrizione che lo/la studente/</a:t>
            </a:r>
            <a:r>
              <a:rPr lang="it-IT" sz="2200" dirty="0" err="1">
                <a:sym typeface="Wingdings" panose="05000000000000000000" pitchFamily="2" charset="2"/>
              </a:rPr>
              <a:t>ssa</a:t>
            </a:r>
            <a:r>
              <a:rPr lang="it-IT" sz="2200" dirty="0">
                <a:sym typeface="Wingdings" panose="05000000000000000000" pitchFamily="2" charset="2"/>
              </a:rPr>
              <a:t> compila presso la sede ospitante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>
                <a:sym typeface="Wingdings" panose="05000000000000000000" pitchFamily="2" charset="2"/>
              </a:rPr>
              <a:t>CERTIFICAZIONE LINGUISTICA </a:t>
            </a:r>
            <a:r>
              <a:rPr lang="it-IT" sz="2200" dirty="0">
                <a:sym typeface="Wingdings" panose="05000000000000000000" pitchFamily="2" charset="2"/>
              </a:rPr>
              <a:t> si fa riferimento a una certificazione </a:t>
            </a:r>
            <a:r>
              <a:rPr lang="it-IT" sz="2200" u="sng" dirty="0">
                <a:sym typeface="Wingdings" panose="05000000000000000000" pitchFamily="2" charset="2"/>
              </a:rPr>
              <a:t>completa</a:t>
            </a:r>
            <a:r>
              <a:rPr lang="it-IT" sz="2200" dirty="0">
                <a:sym typeface="Wingdings" panose="05000000000000000000" pitchFamily="2" charset="2"/>
              </a:rPr>
              <a:t>, del livello richiesto dalla sede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>
                <a:sym typeface="Wingdings" panose="05000000000000000000" pitchFamily="2" charset="2"/>
              </a:rPr>
              <a:t>L.A. = Learning Agreement </a:t>
            </a:r>
            <a:r>
              <a:rPr lang="it-IT" sz="2200" dirty="0">
                <a:sym typeface="Wingdings" panose="05000000000000000000" pitchFamily="2" charset="2"/>
              </a:rPr>
              <a:t> il piano degli esami da svolgere all’estero e da far riconoscere al rientro presso </a:t>
            </a:r>
            <a:r>
              <a:rPr lang="it-IT" sz="2200" dirty="0" err="1">
                <a:sym typeface="Wingdings" panose="05000000000000000000" pitchFamily="2" charset="2"/>
              </a:rPr>
              <a:t>UniVr</a:t>
            </a:r>
            <a:endParaRPr lang="it-IT" sz="22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>
                <a:sym typeface="Wingdings" panose="05000000000000000000" pitchFamily="2" charset="2"/>
              </a:rPr>
              <a:t>T.O.R. = </a:t>
            </a:r>
            <a:r>
              <a:rPr lang="it-IT" sz="2200" dirty="0" err="1">
                <a:sym typeface="Wingdings" panose="05000000000000000000" pitchFamily="2" charset="2"/>
              </a:rPr>
              <a:t>Transcript</a:t>
            </a:r>
            <a:r>
              <a:rPr lang="it-IT" sz="2200" dirty="0">
                <a:sym typeface="Wingdings" panose="05000000000000000000" pitchFamily="2" charset="2"/>
              </a:rPr>
              <a:t> of Records  certificato con esami svolti (andata e ritorno)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>
                <a:sym typeface="Wingdings" panose="05000000000000000000" pitchFamily="2" charset="2"/>
              </a:rPr>
              <a:t>ATTESTAZIONE DI SOGGIORNO </a:t>
            </a:r>
            <a:r>
              <a:rPr lang="it-IT" sz="2200" dirty="0">
                <a:sym typeface="Wingdings" panose="05000000000000000000" pitchFamily="2" charset="2"/>
              </a:rPr>
              <a:t> documento dove vengono segnate le date di arrivo e partenza, che la sede ospitante firma 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4E87ED7-E102-5FA5-E4EE-090D112D0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5" y="-362855"/>
            <a:ext cx="2726155" cy="16316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4D4ED3F-FF80-AF3E-8E35-2A6225C15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6"/>
            <a:ext cx="2713457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0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DBED1-B24F-4F99-AD91-C007A850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13" y="406691"/>
            <a:ext cx="10515600" cy="1014608"/>
          </a:xfrm>
        </p:spPr>
        <p:txBody>
          <a:bodyPr>
            <a:normAutofit/>
          </a:bodyPr>
          <a:lstStyle/>
          <a:p>
            <a:r>
              <a:rPr lang="it-IT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GLOSSARIO DEI TERMINI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563ECB-B128-4D24-B19C-0D7A505DA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59" y="1421298"/>
            <a:ext cx="11652233" cy="503001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</a:rPr>
              <a:t>NOMINATION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UNIVR COMUNICA IL VOSTRO NOMINATIVO ALLA SEDE OSPITANTE</a:t>
            </a:r>
            <a:endParaRPr lang="it-IT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</a:rPr>
              <a:t>APPLICATION FORM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MODULO DI CANDIDATURA PRESSO LA SEDE 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CERTIFICAZIONE LINGUISTICA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CERTIFICAZIONE COMPLETA SULLA BASE DELLA SCHEDA SEDE PARTNER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L.A.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LEARNING AGREEMENT PIANO ESAMI ESTERI/ITALIA 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T.O.R.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TRANSCRIPT OF RECORDS  CERTIFICATO CON ESAMI (andata e ritorno)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ATTESTAZIONE DI SOGGIORNO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1900" dirty="0">
                <a:solidFill>
                  <a:schemeClr val="tx1"/>
                </a:solidFill>
                <a:sym typeface="Wingdings" panose="05000000000000000000" pitchFamily="2" charset="2"/>
              </a:rPr>
              <a:t>DOCUMENTO IN CUI VENGONO SEGNATE DATE DI ARRIVO E PARTENZA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A4BCB9-7572-45AB-AD75-01C10068C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17124" cy="7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7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FB2261C0-2172-64D2-CE8D-567B541FC0AE}"/>
              </a:ext>
            </a:extLst>
          </p:cNvPr>
          <p:cNvCxnSpPr/>
          <p:nvPr/>
        </p:nvCxnSpPr>
        <p:spPr>
          <a:xfrm>
            <a:off x="1524000" y="2398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B4FE3238-32DF-9953-801E-76EC4A1F2CD9}"/>
              </a:ext>
            </a:extLst>
          </p:cNvPr>
          <p:cNvSpPr/>
          <p:nvPr/>
        </p:nvSpPr>
        <p:spPr>
          <a:xfrm>
            <a:off x="2612541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30705C-5D76-F93D-0F5C-721DFF61D539}"/>
              </a:ext>
            </a:extLst>
          </p:cNvPr>
          <p:cNvSpPr txBox="1"/>
          <p:nvPr/>
        </p:nvSpPr>
        <p:spPr>
          <a:xfrm>
            <a:off x="1524000" y="282655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Partecipazione al bando</a:t>
            </a:r>
          </a:p>
          <a:p>
            <a:pPr marL="285750" indent="-285750">
              <a:buFontTx/>
              <a:buChar char="-"/>
            </a:pPr>
            <a:r>
              <a:rPr lang="it-IT" dirty="0"/>
              <a:t>Colloqui di assegnazione</a:t>
            </a:r>
          </a:p>
          <a:p>
            <a:pPr marL="285750" indent="-285750">
              <a:buFontTx/>
              <a:buChar char="-"/>
            </a:pPr>
            <a:r>
              <a:rPr lang="it-IT" dirty="0"/>
              <a:t>Accettazione meta in Esse3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0C691A9C-1BD4-1F41-48F6-FC38669492F0}"/>
              </a:ext>
            </a:extLst>
          </p:cNvPr>
          <p:cNvSpPr/>
          <p:nvPr/>
        </p:nvSpPr>
        <p:spPr>
          <a:xfrm>
            <a:off x="4072009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727669-B692-ED64-C699-ED60380C48FC}"/>
              </a:ext>
            </a:extLst>
          </p:cNvPr>
          <p:cNvSpPr txBox="1"/>
          <p:nvPr/>
        </p:nvSpPr>
        <p:spPr>
          <a:xfrm>
            <a:off x="3422823" y="642184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Nomination: </a:t>
            </a:r>
            <a:r>
              <a:rPr lang="it-IT" dirty="0"/>
              <a:t>Competenza dell’U.O. Mobilità Internazionale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47710B4-E4A7-77A8-E0F5-40FF1D90EE08}"/>
              </a:ext>
            </a:extLst>
          </p:cNvPr>
          <p:cNvSpPr/>
          <p:nvPr/>
        </p:nvSpPr>
        <p:spPr>
          <a:xfrm>
            <a:off x="5473600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C4A60C-3026-81F5-FDBB-DC900DCB94C8}"/>
              </a:ext>
            </a:extLst>
          </p:cNvPr>
          <p:cNvSpPr txBox="1"/>
          <p:nvPr/>
        </p:nvSpPr>
        <p:spPr>
          <a:xfrm>
            <a:off x="4480120" y="2830419"/>
            <a:ext cx="2592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Compilazione L.A.:</a:t>
            </a:r>
          </a:p>
          <a:p>
            <a:pPr marL="342900" indent="-342900">
              <a:buAutoNum type="arabicPeriod"/>
            </a:pPr>
            <a:r>
              <a:rPr lang="it-IT" dirty="0"/>
              <a:t>Ricerca esami </a:t>
            </a:r>
          </a:p>
          <a:p>
            <a:pPr marL="342900" indent="-342900">
              <a:buAutoNum type="arabicPeriod"/>
            </a:pPr>
            <a:r>
              <a:rPr lang="it-IT" dirty="0"/>
              <a:t>Inserire gli esami in Esse3, senza mandare in approvazione</a:t>
            </a:r>
          </a:p>
          <a:p>
            <a:pPr marL="342900" indent="-342900">
              <a:buAutoNum type="arabicPeriod"/>
            </a:pPr>
            <a:r>
              <a:rPr lang="it-IT" dirty="0"/>
              <a:t>Scaricare il pdf e sottoporlo al presidente tuo corso di studi</a:t>
            </a:r>
          </a:p>
          <a:p>
            <a:pPr marL="342900" indent="-342900">
              <a:buAutoNum type="arabicPeriod"/>
            </a:pPr>
            <a:r>
              <a:rPr lang="it-IT" dirty="0"/>
              <a:t>Una volta concordato il L.A., mandalo in approvazione anche in Esse3 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EC1E4F9-C45B-E57F-1E16-F426176FDB47}"/>
              </a:ext>
            </a:extLst>
          </p:cNvPr>
          <p:cNvSpPr/>
          <p:nvPr/>
        </p:nvSpPr>
        <p:spPr>
          <a:xfrm>
            <a:off x="7052064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11FC9A-D76A-0D41-02F1-6D113D6C8EB1}"/>
              </a:ext>
            </a:extLst>
          </p:cNvPr>
          <p:cNvSpPr txBox="1"/>
          <p:nvPr/>
        </p:nvSpPr>
        <p:spPr>
          <a:xfrm>
            <a:off x="6223972" y="93603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Application Form: </a:t>
            </a:r>
            <a:r>
              <a:rPr lang="it-IT" dirty="0"/>
              <a:t>Responsabilità dello studente.</a:t>
            </a:r>
          </a:p>
          <a:p>
            <a:r>
              <a:rPr lang="it-IT" u="sng" dirty="0"/>
              <a:t>Verifica le scadenze</a:t>
            </a:r>
            <a:r>
              <a:rPr lang="it-IT" dirty="0"/>
              <a:t>!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962EC5D-537A-CB7A-3966-DFCFA6C3888A}"/>
              </a:ext>
            </a:extLst>
          </p:cNvPr>
          <p:cNvSpPr txBox="1"/>
          <p:nvPr/>
        </p:nvSpPr>
        <p:spPr>
          <a:xfrm>
            <a:off x="7688680" y="2826558"/>
            <a:ext cx="22964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U.O. Mobilità Internazionale: </a:t>
            </a:r>
          </a:p>
          <a:p>
            <a:r>
              <a:rPr lang="it-IT" dirty="0"/>
              <a:t>Firma contratto finanziario, ritira l’attestazione di soggiorno e deposita una copia del L.A. firmato anche da sede ospitante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5133F5B-C291-68A8-0C3E-F4AD95A0AD7C}"/>
              </a:ext>
            </a:extLst>
          </p:cNvPr>
          <p:cNvSpPr txBox="1"/>
          <p:nvPr/>
        </p:nvSpPr>
        <p:spPr>
          <a:xfrm>
            <a:off x="9339780" y="172777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Parti </a:t>
            </a:r>
            <a:r>
              <a:rPr lang="it-IT" dirty="0">
                <a:sym typeface="Wingdings" pitchFamily="2" charset="2"/>
              </a:rPr>
              <a:t></a:t>
            </a:r>
            <a:endParaRPr lang="it-IT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86EC67A9-26FD-F345-2F59-69AC0DD3B4EE}"/>
              </a:ext>
            </a:extLst>
          </p:cNvPr>
          <p:cNvSpPr/>
          <p:nvPr/>
        </p:nvSpPr>
        <p:spPr>
          <a:xfrm>
            <a:off x="8579768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84743EB-01B3-78B1-F7A4-CF3798ECC148}"/>
              </a:ext>
            </a:extLst>
          </p:cNvPr>
          <p:cNvSpPr/>
          <p:nvPr/>
        </p:nvSpPr>
        <p:spPr>
          <a:xfrm>
            <a:off x="9769143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4E4619-4EFA-6705-83F3-9B31F6DA7F80}"/>
              </a:ext>
            </a:extLst>
          </p:cNvPr>
          <p:cNvSpPr txBox="1"/>
          <p:nvPr/>
        </p:nvSpPr>
        <p:spPr>
          <a:xfrm>
            <a:off x="5081653" y="244690"/>
            <a:ext cx="197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Timeline:</a:t>
            </a:r>
          </a:p>
        </p:txBody>
      </p:sp>
      <p:pic>
        <p:nvPicPr>
          <p:cNvPr id="14" name="Elemento grafico 13" descr="Segno di spunta">
            <a:extLst>
              <a:ext uri="{FF2B5EF4-FFF2-40B4-BE49-F238E27FC236}">
                <a16:creationId xmlns:a16="http://schemas.microsoft.com/office/drawing/2014/main" id="{FF4192A1-3251-3C05-E67C-EDA7CB90A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60051" y="3204819"/>
            <a:ext cx="914400" cy="9144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76CB9D0-FF1F-B5D6-B26B-BB0F438C3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5" y="-362855"/>
            <a:ext cx="2726155" cy="163161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3FBA544-9B0F-5153-037D-928A30ED0E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6"/>
            <a:ext cx="2713457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1872843"/>
            <a:ext cx="10515600" cy="61204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FASI DA TENERE A MENTE: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30163" y="2178865"/>
            <a:ext cx="10515600" cy="379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b="1" dirty="0">
                <a:solidFill>
                  <a:srgbClr val="0070C0"/>
                </a:solidFill>
              </a:rPr>
              <a:t/>
            </a:r>
            <a:br>
              <a:rPr lang="it-IT" sz="2000" b="1" dirty="0">
                <a:solidFill>
                  <a:srgbClr val="0070C0"/>
                </a:solidFill>
              </a:rPr>
            </a:br>
            <a:endParaRPr lang="it-IT" sz="2000" b="1" dirty="0">
              <a:solidFill>
                <a:srgbClr val="0070C0"/>
              </a:solidFill>
            </a:endParaRPr>
          </a:p>
          <a:p>
            <a:pPr marL="571500" lvl="0" indent="-5715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b="1" dirty="0"/>
              <a:t> -    </a:t>
            </a:r>
            <a:r>
              <a:rPr lang="it-IT" sz="2800" b="1" dirty="0"/>
              <a:t>PROPOSTA DI L.A. al Presidente del proprio </a:t>
            </a:r>
            <a:r>
              <a:rPr lang="it-IT" sz="2800" b="1" dirty="0" err="1"/>
              <a:t>CdL</a:t>
            </a:r>
            <a:r>
              <a:rPr lang="it-IT" sz="2800" b="1" dirty="0"/>
              <a:t>/</a:t>
            </a:r>
            <a:r>
              <a:rPr lang="it-IT" sz="2800" b="1" dirty="0" err="1"/>
              <a:t>CdLM</a:t>
            </a:r>
            <a:endParaRPr lang="it-IT" sz="2800" b="1" dirty="0"/>
          </a:p>
          <a:p>
            <a:pPr marL="571500" lvl="0" indent="-5715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800" b="1" dirty="0"/>
              <a:t> -  PRESENTAZIONE ed APPROVAZIONE del L.A. in ESSE3</a:t>
            </a:r>
          </a:p>
          <a:p>
            <a:pPr marL="571500" lvl="0" indent="-5715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800" b="1" dirty="0"/>
              <a:t> -  MODIFICA LEARNING AGREEMENT </a:t>
            </a:r>
          </a:p>
          <a:p>
            <a:pPr marL="571500" lvl="0" indent="-5715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800" b="1" dirty="0"/>
              <a:t> -  PROCEDURA DI OMOLOGAZIONE ATTIVITÁ AL RIENTRO</a:t>
            </a:r>
          </a:p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B43B4C-B639-3ECF-39DA-27AF5A4C1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5" y="-362855"/>
            <a:ext cx="2726155" cy="163161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F4395B0-361B-C565-3A39-D1C812C8B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6"/>
            <a:ext cx="2713457" cy="923329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654503" y="945595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</a:t>
            </a:r>
            <a:r>
              <a:rPr lang="it-IT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a.a</a:t>
            </a:r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</a:t>
            </a:r>
            <a:r>
              <a:rPr lang="it-IT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2026-27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8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/>
          <p:cNvSpPr txBox="1"/>
          <p:nvPr/>
        </p:nvSpPr>
        <p:spPr>
          <a:xfrm>
            <a:off x="182880" y="1703568"/>
            <a:ext cx="11831540" cy="5975354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54610" marR="0" lvl="0" indent="0" algn="ctr" defTabSz="914400" rtl="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Esami da piano di studi</a:t>
            </a:r>
          </a:p>
          <a:p>
            <a:pPr marL="54610" marR="0" lvl="0" indent="0" algn="just" defTabSz="914400" rtl="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titolo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600" b="0" i="0" u="sng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NON ESAUSTIVO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è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pubblicato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it-IT" sz="1600" b="0" i="0" u="heavy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Tabelle Esami riconosciuti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l’elenco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degli </a:t>
            </a:r>
            <a:r>
              <a:rPr kumimoji="0" sz="1600" b="0" i="0" u="heavy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insegnamenti</a:t>
            </a:r>
            <a:r>
              <a:rPr kumimoji="0" sz="16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riconosciuti</a:t>
            </a:r>
            <a:r>
              <a:rPr kumimoji="0" sz="16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sz="16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negli </a:t>
            </a:r>
            <a:r>
              <a:rPr kumimoji="0" sz="1600" b="0" i="0" u="heavy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A.A. </a:t>
            </a:r>
            <a:r>
              <a:rPr kumimoji="0" sz="16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precedenti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suddivisi 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Area Linguistica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Corso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Laurea/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Laurea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Magistrale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Tali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elenchi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devono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servire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solo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come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spunto</a:t>
            </a:r>
            <a:r>
              <a:rPr kumimoji="0" lang="it-IT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nessun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caso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vista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  <a:r>
              <a:rPr kumimoji="0" lang="it-IT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probabilità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modifica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dei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programmi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anno,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possono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considerarsi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approvati senza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riconoscimento</a:t>
            </a:r>
            <a:r>
              <a:rPr kumimoji="0" lang="it-IT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formale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Presidente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Collegio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Didattico</a:t>
            </a:r>
            <a:r>
              <a:rPr kumimoji="0" lang="it-IT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né esauriscono l’offerta formativa disponibile nella sede ospitante.</a:t>
            </a:r>
          </a:p>
          <a:p>
            <a:pPr marL="54610" marR="0" lvl="0" indent="0" algn="ctr" defTabSz="914400" rtl="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Esami</a:t>
            </a:r>
            <a:r>
              <a:rPr kumimoji="0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</a:t>
            </a:r>
            <a:r>
              <a:rPr kumimoji="0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scelta</a:t>
            </a:r>
            <a:r>
              <a:rPr kumimoji="0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liber</a:t>
            </a:r>
            <a:r>
              <a:rPr kumimoji="0" lang="it-IT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endParaRPr kumimoji="0" sz="24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caso di </a:t>
            </a:r>
            <a:r>
              <a:rPr kumimoji="0" sz="16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esami a </a:t>
            </a:r>
            <a:r>
              <a:rPr kumimoji="0" sz="1600" b="0" i="0" u="heavy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scelta</a:t>
            </a:r>
            <a:r>
              <a:rPr kumimoji="0" lang="it-IT" sz="16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libera</a:t>
            </a:r>
            <a:r>
              <a:rPr kumimoji="0" lang="it-IT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riconoscimento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dell’insegnamento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straniero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viene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rilasciato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Presidente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 Collegio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Didattico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sulla base della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sua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coerenza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percorso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studi dello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studente.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Non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è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quindi</a:t>
            </a:r>
            <a:r>
              <a:rPr kumimoji="0" sz="16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richiesta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l’equipollenza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corso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specifico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dell’Università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</a:t>
            </a:r>
            <a:r>
              <a:rPr kumimoji="0" sz="16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Verona.</a:t>
            </a:r>
            <a:endParaRPr kumimoji="0" lang="it-IT" sz="16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it-IT" sz="16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Ricerca</a:t>
            </a:r>
            <a:r>
              <a:rPr kumimoji="0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Tesi</a:t>
            </a:r>
            <a:r>
              <a:rPr kumimoji="0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all’Estero</a:t>
            </a:r>
            <a:endParaRPr kumimoji="0" lang="it-IT" sz="24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lavoro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utile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stesura</a:t>
            </a:r>
            <a:r>
              <a:rPr kumimoji="0" sz="1600" b="0" i="0" u="heavy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della</a:t>
            </a:r>
            <a:r>
              <a:rPr kumimoji="0" sz="16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tesi</a:t>
            </a:r>
            <a:r>
              <a:rPr kumimoji="0" sz="16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</a:t>
            </a:r>
            <a:r>
              <a:rPr kumimoji="0" sz="1600" b="0" i="0" u="heavy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laurea</a:t>
            </a:r>
            <a:r>
              <a:rPr kumimoji="0" sz="16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magistrale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può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essere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svolto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all’estero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durante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periodo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Erasmus+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valutato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assieme al proprio relatore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un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massimo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CFU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questa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eventualità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studente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richiederà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apposita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dichiarazione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relatore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darà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evidenza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Learning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Agreement.</a:t>
            </a:r>
            <a:r>
              <a:rPr kumimoji="0" lang="it-IT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6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tale scopo, lo studente deve individuare in sede un supervisor/co-autore che attesti le attività svolte.</a:t>
            </a:r>
          </a:p>
          <a:p>
            <a:pPr marL="54610" marR="0" lvl="0" indent="0" algn="ctr" defTabSz="914400" rtl="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Stage</a:t>
            </a:r>
          </a:p>
          <a:p>
            <a:pPr marL="12700" marR="7302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Può essere svolto uno stage durante il periodo di permanenza all’estero. Tale tirocinio deve essere promosso dall’Ateneo ospitante e inserito nel L.A. per far si che i CFU conseguiti valgano per i crediti della borsa.</a:t>
            </a:r>
            <a:endParaRPr kumimoji="0" lang="it-IT" sz="16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it-IT" sz="1600" b="0" i="0" u="sng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it-IT" sz="1600" b="0" i="0" u="sng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it-IT" sz="1600" b="0" i="0" u="sng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lang="it-IT" sz="16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249683-4CDC-069D-3EF0-8A0EF1B4A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5" y="-362855"/>
            <a:ext cx="2726155" cy="163161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09BAA0F-7B1B-D188-4DBB-FAE55E373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6"/>
            <a:ext cx="2713457" cy="92332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9968" y="907078"/>
            <a:ext cx="10515600" cy="723361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posso fare in Erasmus? </a:t>
            </a:r>
          </a:p>
        </p:txBody>
      </p:sp>
    </p:spTree>
    <p:extLst>
      <p:ext uri="{BB962C8B-B14F-4D97-AF65-F5344CB8AC3E}">
        <p14:creationId xmlns:p14="http://schemas.microsoft.com/office/powerpoint/2010/main" val="34337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16641</TotalTime>
  <Words>1769</Words>
  <Application>Microsoft Office PowerPoint</Application>
  <PresentationFormat>Widescreen</PresentationFormat>
  <Paragraphs>163</Paragraphs>
  <Slides>20</Slides>
  <Notes>2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Dove trovo le informazioni utili? </vt:lpstr>
      <vt:lpstr>Presentazione standard di PowerPoint</vt:lpstr>
      <vt:lpstr>GLOSSARIO DEI TERMINI</vt:lpstr>
      <vt:lpstr>Presentazione standard di PowerPoint</vt:lpstr>
      <vt:lpstr>FASI DA TENERE A MENTE:</vt:lpstr>
      <vt:lpstr>Cosa posso fare in Erasmus? </vt:lpstr>
      <vt:lpstr>Compilazione del L.A.  REGOLE AREA ECONOMICA</vt:lpstr>
      <vt:lpstr>TUTTE LE ATTIVITÀ DEVONO ESSERE INSERITE NEL  LEARNING AGREEMENT!!!!!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Delegati ai progetti di internazionalizzazione</vt:lpstr>
      <vt:lpstr>DOMANDE, DUBBI O PERLESSITÀ?</vt:lpstr>
      <vt:lpstr>BUON ERASMUS!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Micheloni</dc:creator>
  <cp:lastModifiedBy>Simone Matteotti</cp:lastModifiedBy>
  <cp:revision>106</cp:revision>
  <dcterms:created xsi:type="dcterms:W3CDTF">2024-01-29T11:48:11Z</dcterms:created>
  <dcterms:modified xsi:type="dcterms:W3CDTF">2026-05-06T12:07:33Z</dcterms:modified>
</cp:coreProperties>
</file>