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2" r:id="rId4"/>
    <p:sldId id="276" r:id="rId5"/>
    <p:sldId id="263" r:id="rId6"/>
    <p:sldId id="264" r:id="rId7"/>
    <p:sldId id="265" r:id="rId8"/>
    <p:sldId id="266" r:id="rId9"/>
    <p:sldId id="267" r:id="rId10"/>
    <p:sldId id="275" r:id="rId11"/>
    <p:sldId id="272" r:id="rId12"/>
    <p:sldId id="273" r:id="rId13"/>
    <p:sldId id="274" r:id="rId14"/>
    <p:sldId id="268" r:id="rId15"/>
    <p:sldId id="277" r:id="rId16"/>
    <p:sldId id="269" r:id="rId17"/>
    <p:sldId id="270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Mion" initials="LM" lastIdx="4" clrIdx="0"/>
  <p:cmAuthor id="1" name="Graziano Pravadell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9379" autoAdjust="0"/>
  </p:normalViewPr>
  <p:slideViewPr>
    <p:cSldViewPr snapToGrid="0" snapToObjects="1">
      <p:cViewPr>
        <p:scale>
          <a:sx n="87" d="100"/>
          <a:sy n="87" d="100"/>
        </p:scale>
        <p:origin x="-22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F0808-0AC0-9A46-B223-8884BD7E43F9}" type="datetimeFigureOut">
              <a:rPr lang="it-IT" smtClean="0"/>
              <a:t>25/01/2019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AA876-7985-5244-983E-214468F7E6E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93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8A37-CFAC-4448-A107-81D7080C09AE}" type="datetimeFigureOut">
              <a:rPr lang="it-IT" smtClean="0"/>
              <a:t>25/01/2019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3C51-3986-784B-9104-22D90D9CEC9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60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0766" y="2392305"/>
            <a:ext cx="6677558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0766" y="4148080"/>
            <a:ext cx="667755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Immagine 7" descr="A-Logo_Univr_Rettore_2016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90" y="23403"/>
            <a:ext cx="5054020" cy="18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Immagine 6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1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Immagine 6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7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90735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Immagine 6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Immagine 6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4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Immagine 7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10" name="Immagine 9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6" name="Immagine 5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0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5" name="Immagine 4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Immagine 7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Immagine 7" descr="A-Logo_Univr_Rettore_2016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35" y="-65470"/>
            <a:ext cx="2396065" cy="86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2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11 settembre  2018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Presidio della Qualità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DD51-94F6-314F-B6AE-1F691EBBCC2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ur.gov.it/web/guest/processo-di-bologna?inheritRedirect=true" TargetMode="External"/><Relationship Id="rId2" Type="http://schemas.openxmlformats.org/officeDocument/2006/relationships/hyperlink" Target="http://www.processodibologna.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ivr.it/it/assicurazione-della-qualita" TargetMode="External"/><Relationship Id="rId4" Type="http://schemas.openxmlformats.org/officeDocument/2006/relationships/hyperlink" Target="http://www.anvur.i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Assicurazione della qualità della formazione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0765" y="4148080"/>
            <a:ext cx="6973667" cy="1752600"/>
          </a:xfrm>
        </p:spPr>
        <p:txBody>
          <a:bodyPr>
            <a:normAutofit/>
          </a:bodyPr>
          <a:lstStyle/>
          <a:p>
            <a:endParaRPr lang="it-IT" sz="2400" b="1" noProof="0" dirty="0"/>
          </a:p>
          <a:p>
            <a:r>
              <a:rPr lang="it-IT" sz="2400" b="1" noProof="0" dirty="0"/>
              <a:t>Slide guida predisposte dal Presidio della Qualità per la presentazione </a:t>
            </a:r>
            <a:r>
              <a:rPr lang="it-IT" sz="2400" b="1" noProof="0" dirty="0" smtClean="0"/>
              <a:t>dell’assicurazione </a:t>
            </a:r>
            <a:r>
              <a:rPr lang="it-IT" sz="2400" b="1" noProof="0" dirty="0"/>
              <a:t>della qualità </a:t>
            </a:r>
            <a:r>
              <a:rPr lang="it-IT" sz="2400" b="1" noProof="0" dirty="0" smtClean="0"/>
              <a:t>agli studenti in aula</a:t>
            </a:r>
            <a:endParaRPr lang="it-IT" sz="2400" noProof="0" dirty="0"/>
          </a:p>
        </p:txBody>
      </p:sp>
    </p:spTree>
    <p:extLst>
      <p:ext uri="{BB962C8B-B14F-4D97-AF65-F5344CB8AC3E}">
        <p14:creationId xmlns:p14="http://schemas.microsoft.com/office/powerpoint/2010/main" val="87800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 soggetti dell’AQ a livello di corso di studi 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b="1" dirty="0"/>
              <a:t>Referente del CdS </a:t>
            </a:r>
            <a:r>
              <a:rPr lang="it-IT" sz="2800" dirty="0">
                <a:sym typeface="Wingdings" panose="05000000000000000000" pitchFamily="2" charset="2"/>
              </a:rPr>
              <a:t></a:t>
            </a:r>
            <a:r>
              <a:rPr lang="it-IT" sz="2800" dirty="0"/>
              <a:t> coordina le attività di progettazione, realizzazione e monitoraggio del CdS</a:t>
            </a:r>
          </a:p>
          <a:p>
            <a:pPr marL="0" indent="0">
              <a:buNone/>
            </a:pPr>
            <a:r>
              <a:rPr lang="it-IT" sz="2800" i="1" dirty="0">
                <a:solidFill>
                  <a:srgbClr val="FF0000"/>
                </a:solidFill>
              </a:rPr>
              <a:t>INSERIRE NOMINATIVO</a:t>
            </a:r>
          </a:p>
          <a:p>
            <a:endParaRPr lang="it-IT" sz="6400" i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 soggetti dell’AQ a livello di corso di studi 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b="1" dirty="0"/>
              <a:t>Commissione AQ didattica/ o Gruppo AQ </a:t>
            </a:r>
            <a:r>
              <a:rPr lang="it-IT" sz="2800" dirty="0"/>
              <a:t>(Referente del CdS, altri docenti, almeno uno studente del CdS, personale TA del CdS) </a:t>
            </a:r>
            <a:r>
              <a:rPr lang="it-IT" sz="2800" dirty="0">
                <a:sym typeface="Wingdings" panose="05000000000000000000" pitchFamily="2" charset="2"/>
              </a:rPr>
              <a:t> si occupa dell’</a:t>
            </a:r>
            <a:r>
              <a:rPr lang="it-IT" sz="2800" dirty="0"/>
              <a:t>autovalutazione del CdS (Scheda di monitoraggio annuale del CdS, Riesame ciclico del CdS)</a:t>
            </a:r>
          </a:p>
          <a:p>
            <a:pPr marL="0" indent="0">
              <a:buNone/>
            </a:pPr>
            <a:r>
              <a:rPr lang="it-IT" sz="2800" i="1" dirty="0">
                <a:solidFill>
                  <a:srgbClr val="FF0000"/>
                </a:solidFill>
              </a:rPr>
              <a:t>INSERIRE NOMINATIVI</a:t>
            </a:r>
          </a:p>
          <a:p>
            <a:pPr>
              <a:buFontTx/>
              <a:buChar char="-"/>
            </a:pPr>
            <a:endParaRPr lang="it-IT" sz="6400" i="1" dirty="0"/>
          </a:p>
          <a:p>
            <a:pPr>
              <a:buFontTx/>
              <a:buChar char="-"/>
            </a:pPr>
            <a:endParaRPr lang="it-IT" sz="6400" i="1" dirty="0"/>
          </a:p>
          <a:p>
            <a:endParaRPr lang="it-IT" sz="6400" i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3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 soggetti dell’AQ a livello di corso di studi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b="1" dirty="0"/>
              <a:t>Commissione Paritetica Docenti-Studenti di Dipartimento/Scuola </a:t>
            </a:r>
            <a:r>
              <a:rPr lang="it-IT" sz="2800" dirty="0"/>
              <a:t>(ugual numero di docenti e studenti) </a:t>
            </a:r>
            <a:r>
              <a:rPr lang="it-IT" sz="2800" dirty="0">
                <a:sym typeface="Wingdings" panose="05000000000000000000" pitchFamily="2" charset="2"/>
              </a:rPr>
              <a:t> osservatorio permanente con funzioni di proposta, monitoraggio, controllo e vigilanza sulle attività didattiche</a:t>
            </a:r>
            <a:endParaRPr lang="it-IT" sz="2800" dirty="0"/>
          </a:p>
          <a:p>
            <a:pPr marL="0" indent="0">
              <a:buNone/>
            </a:pPr>
            <a:r>
              <a:rPr lang="it-IT" sz="2800" i="1" dirty="0">
                <a:solidFill>
                  <a:srgbClr val="FF0000"/>
                </a:solidFill>
              </a:rPr>
              <a:t>INSERIRE NOMINATIVI</a:t>
            </a:r>
          </a:p>
          <a:p>
            <a:pPr>
              <a:buFontTx/>
              <a:buChar char="-"/>
            </a:pPr>
            <a:endParaRPr lang="it-IT" sz="6400" i="1" dirty="0"/>
          </a:p>
          <a:p>
            <a:pPr>
              <a:buFontTx/>
              <a:buChar char="-"/>
            </a:pPr>
            <a:endParaRPr lang="it-IT" sz="6400" i="1" dirty="0"/>
          </a:p>
          <a:p>
            <a:endParaRPr lang="it-IT" sz="6400" i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 soggetti dell’AQ a livello di corso di studi 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b="1" dirty="0"/>
              <a:t>Comitato delle Parti interessate </a:t>
            </a:r>
            <a:r>
              <a:rPr lang="it-IT" sz="2800" dirty="0"/>
              <a:t>(docenti del CdS e soggetti rappresentativi della realtà del mondo del lavoro)</a:t>
            </a:r>
            <a:r>
              <a:rPr lang="it-IT" sz="2800" dirty="0">
                <a:sym typeface="Wingdings" panose="05000000000000000000" pitchFamily="2" charset="2"/>
              </a:rPr>
              <a:t> analisi della domanda di formazione</a:t>
            </a:r>
            <a:endParaRPr lang="it-IT" sz="2800" dirty="0"/>
          </a:p>
          <a:p>
            <a:pPr marL="0" indent="0">
              <a:buNone/>
            </a:pPr>
            <a:r>
              <a:rPr lang="it-IT" sz="2800" i="1" dirty="0">
                <a:solidFill>
                  <a:srgbClr val="FF0000"/>
                </a:solidFill>
              </a:rPr>
              <a:t>INSERIRE qualche riferimento</a:t>
            </a:r>
          </a:p>
          <a:p>
            <a:pPr>
              <a:buFontTx/>
              <a:buChar char="-"/>
            </a:pPr>
            <a:endParaRPr lang="it-IT" sz="6400" i="1" dirty="0"/>
          </a:p>
          <a:p>
            <a:pPr>
              <a:buFontTx/>
              <a:buChar char="-"/>
            </a:pPr>
            <a:endParaRPr lang="it-IT" sz="6400" i="1" dirty="0"/>
          </a:p>
          <a:p>
            <a:endParaRPr lang="it-IT" sz="6400" i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56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Il ruolo degli studenti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Partecipazione attiva agli organi di governo (tramite elezioni studentesche</a:t>
            </a:r>
            <a:r>
              <a:rPr lang="it-IT" sz="2800" dirty="0" smtClean="0"/>
              <a:t>) </a:t>
            </a:r>
            <a:r>
              <a:rPr lang="it-IT" sz="2800" dirty="0"/>
              <a:t>o agli organismi di AQ </a:t>
            </a:r>
          </a:p>
          <a:p>
            <a:r>
              <a:rPr lang="it-IT" sz="2800" dirty="0"/>
              <a:t>Presenza critica nel </a:t>
            </a:r>
            <a:r>
              <a:rPr lang="it-IT" sz="2800" dirty="0" err="1"/>
              <a:t>cds</a:t>
            </a:r>
            <a:r>
              <a:rPr lang="it-IT" sz="2800" dirty="0"/>
              <a:t> (= se c’è un problema segnalatelo!)</a:t>
            </a:r>
          </a:p>
          <a:p>
            <a:r>
              <a:rPr lang="it-IT" sz="2800" dirty="0"/>
              <a:t>Adesione responsabile alle rilevazioni sulla soddisfazione degli studenti (questionari, focus </a:t>
            </a:r>
            <a:r>
              <a:rPr lang="it-IT" sz="2800" dirty="0" err="1"/>
              <a:t>group</a:t>
            </a:r>
            <a:r>
              <a:rPr lang="it-IT" sz="2800" dirty="0" smtClean="0"/>
              <a:t>)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Il ruolo degli studenti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Consapevolezza delle informazioni a cui si deve aver accesso</a:t>
            </a:r>
          </a:p>
          <a:p>
            <a:pPr lvl="1"/>
            <a:r>
              <a:rPr lang="it-IT" sz="2400" dirty="0" smtClean="0"/>
              <a:t>Per ogni insegnamento, nella pagina web:</a:t>
            </a:r>
          </a:p>
          <a:p>
            <a:pPr lvl="2"/>
            <a:r>
              <a:rPr lang="it-IT" sz="2000" dirty="0" smtClean="0"/>
              <a:t>Obiettivi</a:t>
            </a:r>
          </a:p>
          <a:p>
            <a:pPr lvl="2"/>
            <a:r>
              <a:rPr lang="it-IT" sz="2000" dirty="0" smtClean="0"/>
              <a:t>Programma </a:t>
            </a:r>
          </a:p>
          <a:p>
            <a:pPr lvl="2"/>
            <a:r>
              <a:rPr lang="it-IT" sz="2000" dirty="0" smtClean="0"/>
              <a:t>Testi di riferimento</a:t>
            </a:r>
          </a:p>
          <a:p>
            <a:pPr lvl="2"/>
            <a:r>
              <a:rPr lang="it-IT" sz="2000" dirty="0" smtClean="0"/>
              <a:t>Modalità d’esame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noProof="0" dirty="0"/>
              <a:t>Riferimenti CdS </a:t>
            </a:r>
            <a:r>
              <a:rPr lang="it-IT" sz="2700" noProof="0" dirty="0">
                <a:solidFill>
                  <a:srgbClr val="FF0000"/>
                </a:solidFill>
              </a:rPr>
              <a:t>(da adeguare in base all’organizzazione che si è data il CdS in termini di raccolta delle segnalazioni di criticità)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000" dirty="0"/>
              <a:t>A chi rivolgersi e quando:</a:t>
            </a:r>
          </a:p>
          <a:p>
            <a:pPr>
              <a:buFontTx/>
              <a:buChar char="-"/>
            </a:pPr>
            <a:r>
              <a:rPr lang="it-IT" sz="3000" dirty="0"/>
              <a:t>Al Referente CdS </a:t>
            </a:r>
            <a:r>
              <a:rPr lang="it-IT" sz="3000" dirty="0" smtClean="0"/>
              <a:t>e alla </a:t>
            </a:r>
            <a:r>
              <a:rPr lang="it-IT" sz="3000" dirty="0"/>
              <a:t>Commissione Paritetica di </a:t>
            </a:r>
            <a:r>
              <a:rPr lang="it-IT" sz="3000" dirty="0" smtClean="0"/>
              <a:t>Dipartimento/Scuola</a:t>
            </a:r>
          </a:p>
          <a:p>
            <a:pPr lvl="1">
              <a:buFontTx/>
              <a:buChar char="-"/>
            </a:pPr>
            <a:r>
              <a:rPr lang="it-IT" sz="2600" dirty="0" smtClean="0"/>
              <a:t> </a:t>
            </a:r>
            <a:r>
              <a:rPr lang="it-IT" sz="2600" dirty="0"/>
              <a:t>in caso di segnalazioni di criticità sugli insegnamenti, sull’organizzazione del CdS, sulle modalità di esame, sulla chiarezza delle pagine web</a:t>
            </a:r>
          </a:p>
          <a:p>
            <a:pPr>
              <a:buFontTx/>
              <a:buChar char="-"/>
            </a:pPr>
            <a:r>
              <a:rPr lang="it-IT" sz="3000" dirty="0"/>
              <a:t>Al proprio rappresentante degli studenti in Collegio Didattico e in Consiglio di Dipartimento: </a:t>
            </a:r>
            <a:endParaRPr lang="it-IT" sz="3000" dirty="0" smtClean="0"/>
          </a:p>
          <a:p>
            <a:pPr lvl="1">
              <a:buFontTx/>
              <a:buChar char="-"/>
            </a:pPr>
            <a:r>
              <a:rPr lang="it-IT" sz="2600" dirty="0" smtClean="0"/>
              <a:t>per </a:t>
            </a:r>
            <a:r>
              <a:rPr lang="it-IT" sz="2600" dirty="0"/>
              <a:t>portare avanti istanze e proposte di miglioramento e sviluppo</a:t>
            </a:r>
          </a:p>
          <a:p>
            <a:pPr>
              <a:buFontTx/>
              <a:buChar char="-"/>
            </a:pPr>
            <a:r>
              <a:rPr lang="it-IT" sz="3000" dirty="0"/>
              <a:t>Alla segreteria didattica: </a:t>
            </a:r>
            <a:endParaRPr lang="it-IT" sz="3000" dirty="0" smtClean="0"/>
          </a:p>
          <a:p>
            <a:pPr lvl="1">
              <a:buFontTx/>
              <a:buChar char="-"/>
            </a:pPr>
            <a:r>
              <a:rPr lang="it-IT" sz="2600" dirty="0" smtClean="0"/>
              <a:t>in </a:t>
            </a:r>
            <a:r>
              <a:rPr lang="it-IT" sz="2600" dirty="0"/>
              <a:t>caso di segnalazioni di criticità sui servizi alla didattica</a:t>
            </a:r>
          </a:p>
          <a:p>
            <a:pPr>
              <a:buFontTx/>
              <a:buChar char="-"/>
            </a:pPr>
            <a:endParaRPr lang="it-IT" sz="2800" i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Link utili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i="1" dirty="0"/>
              <a:t>Processo di Bologna: </a:t>
            </a:r>
            <a:r>
              <a:rPr lang="it-IT" sz="2800" i="1" dirty="0">
                <a:hlinkClick r:id="rId2"/>
              </a:rPr>
              <a:t>http://www.processodibologna.it/</a:t>
            </a:r>
            <a:r>
              <a:rPr lang="it-IT" sz="2800" i="1" dirty="0"/>
              <a:t> </a:t>
            </a:r>
            <a:r>
              <a:rPr lang="it-IT" sz="2800" i="1" dirty="0">
                <a:hlinkClick r:id="rId3"/>
              </a:rPr>
              <a:t>http://www.miur.gov.it/web/guest/processo-di-bologna?inheritRedirect=true</a:t>
            </a:r>
            <a:endParaRPr lang="it-IT" sz="2800" i="1" dirty="0"/>
          </a:p>
          <a:p>
            <a:r>
              <a:rPr lang="it-IT" sz="2800" i="1" dirty="0"/>
              <a:t> ANVUR: </a:t>
            </a:r>
            <a:r>
              <a:rPr lang="it-IT" sz="2800" i="1" dirty="0">
                <a:hlinkClick r:id="rId4"/>
              </a:rPr>
              <a:t>http://www.anvur.it/</a:t>
            </a:r>
            <a:endParaRPr lang="it-IT" sz="2800" i="1" dirty="0"/>
          </a:p>
          <a:p>
            <a:r>
              <a:rPr lang="it-IT" sz="2800" i="1" dirty="0"/>
              <a:t>Sistema AQ di Ateneo: </a:t>
            </a:r>
            <a:r>
              <a:rPr lang="it-IT" sz="2800" i="1" dirty="0">
                <a:hlinkClick r:id="rId5"/>
              </a:rPr>
              <a:t>https://</a:t>
            </a:r>
            <a:r>
              <a:rPr lang="it-IT" sz="2800" i="1" dirty="0" smtClean="0">
                <a:hlinkClick r:id="rId5"/>
              </a:rPr>
              <a:t>www.univr.it/it/assicurazione-della-qualita</a:t>
            </a:r>
            <a:endParaRPr lang="it-IT" sz="2800" i="1" dirty="0" smtClean="0"/>
          </a:p>
          <a:p>
            <a:r>
              <a:rPr lang="it-IT" sz="2800" i="1" dirty="0" smtClean="0"/>
              <a:t>Servizio «Assicurazione della qualità» su </a:t>
            </a:r>
            <a:r>
              <a:rPr lang="it-IT" sz="2800" i="1" dirty="0" err="1" smtClean="0"/>
              <a:t>Myunivr</a:t>
            </a:r>
            <a:endParaRPr lang="it-IT" sz="2800" i="1" dirty="0" smtClean="0"/>
          </a:p>
          <a:p>
            <a:endParaRPr lang="it-IT" sz="2800" i="1" dirty="0"/>
          </a:p>
          <a:p>
            <a:endParaRPr lang="it-IT" sz="6400" i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Premessa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Ormai in tutte le organizzazioni vengono sviluppati sistemi di gestione per la qualità, al fine di migliorare i risultati del prodotto/servizio erogato e per incrementare la soddisfazione del cliente/utente. 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Le linee guida che definiscono i requisiti per la realizzazione di sistemi di gestione per la qualità sono le ISO 9000.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L’AQ nell’università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Anche le università adottano sistemi, cosiddetti, di </a:t>
            </a:r>
            <a:r>
              <a:rPr lang="it-IT" sz="2800" b="1" dirty="0"/>
              <a:t>assicurazione della qualità </a:t>
            </a:r>
            <a:r>
              <a:rPr lang="it-IT" sz="2800" dirty="0"/>
              <a:t>dove </a:t>
            </a:r>
            <a:r>
              <a:rPr lang="it-IT" sz="2800" dirty="0" smtClean="0"/>
              <a:t>i responsabili </a:t>
            </a:r>
            <a:r>
              <a:rPr lang="it-IT" sz="2800" dirty="0"/>
              <a:t>dei corsi di studio lavorano per il miglioramento del servizio di formazione erogato agli studenti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Il Ministero dell’Istruzione, dell’Università e della Ricerca ne ha definito le basi nel decreto </a:t>
            </a:r>
            <a:r>
              <a:rPr lang="it-IT" sz="2800" b="1" dirty="0"/>
              <a:t>AVA</a:t>
            </a:r>
            <a:r>
              <a:rPr lang="it-IT" sz="2800" dirty="0"/>
              <a:t> (Autovalutazione, Valutazione, Accreditamento)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cosa consiste l’AQ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Insieme di processi interni di </a:t>
            </a:r>
            <a:r>
              <a:rPr lang="it-IT" sz="2800" b="1" dirty="0"/>
              <a:t>progettazione</a:t>
            </a:r>
            <a:r>
              <a:rPr lang="it-IT" sz="2800" dirty="0"/>
              <a:t> e </a:t>
            </a:r>
            <a:r>
              <a:rPr lang="it-IT" sz="2800" b="1" dirty="0"/>
              <a:t>gestione</a:t>
            </a:r>
            <a:r>
              <a:rPr lang="it-IT" sz="2800" dirty="0"/>
              <a:t> delle attività di formazione, di </a:t>
            </a:r>
            <a:r>
              <a:rPr lang="it-IT" sz="2800" b="1" dirty="0"/>
              <a:t>autovalutazione</a:t>
            </a:r>
            <a:r>
              <a:rPr lang="it-IT" sz="2800" dirty="0"/>
              <a:t> dell’andamento delle attività e di definizione di </a:t>
            </a:r>
            <a:r>
              <a:rPr lang="it-IT" sz="2800" b="1" dirty="0"/>
              <a:t>azioni di miglioramento</a:t>
            </a:r>
          </a:p>
          <a:p>
            <a:r>
              <a:rPr lang="it-IT" sz="2800" dirty="0" smtClean="0"/>
              <a:t>L’AQ è l’insieme </a:t>
            </a:r>
            <a:r>
              <a:rPr lang="it-IT" sz="2800" dirty="0"/>
              <a:t>di tutte le azioni necessarie a produrre adeguata fiducia che il Corso di Studio sia veramente efficace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cosa consiste l’AQ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Vi </a:t>
            </a:r>
            <a:r>
              <a:rPr lang="it-IT" sz="2800" dirty="0"/>
              <a:t>sono forme inoltre di </a:t>
            </a:r>
            <a:r>
              <a:rPr lang="it-IT" sz="2800" b="1" dirty="0"/>
              <a:t>valutazione</a:t>
            </a:r>
            <a:r>
              <a:rPr lang="it-IT" sz="2800" dirty="0"/>
              <a:t> </a:t>
            </a:r>
            <a:r>
              <a:rPr lang="it-IT" sz="2800" b="1" dirty="0"/>
              <a:t>interna</a:t>
            </a:r>
            <a:r>
              <a:rPr lang="it-IT" sz="2800" dirty="0"/>
              <a:t> (Nucleo di Valutazione) ed </a:t>
            </a:r>
            <a:r>
              <a:rPr lang="it-IT" sz="2800" b="1" dirty="0"/>
              <a:t>esterna</a:t>
            </a:r>
            <a:r>
              <a:rPr lang="it-IT" sz="2800" dirty="0"/>
              <a:t>  (accreditamento dell’ANVUR) all’Ateneo per misurare l’efficacia del sistema AQ</a:t>
            </a:r>
          </a:p>
          <a:p>
            <a:endParaRPr lang="it-IT" sz="6400" i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Perché è importante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Per capire cosa e come può migliorare nell’ambito della formazione</a:t>
            </a:r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Per stare al passo con gli altri paesi Europei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3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noProof="0" dirty="0"/>
              <a:t>E’ un sistema internazionale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L’approccio all’AQ è uno dei </a:t>
            </a:r>
            <a:r>
              <a:rPr lang="it-IT" sz="2800" b="1" dirty="0"/>
              <a:t>pilastri fondanti </a:t>
            </a:r>
            <a:r>
              <a:rPr lang="it-IT" sz="2800" dirty="0"/>
              <a:t>per la costruzione di uno </a:t>
            </a:r>
            <a:r>
              <a:rPr lang="it-IT" sz="2800" b="1" dirty="0"/>
              <a:t>Spazio Europeo dell’Istruzione Superiore</a:t>
            </a:r>
            <a:r>
              <a:rPr lang="it-IT" sz="2800" dirty="0"/>
              <a:t>, così come condiviso dai 29 Paesi Europei nell’ambito del Processo di Bologna nato nel 1999 (accordo intergovernativo di collaborazione nel settore dell’Istruzione superiore)</a:t>
            </a:r>
          </a:p>
          <a:p>
            <a:r>
              <a:rPr lang="it-IT" sz="2800" dirty="0"/>
              <a:t>L’ obiettivo è quello di possedere procedure condivise per la verifica dell’andamento dei percorsi formativi.</a:t>
            </a:r>
          </a:p>
          <a:p>
            <a:endParaRPr lang="it-IT" sz="2800" dirty="0"/>
          </a:p>
          <a:p>
            <a:endParaRPr lang="it-IT" sz="6400" i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3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noProof="0" dirty="0"/>
              <a:t>I soggetti dell’AQ a</a:t>
            </a:r>
            <a:r>
              <a:rPr lang="it-IT" dirty="0"/>
              <a:t> livello di Ateneo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b="1" dirty="0"/>
              <a:t>Rettore e i suoi delegati, Senato Accademico, Consiglio di Amministrazione </a:t>
            </a:r>
            <a:r>
              <a:rPr lang="it-IT" sz="2800" dirty="0"/>
              <a:t>definiscono la strategia di sviluppo della didattica e il sistema di AQ interno</a:t>
            </a:r>
          </a:p>
          <a:p>
            <a:pPr>
              <a:buFontTx/>
              <a:buChar char="-"/>
            </a:pPr>
            <a:r>
              <a:rPr lang="it-IT" sz="2800" b="1" dirty="0"/>
              <a:t>Presidio della Qualità</a:t>
            </a:r>
            <a:r>
              <a:rPr lang="it-IT" sz="2800" dirty="0"/>
              <a:t>, organismo che supporta il funzionamento del sistema AQ</a:t>
            </a:r>
          </a:p>
          <a:p>
            <a:pPr>
              <a:buFontTx/>
              <a:buChar char="-"/>
            </a:pPr>
            <a:r>
              <a:rPr lang="it-IT" sz="2800" b="1" dirty="0"/>
              <a:t>Nucleo di Valutazione</a:t>
            </a:r>
            <a:r>
              <a:rPr lang="it-IT" sz="2800" dirty="0"/>
              <a:t>, organo di valutazione del sistema AQ 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0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noProof="0" dirty="0"/>
              <a:t>I soggetti dell’AQ a livello di corso di studi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800" b="1" dirty="0"/>
              <a:t>Consiglio di Dipartimento/Scuola</a:t>
            </a:r>
            <a:r>
              <a:rPr lang="it-IT" sz="2800" dirty="0">
                <a:sym typeface="Wingdings" panose="05000000000000000000" pitchFamily="2" charset="2"/>
              </a:rPr>
              <a:t></a:t>
            </a:r>
            <a:r>
              <a:rPr lang="it-IT" sz="2800" dirty="0"/>
              <a:t> definizione pianificazione strategica di Dipartimento/Scuola in tema di didattica</a:t>
            </a:r>
          </a:p>
          <a:p>
            <a:pPr>
              <a:buFontTx/>
              <a:buChar char="-"/>
            </a:pPr>
            <a:r>
              <a:rPr lang="it-IT" sz="2800" b="1" dirty="0"/>
              <a:t>Collegio Didattico </a:t>
            </a:r>
            <a:r>
              <a:rPr lang="it-IT" sz="2800" dirty="0">
                <a:sym typeface="Wingdings" panose="05000000000000000000" pitchFamily="2" charset="2"/>
              </a:rPr>
              <a:t> programmazione e organizzazione attività didattica, verifica e AQ</a:t>
            </a:r>
            <a:endParaRPr lang="it-IT" sz="2800" dirty="0"/>
          </a:p>
          <a:p>
            <a:pPr marL="0" indent="0">
              <a:buNone/>
            </a:pPr>
            <a:r>
              <a:rPr lang="it-IT" sz="2800" i="1" dirty="0">
                <a:solidFill>
                  <a:srgbClr val="FF0000"/>
                </a:solidFill>
              </a:rPr>
              <a:t>INSERIRE riferimenti (link alle pagine degli organi)</a:t>
            </a:r>
          </a:p>
          <a:p>
            <a:pPr marL="0" indent="0">
              <a:buNone/>
            </a:pPr>
            <a:endParaRPr lang="it-IT" sz="2800" i="1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Presidio della Qualità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DD51-94F6-314F-B6AE-1F691EBBC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1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5055</TotalTime>
  <Words>824</Words>
  <Application>Microsoft Office PowerPoint</Application>
  <PresentationFormat>Presentazione su schermo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Assicurazione della qualità della formazione</vt:lpstr>
      <vt:lpstr>Premessa</vt:lpstr>
      <vt:lpstr>L’AQ nell’università</vt:lpstr>
      <vt:lpstr>In cosa consiste l’AQ</vt:lpstr>
      <vt:lpstr>In cosa consiste l’AQ</vt:lpstr>
      <vt:lpstr>Perché è importante</vt:lpstr>
      <vt:lpstr>E’ un sistema internazionale</vt:lpstr>
      <vt:lpstr>I soggetti dell’AQ a livello di Ateneo</vt:lpstr>
      <vt:lpstr>I soggetti dell’AQ a livello di corso di studi </vt:lpstr>
      <vt:lpstr>I soggetti dell’AQ a livello di corso di studi </vt:lpstr>
      <vt:lpstr>I soggetti dell’AQ a livello di corso di studi </vt:lpstr>
      <vt:lpstr>I soggetti dell’AQ a livello di corso di studi</vt:lpstr>
      <vt:lpstr>I soggetti dell’AQ a livello di corso di studi </vt:lpstr>
      <vt:lpstr>Il ruolo degli studenti</vt:lpstr>
      <vt:lpstr>Il ruolo degli studenti</vt:lpstr>
      <vt:lpstr>Riferimenti CdS (da adeguare in base all’organizzazione che si è data il CdS in termini di raccolta delle segnalazioni di criticità)</vt:lpstr>
      <vt:lpstr>Link utili</vt:lpstr>
    </vt:vector>
  </TitlesOfParts>
  <Company>Università di Verona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Graziano Pravadelli</dc:creator>
  <cp:lastModifiedBy>Laura Mion</cp:lastModifiedBy>
  <cp:revision>272</cp:revision>
  <dcterms:created xsi:type="dcterms:W3CDTF">2017-08-28T09:12:58Z</dcterms:created>
  <dcterms:modified xsi:type="dcterms:W3CDTF">2019-01-25T12:56:15Z</dcterms:modified>
</cp:coreProperties>
</file>