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8"/>
  </p:notesMasterIdLst>
  <p:sldIdLst>
    <p:sldId id="256" r:id="rId2"/>
    <p:sldId id="257" r:id="rId3"/>
    <p:sldId id="284" r:id="rId4"/>
    <p:sldId id="285" r:id="rId5"/>
    <p:sldId id="286" r:id="rId6"/>
    <p:sldId id="287" r:id="rId7"/>
  </p:sldIdLst>
  <p:sldSz cx="9144000" cy="5143500" type="screen16x9"/>
  <p:notesSz cx="6858000" cy="9144000"/>
  <p:embeddedFontLst>
    <p:embeddedFont>
      <p:font typeface="Arvo" panose="020B0604020202020204" charset="0"/>
      <p:regular r:id="rId9"/>
      <p:bold r:id="rId10"/>
      <p:italic r:id="rId11"/>
      <p:boldItalic r:id="rId12"/>
    </p:embeddedFont>
    <p:embeddedFont>
      <p:font typeface="Roboto Condensed Light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AA49AF00-7F3D-483F-ADB1-DBD57988EE26}">
  <a:tblStyle styleId="{AA49AF00-7F3D-483F-ADB1-DBD57988EE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78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44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87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83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‹N›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284313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-IT" sz="4000" dirty="0">
                <a:solidFill>
                  <a:srgbClr val="FF9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C.A.R.U.</a:t>
            </a:r>
            <a:br>
              <a:rPr lang="it-IT" sz="4000" dirty="0">
                <a:solidFill>
                  <a:srgbClr val="FF9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000" dirty="0">
                <a:solidFill>
                  <a:srgbClr val="FF9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omitato di </a:t>
            </a:r>
            <a:b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000" dirty="0">
                <a:solidFill>
                  <a:srgbClr val="FF9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pprovazione della </a:t>
            </a:r>
            <a:r>
              <a:rPr lang="it-IT" sz="4000" dirty="0">
                <a:solidFill>
                  <a:srgbClr val="FF9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icerca sull’</a:t>
            </a:r>
            <a:r>
              <a:rPr lang="it-IT" sz="4000" dirty="0">
                <a:solidFill>
                  <a:srgbClr val="FF9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omo</a:t>
            </a:r>
            <a:b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01CC64-6F87-4352-8C17-949E343BF3C8}"/>
              </a:ext>
            </a:extLst>
          </p:cNvPr>
          <p:cNvSpPr txBox="1"/>
          <p:nvPr/>
        </p:nvSpPr>
        <p:spPr>
          <a:xfrm>
            <a:off x="7315200" y="3938436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25 Ottobre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338F1-6231-45B2-89C0-1ECD6191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423688"/>
            <a:ext cx="7200580" cy="3098512"/>
          </a:xfrm>
        </p:spPr>
        <p:txBody>
          <a:bodyPr/>
          <a:lstStyle/>
          <a:p>
            <a:pPr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Fanno ricerca su 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soggetti umani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che 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non è sperimentazione clinica.</a:t>
            </a:r>
          </a:p>
          <a:p>
            <a:pPr>
              <a:buNone/>
            </a:pPr>
            <a:endParaRPr lang="it-IT" sz="1800" u="sng" dirty="0">
              <a:solidFill>
                <a:srgbClr val="FF98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55127183-2990-4694-9850-9C0FA11A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Destinatari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FCB51E-CDEB-408D-BB4D-A51185F33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35" y="1897380"/>
            <a:ext cx="2457613" cy="16306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01D4A4E-3509-474A-9B95-27D3617F1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518" y="2586708"/>
            <a:ext cx="3074687" cy="20497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EAC74EA-45F7-4E4E-94C7-8789F64F12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704" r="35666" b="24889"/>
          <a:stretch/>
        </p:blipFill>
        <p:spPr>
          <a:xfrm>
            <a:off x="4198620" y="1958340"/>
            <a:ext cx="2761319" cy="16548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314C358-C457-4559-AD02-56A1AEBFB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03" t="11162" r="-269" b="8000"/>
          <a:stretch/>
        </p:blipFill>
        <p:spPr>
          <a:xfrm>
            <a:off x="6539484" y="2372587"/>
            <a:ext cx="2503960" cy="198882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DB90E7A-6157-4F40-9716-9D889FB40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" y="3681103"/>
            <a:ext cx="2110740" cy="140364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E160964-7CEA-4097-82DB-36540C50B1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708"/>
          <a:stretch/>
        </p:blipFill>
        <p:spPr>
          <a:xfrm>
            <a:off x="4656316" y="3231441"/>
            <a:ext cx="1741385" cy="19120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338F1-6231-45B2-89C0-1ECD6191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423688"/>
            <a:ext cx="7200580" cy="3098512"/>
          </a:xfrm>
        </p:spPr>
        <p:txBody>
          <a:bodyPr/>
          <a:lstStyle/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Ricerca condotta da 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personale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dell’AOUI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Ricerca condotta su 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pazienti reclutati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attraverso l’AOUI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Ricerca condotta in 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strutture e/o spazi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dell’AOUI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Ricerca che prevede la 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somministrazione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di farmaci, integratori dietetici o alimenti di qualsiasi tipo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Ricerca che prevede l’utilizzo di 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dispositivi medici</a:t>
            </a:r>
          </a:p>
          <a:p>
            <a:pPr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Per tutto questo c’è il CESC (Comitato Etico per la Sperimentazione Clinica delle Province di Verona e Rovigo).</a:t>
            </a: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55127183-2990-4694-9850-9C0FA11A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SPERIMENTAZIONE CLINICA è…</a:t>
            </a:r>
          </a:p>
        </p:txBody>
      </p:sp>
    </p:spTree>
    <p:extLst>
      <p:ext uri="{BB962C8B-B14F-4D97-AF65-F5344CB8AC3E}">
        <p14:creationId xmlns:p14="http://schemas.microsoft.com/office/powerpoint/2010/main" val="135134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338F1-6231-45B2-89C0-1ECD6191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423688"/>
            <a:ext cx="7400085" cy="3098512"/>
          </a:xfrm>
        </p:spPr>
        <p:txBody>
          <a:bodyPr/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La ricerca che ha le caratteristiche della «sperimentazione clinica» </a:t>
            </a:r>
            <a:r>
              <a:rPr lang="it-IT" sz="1800" dirty="0">
                <a:solidFill>
                  <a:srgbClr val="FF9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essere obbligatoriamente approvata preliminarmente dal CESC.</a:t>
            </a:r>
          </a:p>
          <a:p>
            <a:pPr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     Chi non opera in questo modo viola </a:t>
            </a:r>
            <a:r>
              <a:rPr lang="it-IT" sz="1800" dirty="0">
                <a:solidFill>
                  <a:srgbClr val="FF9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legge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sz="1800" dirty="0">
                <a:solidFill>
                  <a:srgbClr val="FF9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Nessuno è obbligato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invece a chiedere l’approvazione da parte del CARU. La richiesta di approvazione viene fatta su base volontaria, a fronte della necessità di indicare (ad una rivista, ad un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panel…) che il progetto è conforme alle norme di comportamento previste dal proprio ambito scientifico/metodologico. </a:t>
            </a: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55127183-2990-4694-9850-9C0FA11A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Altre differenze…</a:t>
            </a:r>
          </a:p>
        </p:txBody>
      </p:sp>
    </p:spTree>
    <p:extLst>
      <p:ext uri="{BB962C8B-B14F-4D97-AF65-F5344CB8AC3E}">
        <p14:creationId xmlns:p14="http://schemas.microsoft.com/office/powerpoint/2010/main" val="121149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338F1-6231-45B2-89C0-1ECD6191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310" y="1362728"/>
            <a:ext cx="8184531" cy="3098512"/>
          </a:xfrm>
        </p:spPr>
        <p:txBody>
          <a:bodyPr/>
          <a:lstStyle/>
          <a:p>
            <a:pPr>
              <a:buNone/>
            </a:pP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Medico legale (e Presidente):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Prof. Domenico De Leo</a:t>
            </a:r>
          </a:p>
          <a:p>
            <a:pPr>
              <a:buNone/>
            </a:pP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Rappresentante del Rettore: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Prof. Corrado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Barbui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Esperta legale: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Dott.ssa Anna Maria Creazzo (giudice, consigliere corte d’appello di Trento) </a:t>
            </a:r>
          </a:p>
          <a:p>
            <a:pPr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Componenti interni all’Ateneo (n.4):</a:t>
            </a:r>
          </a:p>
          <a:p>
            <a:pPr lvl="5"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	Prof.ssa Alessandra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Cordiano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Dip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Scienze Giuridiche)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	Prof.ssa Gloria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Menegaz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Dip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Informatica)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	Prof. Cristiano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Chiamulera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Dip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Diagnostica e Sanità Pubblica)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	Dott.ssa Chiara Della Libera (</a:t>
            </a:r>
            <a:r>
              <a:rPr lang="it-IT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Dip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Neuroscienze Biomedicina e Movimento)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55127183-2990-4694-9850-9C0FA11A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Membri del CARU</a:t>
            </a:r>
          </a:p>
        </p:txBody>
      </p:sp>
    </p:spTree>
    <p:extLst>
      <p:ext uri="{BB962C8B-B14F-4D97-AF65-F5344CB8AC3E}">
        <p14:creationId xmlns:p14="http://schemas.microsoft.com/office/powerpoint/2010/main" val="343681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338F1-6231-45B2-89C0-1ECD6191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310" y="1362728"/>
            <a:ext cx="8184531" cy="3098512"/>
          </a:xfrm>
        </p:spPr>
        <p:txBody>
          <a:bodyPr/>
          <a:lstStyle/>
          <a:p>
            <a:pPr algn="ctr">
              <a:buNone/>
            </a:pPr>
            <a:r>
              <a:rPr lang="it-IT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Submission</a:t>
            </a:r>
            <a:endParaRPr lang="it-IT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Ogni anno </a:t>
            </a:r>
            <a:r>
              <a:rPr lang="it-IT" sz="1600" dirty="0">
                <a:solidFill>
                  <a:srgbClr val="FF98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scadenze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la presentazione domande, alla fine di ogni mese pari (Febbraio, Aprile, Giugno, Agosto, Ottobre, Dicembre).</a:t>
            </a:r>
          </a:p>
          <a:p>
            <a:pPr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Le domande vanno redatte </a:t>
            </a:r>
            <a:r>
              <a:rPr lang="it-IT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seguendo un template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già disponibile, ed inviate all’email:</a:t>
            </a:r>
          </a:p>
          <a:p>
            <a:pPr algn="ctr"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caru@ateneo.univr.it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55127183-2990-4694-9850-9C0FA11A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Come funziona: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BA75D76-68EF-4EEF-86E3-975B2944B6F3}"/>
              </a:ext>
            </a:extLst>
          </p:cNvPr>
          <p:cNvSpPr/>
          <p:nvPr/>
        </p:nvSpPr>
        <p:spPr>
          <a:xfrm>
            <a:off x="387310" y="1455420"/>
            <a:ext cx="8261390" cy="1653540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07718E4-5114-46E5-B5E2-B4CA46BD2300}"/>
              </a:ext>
            </a:extLst>
          </p:cNvPr>
          <p:cNvSpPr/>
          <p:nvPr/>
        </p:nvSpPr>
        <p:spPr>
          <a:xfrm>
            <a:off x="387310" y="3284220"/>
            <a:ext cx="8261390" cy="1653540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81D8CABA-226E-4BD1-9BB4-D3DE73B8D37E}"/>
              </a:ext>
            </a:extLst>
          </p:cNvPr>
          <p:cNvSpPr txBox="1">
            <a:spLocks/>
          </p:cNvSpPr>
          <p:nvPr/>
        </p:nvSpPr>
        <p:spPr>
          <a:xfrm>
            <a:off x="450031" y="3326539"/>
            <a:ext cx="8184531" cy="1520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</a:p>
          <a:p>
            <a:pPr>
              <a:buFont typeface="Roboto Condensed Light"/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Il CARU può interpellare consulenti esterni al comitato (ma preferibilmente interni all’Ateneo) ad hoc, esperti nei metodi utilizzati nel progetto proposto.</a:t>
            </a:r>
          </a:p>
          <a:p>
            <a:pPr>
              <a:buFont typeface="Roboto Condensed Light"/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Il parere viene comunicato entro la scadenza successiva.</a:t>
            </a:r>
          </a:p>
        </p:txBody>
      </p:sp>
      <p:sp>
        <p:nvSpPr>
          <p:cNvPr id="4" name="Freccia a pentagono 3">
            <a:extLst>
              <a:ext uri="{FF2B5EF4-FFF2-40B4-BE49-F238E27FC236}">
                <a16:creationId xmlns:a16="http://schemas.microsoft.com/office/drawing/2014/main" id="{6DED5FB3-48CD-4C99-8E40-B1D37274CAE0}"/>
              </a:ext>
            </a:extLst>
          </p:cNvPr>
          <p:cNvSpPr/>
          <p:nvPr/>
        </p:nvSpPr>
        <p:spPr>
          <a:xfrm rot="9471139">
            <a:off x="7077882" y="861447"/>
            <a:ext cx="1659557" cy="690961"/>
          </a:xfrm>
          <a:prstGeom prst="homePlate">
            <a:avLst/>
          </a:prstGeom>
          <a:solidFill>
            <a:srgbClr val="FF9800"/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98BBCF-0203-4961-97E6-AA7A646EB362}"/>
              </a:ext>
            </a:extLst>
          </p:cNvPr>
          <p:cNvSpPr txBox="1"/>
          <p:nvPr/>
        </p:nvSpPr>
        <p:spPr>
          <a:xfrm rot="20221687" flipH="1">
            <a:off x="7149595" y="934896"/>
            <a:ext cx="158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Sito web da Febbraio 2018!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80665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326</Words>
  <Application>Microsoft Office PowerPoint</Application>
  <PresentationFormat>Presentazione su schermo (16:9)</PresentationFormat>
  <Paragraphs>39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Arvo</vt:lpstr>
      <vt:lpstr>Roboto Condensed Light</vt:lpstr>
      <vt:lpstr>Calibri</vt:lpstr>
      <vt:lpstr>Roboto Condensed</vt:lpstr>
      <vt:lpstr>Salerio template</vt:lpstr>
      <vt:lpstr>C.A.R.U. Comitato di  Approvazione della Ricerca sull’Uomo </vt:lpstr>
      <vt:lpstr>Destinatari</vt:lpstr>
      <vt:lpstr>SPERIMENTAZIONE CLINICA è…</vt:lpstr>
      <vt:lpstr>Altre differenze…</vt:lpstr>
      <vt:lpstr>Membri del CARU</vt:lpstr>
      <vt:lpstr>Come funziona: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Chiara Della Libera</dc:creator>
  <cp:lastModifiedBy>ChiaraDL</cp:lastModifiedBy>
  <cp:revision>22</cp:revision>
  <dcterms:modified xsi:type="dcterms:W3CDTF">2017-10-23T20:22:20Z</dcterms:modified>
</cp:coreProperties>
</file>