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5"/>
    <p:restoredTop sz="94658"/>
  </p:normalViewPr>
  <p:slideViewPr>
    <p:cSldViewPr snapToGrid="0">
      <p:cViewPr varScale="1">
        <p:scale>
          <a:sx n="48" d="100"/>
          <a:sy n="48" d="100"/>
        </p:scale>
        <p:origin x="3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068712" y="2579264"/>
            <a:ext cx="5629846" cy="11009484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690" y="1175951"/>
            <a:ext cx="7196527" cy="6887706"/>
          </a:xfrm>
        </p:spPr>
        <p:txBody>
          <a:bodyPr anchor="b">
            <a:normAutofit/>
          </a:bodyPr>
          <a:lstStyle>
            <a:lvl1pPr algn="l">
              <a:defRPr sz="5145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689" y="8474305"/>
            <a:ext cx="5792860" cy="4218484"/>
          </a:xfrm>
        </p:spPr>
        <p:txBody>
          <a:bodyPr anchor="t">
            <a:normAutofit/>
          </a:bodyPr>
          <a:lstStyle>
            <a:lvl1pPr marL="0" indent="0" algn="l">
              <a:buNone/>
              <a:defRPr sz="2339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9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3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8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3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2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6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19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23689" y="1175949"/>
            <a:ext cx="9444435" cy="6887704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871"/>
            </a:lvl1pPr>
            <a:lvl2pPr marL="534604" indent="0">
              <a:buNone/>
              <a:defRPr sz="1871"/>
            </a:lvl2pPr>
            <a:lvl3pPr marL="1069208" indent="0">
              <a:buNone/>
              <a:defRPr sz="1871"/>
            </a:lvl3pPr>
            <a:lvl4pPr marL="1603812" indent="0">
              <a:buNone/>
              <a:defRPr sz="1871"/>
            </a:lvl4pPr>
            <a:lvl5pPr marL="2138416" indent="0">
              <a:buNone/>
              <a:defRPr sz="1871"/>
            </a:lvl5pPr>
            <a:lvl6pPr marL="2673020" indent="0">
              <a:buNone/>
              <a:defRPr sz="1871"/>
            </a:lvl6pPr>
            <a:lvl7pPr marL="3207624" indent="0">
              <a:buNone/>
              <a:defRPr sz="1871"/>
            </a:lvl7pPr>
            <a:lvl8pPr marL="3742228" indent="0">
              <a:buNone/>
              <a:defRPr sz="1871"/>
            </a:lvl8pPr>
            <a:lvl9pPr marL="4276832" indent="0">
              <a:buNone/>
              <a:defRPr sz="1871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0987" y="8474303"/>
            <a:ext cx="8513850" cy="1007957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871"/>
            </a:lvl1pPr>
            <a:lvl2pPr marL="534604" indent="0">
              <a:buFontTx/>
              <a:buNone/>
              <a:defRPr/>
            </a:lvl2pPr>
            <a:lvl3pPr marL="1069208" indent="0">
              <a:buFontTx/>
              <a:buNone/>
              <a:defRPr/>
            </a:lvl3pPr>
            <a:lvl4pPr marL="1603812" indent="0">
              <a:buFontTx/>
              <a:buNone/>
              <a:defRPr/>
            </a:lvl4pPr>
            <a:lvl5pPr marL="2138416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95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1175949"/>
            <a:ext cx="9444435" cy="6383726"/>
          </a:xfrm>
        </p:spPr>
        <p:txBody>
          <a:bodyPr anchor="ctr">
            <a:normAutofit/>
          </a:bodyPr>
          <a:lstStyle>
            <a:lvl1pPr algn="l">
              <a:defRPr sz="3274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9071610"/>
            <a:ext cx="7464102" cy="4199819"/>
          </a:xfrm>
        </p:spPr>
        <p:txBody>
          <a:bodyPr anchor="ctr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3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227" y="1175949"/>
            <a:ext cx="8020949" cy="6383726"/>
          </a:xfrm>
        </p:spPr>
        <p:txBody>
          <a:bodyPr anchor="ctr">
            <a:normAutofit/>
          </a:bodyPr>
          <a:lstStyle>
            <a:lvl1pPr algn="l">
              <a:defRPr sz="3274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47379" y="7559675"/>
            <a:ext cx="7486218" cy="1063954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534604" indent="0">
              <a:buFontTx/>
              <a:buNone/>
              <a:defRPr/>
            </a:lvl2pPr>
            <a:lvl3pPr marL="1069208" indent="0">
              <a:buFontTx/>
              <a:buNone/>
              <a:defRPr/>
            </a:lvl3pPr>
            <a:lvl4pPr marL="1603812" indent="0">
              <a:buFontTx/>
              <a:buNone/>
              <a:defRPr/>
            </a:lvl4pPr>
            <a:lvl5pPr marL="2138416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9482266"/>
            <a:ext cx="7462709" cy="3789163"/>
          </a:xfrm>
        </p:spPr>
        <p:txBody>
          <a:bodyPr anchor="ctr">
            <a:normAutofit/>
          </a:bodyPr>
          <a:lstStyle>
            <a:lvl1pPr marL="0" indent="0" algn="l">
              <a:buNone/>
              <a:defRPr sz="2339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67296" y="1566663"/>
            <a:ext cx="534730" cy="1289214"/>
          </a:xfrm>
          <a:prstGeom prst="rect">
            <a:avLst/>
          </a:prstGeom>
        </p:spPr>
        <p:txBody>
          <a:bodyPr vert="horz" lIns="106918" tIns="53459" rIns="106918" bIns="53459" rtlCol="0" anchor="ctr">
            <a:noAutofit/>
          </a:bodyPr>
          <a:lstStyle/>
          <a:p>
            <a:pPr lvl="0"/>
            <a:r>
              <a:rPr lang="en-US" sz="935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98943" y="6103740"/>
            <a:ext cx="534730" cy="1289214"/>
          </a:xfrm>
          <a:prstGeom prst="rect">
            <a:avLst/>
          </a:prstGeom>
        </p:spPr>
        <p:txBody>
          <a:bodyPr vert="horz" lIns="106918" tIns="53459" rIns="106918" bIns="53459" rtlCol="0" anchor="ctr">
            <a:noAutofit/>
          </a:bodyPr>
          <a:lstStyle/>
          <a:p>
            <a:pPr lvl="0" algn="r"/>
            <a:r>
              <a:rPr lang="en-US" sz="935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999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7559675"/>
            <a:ext cx="7462709" cy="3742138"/>
          </a:xfrm>
        </p:spPr>
        <p:txBody>
          <a:bodyPr anchor="b">
            <a:normAutofit/>
          </a:bodyPr>
          <a:lstStyle>
            <a:lvl1pPr algn="l">
              <a:defRPr sz="3274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11316321"/>
            <a:ext cx="7464102" cy="1955107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991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228" y="1175949"/>
            <a:ext cx="8020948" cy="6383726"/>
          </a:xfrm>
        </p:spPr>
        <p:txBody>
          <a:bodyPr anchor="ctr">
            <a:normAutofit/>
          </a:bodyPr>
          <a:lstStyle>
            <a:lvl1pPr algn="l">
              <a:defRPr sz="3274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690" y="8567632"/>
            <a:ext cx="7462709" cy="23145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33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10919531"/>
            <a:ext cx="7462708" cy="2351899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67296" y="1566663"/>
            <a:ext cx="534730" cy="1289214"/>
          </a:xfrm>
          <a:prstGeom prst="rect">
            <a:avLst/>
          </a:prstGeom>
        </p:spPr>
        <p:txBody>
          <a:bodyPr vert="horz" lIns="106918" tIns="53459" rIns="106918" bIns="53459" rtlCol="0" anchor="ctr">
            <a:noAutofit/>
          </a:bodyPr>
          <a:lstStyle/>
          <a:p>
            <a:pPr lvl="0"/>
            <a:r>
              <a:rPr lang="en-US" sz="935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98943" y="6103740"/>
            <a:ext cx="534730" cy="1289214"/>
          </a:xfrm>
          <a:prstGeom prst="rect">
            <a:avLst/>
          </a:prstGeom>
        </p:spPr>
        <p:txBody>
          <a:bodyPr vert="horz" lIns="106918" tIns="53459" rIns="106918" bIns="53459" rtlCol="0" anchor="ctr">
            <a:noAutofit/>
          </a:bodyPr>
          <a:lstStyle/>
          <a:p>
            <a:pPr lvl="0" algn="r"/>
            <a:r>
              <a:rPr lang="en-US" sz="935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497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1175949"/>
            <a:ext cx="8799533" cy="638372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74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690" y="8660962"/>
            <a:ext cx="7462709" cy="184792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33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10508886"/>
            <a:ext cx="7462708" cy="2762544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560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>
            <a:normAutofit/>
          </a:bodyPr>
          <a:lstStyle>
            <a:lvl1pPr algn="l">
              <a:defRPr sz="327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690" y="1175952"/>
            <a:ext cx="7664415" cy="8306317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669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7907" y="1175950"/>
            <a:ext cx="2390217" cy="9743581"/>
          </a:xfrm>
        </p:spPr>
        <p:txBody>
          <a:bodyPr vert="eaVert">
            <a:normAutofit/>
          </a:bodyPr>
          <a:lstStyle>
            <a:lvl1pPr>
              <a:defRPr sz="327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689" y="1175949"/>
            <a:ext cx="6840249" cy="1209548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5562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08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690" y="1175949"/>
            <a:ext cx="7664415" cy="8306317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205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4367811"/>
            <a:ext cx="7486219" cy="5114448"/>
          </a:xfrm>
        </p:spPr>
        <p:txBody>
          <a:bodyPr anchor="b">
            <a:normAutofit/>
          </a:bodyPr>
          <a:lstStyle>
            <a:lvl1pPr algn="l">
              <a:defRPr sz="3742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9892908"/>
            <a:ext cx="7486218" cy="3378522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04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450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623690" y="1175951"/>
            <a:ext cx="4618581" cy="830631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451564" y="1175949"/>
            <a:ext cx="4616560" cy="8287644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07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0986" y="1175950"/>
            <a:ext cx="4346023" cy="1343942"/>
          </a:xfrm>
        </p:spPr>
        <p:txBody>
          <a:bodyPr anchor="b">
            <a:noAutofit/>
          </a:bodyPr>
          <a:lstStyle>
            <a:lvl1pPr marL="0" indent="0">
              <a:buNone/>
              <a:defRPr sz="2806" b="0" cap="all">
                <a:solidFill>
                  <a:schemeClr val="tx1"/>
                </a:solidFill>
              </a:defRPr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688" y="2519893"/>
            <a:ext cx="4613320" cy="696236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76830" y="1249448"/>
            <a:ext cx="4401195" cy="1270444"/>
          </a:xfrm>
        </p:spPr>
        <p:txBody>
          <a:bodyPr anchor="b">
            <a:noAutofit/>
          </a:bodyPr>
          <a:lstStyle>
            <a:lvl1pPr marL="0" indent="0">
              <a:buNone/>
              <a:defRPr sz="2806" b="0" cap="all">
                <a:solidFill>
                  <a:schemeClr val="tx1"/>
                </a:solidFill>
              </a:defRPr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51565" y="2519892"/>
            <a:ext cx="4626460" cy="6943701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223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34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57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5889" y="1175949"/>
            <a:ext cx="3742135" cy="3359856"/>
          </a:xfrm>
        </p:spPr>
        <p:txBody>
          <a:bodyPr anchor="b">
            <a:normAutofit/>
          </a:bodyPr>
          <a:lstStyle>
            <a:lvl1pPr algn="l">
              <a:defRPr sz="2339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689" y="1175949"/>
            <a:ext cx="5190107" cy="1209548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5889" y="4871796"/>
            <a:ext cx="3742135" cy="4610469"/>
          </a:xfrm>
        </p:spPr>
        <p:txBody>
          <a:bodyPr anchor="t">
            <a:normAutofit/>
          </a:bodyPr>
          <a:lstStyle>
            <a:lvl1pPr marL="0" indent="0">
              <a:buNone/>
              <a:defRPr sz="1871"/>
            </a:lvl1pPr>
            <a:lvl2pPr marL="534604" indent="0">
              <a:buNone/>
              <a:defRPr sz="1403"/>
            </a:lvl2pPr>
            <a:lvl3pPr marL="1069208" indent="0">
              <a:buNone/>
              <a:defRPr sz="1169"/>
            </a:lvl3pPr>
            <a:lvl4pPr marL="1603812" indent="0">
              <a:buNone/>
              <a:defRPr sz="1052"/>
            </a:lvl4pPr>
            <a:lvl5pPr marL="2138416" indent="0">
              <a:buNone/>
              <a:defRPr sz="1052"/>
            </a:lvl5pPr>
            <a:lvl6pPr marL="2673020" indent="0">
              <a:buNone/>
              <a:defRPr sz="1052"/>
            </a:lvl6pPr>
            <a:lvl7pPr marL="3207624" indent="0">
              <a:buNone/>
              <a:defRPr sz="1052"/>
            </a:lvl7pPr>
            <a:lvl8pPr marL="3742228" indent="0">
              <a:buNone/>
              <a:defRPr sz="1052"/>
            </a:lvl8pPr>
            <a:lvl9pPr marL="4276832" indent="0">
              <a:buNone/>
              <a:defRPr sz="105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08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808" y="3191863"/>
            <a:ext cx="4166414" cy="2519892"/>
          </a:xfrm>
        </p:spPr>
        <p:txBody>
          <a:bodyPr anchor="b">
            <a:normAutofit/>
          </a:bodyPr>
          <a:lstStyle>
            <a:lvl1pPr algn="l">
              <a:defRPr sz="2806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90985" y="2015913"/>
            <a:ext cx="3836347" cy="10583545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871"/>
            </a:lvl1pPr>
            <a:lvl2pPr marL="534604" indent="0">
              <a:buNone/>
              <a:defRPr sz="1871"/>
            </a:lvl2pPr>
            <a:lvl3pPr marL="1069208" indent="0">
              <a:buNone/>
              <a:defRPr sz="1871"/>
            </a:lvl3pPr>
            <a:lvl4pPr marL="1603812" indent="0">
              <a:buNone/>
              <a:defRPr sz="1871"/>
            </a:lvl4pPr>
            <a:lvl5pPr marL="2138416" indent="0">
              <a:buNone/>
              <a:defRPr sz="1871"/>
            </a:lvl5pPr>
            <a:lvl6pPr marL="2673020" indent="0">
              <a:buNone/>
              <a:defRPr sz="1871"/>
            </a:lvl6pPr>
            <a:lvl7pPr marL="3207624" indent="0">
              <a:buNone/>
              <a:defRPr sz="1871"/>
            </a:lvl7pPr>
            <a:lvl8pPr marL="3742228" indent="0">
              <a:buNone/>
              <a:defRPr sz="1871"/>
            </a:lvl8pPr>
            <a:lvl9pPr marL="4276832" indent="0">
              <a:buNone/>
              <a:defRPr sz="1871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074" y="6047740"/>
            <a:ext cx="4167542" cy="4591803"/>
          </a:xfrm>
        </p:spPr>
        <p:txBody>
          <a:bodyPr anchor="t">
            <a:normAutofit/>
          </a:bodyPr>
          <a:lstStyle>
            <a:lvl1pPr marL="0" indent="0">
              <a:buNone/>
              <a:defRPr sz="2105"/>
            </a:lvl1pPr>
            <a:lvl2pPr marL="534604" indent="0">
              <a:buNone/>
              <a:defRPr sz="1403"/>
            </a:lvl2pPr>
            <a:lvl3pPr marL="1069208" indent="0">
              <a:buNone/>
              <a:defRPr sz="1169"/>
            </a:lvl3pPr>
            <a:lvl4pPr marL="1603812" indent="0">
              <a:buNone/>
              <a:defRPr sz="1052"/>
            </a:lvl4pPr>
            <a:lvl5pPr marL="2138416" indent="0">
              <a:buNone/>
              <a:defRPr sz="1052"/>
            </a:lvl5pPr>
            <a:lvl6pPr marL="2673020" indent="0">
              <a:buNone/>
              <a:defRPr sz="1052"/>
            </a:lvl6pPr>
            <a:lvl7pPr marL="3207624" indent="0">
              <a:buNone/>
              <a:defRPr sz="1052"/>
            </a:lvl7pPr>
            <a:lvl8pPr marL="3742228" indent="0">
              <a:buNone/>
              <a:defRPr sz="1052"/>
            </a:lvl8pPr>
            <a:lvl9pPr marL="4276832" indent="0">
              <a:buNone/>
              <a:defRPr sz="105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3689" y="13607416"/>
            <a:ext cx="6795480" cy="80496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67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799826" y="8586299"/>
            <a:ext cx="2888632" cy="586108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690" y="9911574"/>
            <a:ext cx="7664415" cy="335985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1175952"/>
            <a:ext cx="7664415" cy="83063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7970" y="13607423"/>
            <a:ext cx="1403666" cy="80496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6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3F275E-B335-E44F-84B0-9A27BAD87BE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689" y="13607416"/>
            <a:ext cx="6795480" cy="80496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6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90411" y="12298479"/>
            <a:ext cx="1001956" cy="1476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74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8048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</p:sldLayoutIdLst>
  <p:txStyles>
    <p:titleStyle>
      <a:lvl1pPr algn="l" defTabSz="534604" rtl="0" eaLnBrk="1" latinLnBrk="0" hangingPunct="1">
        <a:spcBef>
          <a:spcPct val="0"/>
        </a:spcBef>
        <a:buNone/>
        <a:defRPr sz="3742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34127" indent="-334127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339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868731" indent="-334127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403335" indent="-334127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7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804288" indent="-200476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338892" indent="-200476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940322" indent="-267302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474926" indent="-267302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4009530" indent="-267302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544134" indent="-267302" algn="l" defTabSz="534604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534604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tx2">
                <a:lumMod val="40000"/>
                <a:lumOff val="6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FF6F9632-B893-F5B9-5068-B737E357A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206" y="1753515"/>
            <a:ext cx="4956478" cy="270685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13BE8F06-EE1A-44D0-8EAC-8690013A2991}"/>
              </a:ext>
            </a:extLst>
          </p:cNvPr>
          <p:cNvSpPr txBox="1"/>
          <p:nvPr/>
        </p:nvSpPr>
        <p:spPr>
          <a:xfrm>
            <a:off x="217315" y="5199364"/>
            <a:ext cx="10257181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Laboratorio didattico </a:t>
            </a:r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rivolto a studenti/esse del corso </a:t>
            </a:r>
            <a:r>
              <a:rPr lang="it-IT" sz="3200" spc="-70" dirty="0">
                <a:solidFill>
                  <a:schemeClr val="bg1"/>
                </a:solidFill>
                <a:latin typeface="Gabarito" pitchFamily="2" charset="77"/>
              </a:rPr>
              <a:t>di </a:t>
            </a:r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Laurea in Governance dell’emergenza</a:t>
            </a:r>
            <a:r>
              <a:rPr lang="it-IT" sz="3200" spc="-70" dirty="0">
                <a:solidFill>
                  <a:schemeClr val="bg1"/>
                </a:solidFill>
                <a:latin typeface="Gabarito" pitchFamily="2" charset="77"/>
              </a:rPr>
              <a:t>.</a:t>
            </a:r>
          </a:p>
          <a:p>
            <a:pPr algn="just"/>
            <a:endParaRPr lang="it-IT" sz="2800" spc="-70" dirty="0">
              <a:solidFill>
                <a:schemeClr val="bg1"/>
              </a:solidFill>
              <a:latin typeface="Gabarito" pitchFamily="2" charset="77"/>
            </a:endParaRPr>
          </a:p>
          <a:p>
            <a:pPr algn="just"/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Il laboratorio prevede </a:t>
            </a:r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lezioni frontali con docenti e esperti </a:t>
            </a:r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in materia; </a:t>
            </a:r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seminari e workshops con UNHCR Italia</a:t>
            </a:r>
            <a:r>
              <a:rPr lang="it-IT" sz="3200" spc="-70" dirty="0">
                <a:solidFill>
                  <a:schemeClr val="bg1"/>
                </a:solidFill>
                <a:latin typeface="Gabarito" pitchFamily="2" charset="77"/>
              </a:rPr>
              <a:t>; </a:t>
            </a:r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lezioni laboratoriali </a:t>
            </a:r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di analisi del caso in collaborazione </a:t>
            </a:r>
            <a:r>
              <a:rPr lang="it-IT" sz="3200" b="1" spc="-70" dirty="0">
                <a:solidFill>
                  <a:schemeClr val="bg1"/>
                </a:solidFill>
                <a:latin typeface="Gabarito" pitchFamily="2" charset="77"/>
              </a:rPr>
              <a:t>con gli avv. Beatrice Rigotti e Enrico Varali</a:t>
            </a:r>
            <a:r>
              <a:rPr lang="it-IT" sz="2800" b="1" spc="-70" dirty="0">
                <a:solidFill>
                  <a:schemeClr val="bg1"/>
                </a:solidFill>
                <a:latin typeface="Gabarito" pitchFamily="2" charset="77"/>
              </a:rPr>
              <a:t> </a:t>
            </a:r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del Foro di Verona e attività pratiche di gestione del caso. </a:t>
            </a:r>
          </a:p>
          <a:p>
            <a:pPr algn="just"/>
            <a:endParaRPr lang="it-IT" sz="2800" spc="-70" dirty="0">
              <a:solidFill>
                <a:schemeClr val="bg1"/>
              </a:solidFill>
              <a:latin typeface="Gabarito" pitchFamily="2" charset="77"/>
            </a:endParaRPr>
          </a:p>
          <a:p>
            <a:pPr algn="just"/>
            <a:r>
              <a:rPr lang="it-IT" sz="2800" b="1" spc="-70" dirty="0">
                <a:solidFill>
                  <a:schemeClr val="bg1"/>
                </a:solidFill>
                <a:latin typeface="Gabarito" pitchFamily="2" charset="77"/>
              </a:rPr>
              <a:t>I primi due incontri si terranno l’8 e il 9 aprile 2026 </a:t>
            </a:r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dalle ore 9 alle ore 12.</a:t>
            </a:r>
          </a:p>
          <a:p>
            <a:pPr algn="just"/>
            <a:endParaRPr lang="it-IT" sz="2800" spc="-70" dirty="0">
              <a:solidFill>
                <a:schemeClr val="bg1"/>
              </a:solidFill>
              <a:latin typeface="Gabarito" pitchFamily="2" charset="77"/>
            </a:endParaRPr>
          </a:p>
          <a:p>
            <a:pPr algn="just"/>
            <a:r>
              <a:rPr lang="it-IT" sz="2800" spc="-70" dirty="0">
                <a:solidFill>
                  <a:schemeClr val="bg1"/>
                </a:solidFill>
                <a:latin typeface="Gabarito" pitchFamily="2" charset="77"/>
              </a:rPr>
              <a:t>Per manifestare interesse, le studentesse e gli studenti sono pregati di mandare una </a:t>
            </a:r>
            <a:r>
              <a:rPr lang="it-IT" sz="2800" b="1" spc="-70" dirty="0">
                <a:solidFill>
                  <a:schemeClr val="bg1"/>
                </a:solidFill>
                <a:latin typeface="Gabarito" pitchFamily="2" charset="77"/>
              </a:rPr>
              <a:t>mail entro il 1° aprile a isolde.quadranti@univr.it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FC3EBF0-B119-3845-B52E-1661B1268165}"/>
              </a:ext>
            </a:extLst>
          </p:cNvPr>
          <p:cNvSpPr txBox="1"/>
          <p:nvPr/>
        </p:nvSpPr>
        <p:spPr>
          <a:xfrm>
            <a:off x="5776684" y="2662336"/>
            <a:ext cx="4589188" cy="241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it-IT" sz="4000" b="1" i="1" spc="-70" dirty="0">
                <a:solidFill>
                  <a:schemeClr val="bg1"/>
                </a:solidFill>
                <a:latin typeface="Gabarito" pitchFamily="2" charset="77"/>
              </a:rPr>
              <a:t>APOLIDIA: </a:t>
            </a:r>
          </a:p>
          <a:p>
            <a:pPr algn="r">
              <a:lnSpc>
                <a:spcPct val="150000"/>
              </a:lnSpc>
            </a:pPr>
            <a:r>
              <a:rPr lang="it-IT" sz="3200" b="1" i="1" spc="-70" dirty="0">
                <a:solidFill>
                  <a:schemeClr val="bg1"/>
                </a:solidFill>
                <a:latin typeface="Gabarito" pitchFamily="2" charset="77"/>
              </a:rPr>
              <a:t>GRAVE VIOLAZIONE </a:t>
            </a:r>
          </a:p>
          <a:p>
            <a:pPr algn="r">
              <a:lnSpc>
                <a:spcPct val="150000"/>
              </a:lnSpc>
            </a:pPr>
            <a:r>
              <a:rPr lang="it-IT" sz="3200" b="1" i="1" spc="-70" dirty="0">
                <a:solidFill>
                  <a:schemeClr val="bg1"/>
                </a:solidFill>
                <a:latin typeface="Gabarito" pitchFamily="2" charset="77"/>
              </a:rPr>
              <a:t>DEI DIRITTI UMANI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00720C5-3B04-2A88-57E2-70588FDA58EE}"/>
              </a:ext>
            </a:extLst>
          </p:cNvPr>
          <p:cNvSpPr txBox="1"/>
          <p:nvPr/>
        </p:nvSpPr>
        <p:spPr>
          <a:xfrm>
            <a:off x="820205" y="11891956"/>
            <a:ext cx="87412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spc="-40" dirty="0">
                <a:latin typeface="Gabarito ExtraBold" pitchFamily="2" charset="77"/>
              </a:rPr>
              <a:t>Attività a scelta libera</a:t>
            </a:r>
            <a:r>
              <a:rPr lang="it-IT" sz="3200" b="1" spc="-40" dirty="0">
                <a:latin typeface="Gabarito ExtraBold" pitchFamily="2" charset="77"/>
              </a:rPr>
              <a:t> da 4 CFU </a:t>
            </a:r>
          </a:p>
          <a:p>
            <a:pPr algn="r"/>
            <a:r>
              <a:rPr lang="it-IT" sz="2800" b="1" spc="-40" dirty="0">
                <a:latin typeface="Gabarito ExtraBold" pitchFamily="2" charset="77"/>
              </a:rPr>
              <a:t>Per informazioni: </a:t>
            </a:r>
            <a:r>
              <a:rPr lang="it-IT" sz="2800" b="1" spc="-40" dirty="0">
                <a:solidFill>
                  <a:schemeClr val="bg1"/>
                </a:solidFill>
                <a:latin typeface="Gabarito ExtraBold" pitchFamily="2" charset="77"/>
              </a:rPr>
              <a:t>isolde.quadranti@univr.it</a:t>
            </a:r>
            <a:r>
              <a:rPr lang="it-IT" sz="3200" b="1" spc="-40" dirty="0">
                <a:solidFill>
                  <a:schemeClr val="bg1"/>
                </a:solidFill>
                <a:latin typeface="Gabarito ExtraBold" pitchFamily="2" charset="77"/>
              </a:rPr>
              <a:t>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9130E75-DFE3-002C-2FC7-E4F51838FE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03" y="13957155"/>
            <a:ext cx="5584446" cy="116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10296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684</TotalTime>
  <Words>134</Words>
  <Application>Microsoft Office PowerPoint</Application>
  <PresentationFormat>Personalizzato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Century Gothic</vt:lpstr>
      <vt:lpstr>Gabarito</vt:lpstr>
      <vt:lpstr>Gabarito ExtraBold</vt:lpstr>
      <vt:lpstr>Wingdings 3</vt:lpstr>
      <vt:lpstr>Sezione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Isolde Quadranti</cp:lastModifiedBy>
  <cp:revision>16</cp:revision>
  <dcterms:created xsi:type="dcterms:W3CDTF">2025-11-27T15:20:21Z</dcterms:created>
  <dcterms:modified xsi:type="dcterms:W3CDTF">2026-03-17T08:12:50Z</dcterms:modified>
</cp:coreProperties>
</file>