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20" d="100"/>
          <a:sy n="120" d="100"/>
        </p:scale>
        <p:origin x="1128" y="10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809CD20-5991-B841-86D2-C95C03A81031}" type="datetimeFigureOut">
              <a:rPr lang="it-IT" smtClean="0"/>
              <a:t>19/03/2013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28682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9CD20-5991-B841-86D2-C95C03A81031}" type="datetimeFigureOut">
              <a:rPr lang="it-IT" smtClean="0"/>
              <a:t>19/03/2013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192799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9CD20-5991-B841-86D2-C95C03A81031}" type="datetimeFigureOut">
              <a:rPr lang="it-IT" smtClean="0"/>
              <a:t>19/03/2013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453300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9CD20-5991-B841-86D2-C95C03A81031}" type="datetimeFigureOut">
              <a:rPr lang="it-IT" smtClean="0"/>
              <a:t>19/03/2013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3049615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3809CD20-5991-B841-86D2-C95C03A81031}" type="datetimeFigureOut">
              <a:rPr lang="it-IT" smtClean="0"/>
              <a:t>19/03/2013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1456786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809CD20-5991-B841-86D2-C95C03A81031}" type="datetimeFigureOut">
              <a:rPr lang="it-IT" smtClean="0"/>
              <a:t>19/03/2013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367557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809CD20-5991-B841-86D2-C95C03A81031}" type="datetimeFigureOut">
              <a:rPr lang="it-IT" smtClean="0"/>
              <a:t>19/03/2013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44737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3809CD20-5991-B841-86D2-C95C03A81031}" type="datetimeFigureOut">
              <a:rPr lang="it-IT" smtClean="0"/>
              <a:t>19/03/2013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3566433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809CD20-5991-B841-86D2-C95C03A81031}" type="datetimeFigureOut">
              <a:rPr lang="it-IT" smtClean="0"/>
              <a:t>19/03/2013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733086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3809CD20-5991-B841-86D2-C95C03A81031}" type="datetimeFigureOut">
              <a:rPr lang="it-IT" smtClean="0"/>
              <a:t>19/03/2013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2109800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3809CD20-5991-B841-86D2-C95C03A81031}" type="datetimeFigureOut">
              <a:rPr lang="it-IT" smtClean="0"/>
              <a:t>19/03/2013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17F3C0B-5CA8-E640-9F16-DDBF483C2530}" type="slidenum">
              <a:rPr lang="it-IT" smtClean="0"/>
              <a:t>‹N›</a:t>
            </a:fld>
            <a:endParaRPr lang="it-IT"/>
          </a:p>
        </p:txBody>
      </p:sp>
    </p:spTree>
    <p:extLst>
      <p:ext uri="{BB962C8B-B14F-4D97-AF65-F5344CB8AC3E}">
        <p14:creationId xmlns:p14="http://schemas.microsoft.com/office/powerpoint/2010/main" val="980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09CD20-5991-B841-86D2-C95C03A81031}" type="datetimeFigureOut">
              <a:rPr lang="it-IT" smtClean="0"/>
              <a:t>19/03/2013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7F3C0B-5CA8-E640-9F16-DDBF483C2530}" type="slidenum">
              <a:rPr lang="it-IT" smtClean="0"/>
              <a:t>‹N›</a:t>
            </a:fld>
            <a:endParaRPr lang="it-IT"/>
          </a:p>
        </p:txBody>
      </p:sp>
    </p:spTree>
    <p:extLst>
      <p:ext uri="{BB962C8B-B14F-4D97-AF65-F5344CB8AC3E}">
        <p14:creationId xmlns:p14="http://schemas.microsoft.com/office/powerpoint/2010/main" val="3837246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Seconde Camere</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3077213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Modello Sudafricano</a:t>
            </a:r>
            <a:endParaRPr lang="it-IT" dirty="0"/>
          </a:p>
        </p:txBody>
      </p:sp>
      <p:sp>
        <p:nvSpPr>
          <p:cNvPr id="3" name="Segnaposto contenuto 2"/>
          <p:cNvSpPr>
            <a:spLocks noGrp="1"/>
          </p:cNvSpPr>
          <p:nvPr>
            <p:ph idx="1"/>
          </p:nvPr>
        </p:nvSpPr>
        <p:spPr/>
        <p:txBody>
          <a:bodyPr>
            <a:normAutofit fontScale="47500" lnSpcReduction="20000"/>
          </a:bodyPr>
          <a:lstStyle/>
          <a:p>
            <a:r>
              <a:rPr lang="it-IT" i="1" dirty="0" smtClean="0"/>
              <a:t>National </a:t>
            </a:r>
            <a:r>
              <a:rPr lang="it-IT" i="1" dirty="0" err="1" smtClean="0"/>
              <a:t>Council</a:t>
            </a:r>
            <a:r>
              <a:rPr lang="it-IT" i="1" dirty="0" smtClean="0"/>
              <a:t> of </a:t>
            </a:r>
            <a:r>
              <a:rPr lang="it-IT" i="1" dirty="0" err="1" smtClean="0"/>
              <a:t>Provinces</a:t>
            </a:r>
            <a:r>
              <a:rPr lang="it-IT" dirty="0" smtClean="0"/>
              <a:t> (NCOP) come </a:t>
            </a:r>
            <a:r>
              <a:rPr lang="it-IT" dirty="0"/>
              <a:t>modello intermedio fra quello “senatoriale” e quello “ambasciatoriale”. </a:t>
            </a:r>
            <a:endParaRPr lang="it-IT" dirty="0" smtClean="0"/>
          </a:p>
          <a:p>
            <a:r>
              <a:rPr lang="it-IT" dirty="0" smtClean="0"/>
              <a:t>Influenza del </a:t>
            </a:r>
            <a:r>
              <a:rPr lang="it-IT" dirty="0"/>
              <a:t>modello </a:t>
            </a:r>
            <a:r>
              <a:rPr lang="it-IT" dirty="0" smtClean="0"/>
              <a:t>senatoriale: è parte del legislativo centrale, i meccanismi </a:t>
            </a:r>
            <a:r>
              <a:rPr lang="it-IT" dirty="0"/>
              <a:t>di designazione dei </a:t>
            </a:r>
            <a:r>
              <a:rPr lang="it-IT" dirty="0" smtClean="0"/>
              <a:t>membri è </a:t>
            </a:r>
            <a:r>
              <a:rPr lang="it-IT" dirty="0"/>
              <a:t>“misto”, al fine di garantire – analogamente a quanto accade in Russia – la rappresentanza dei legislativi e degli esecutivi delle Province. </a:t>
            </a:r>
            <a:endParaRPr lang="it-IT" dirty="0" smtClean="0"/>
          </a:p>
          <a:p>
            <a:r>
              <a:rPr lang="it-IT" dirty="0" smtClean="0"/>
              <a:t>Nel </a:t>
            </a:r>
            <a:r>
              <a:rPr lang="it-IT" dirty="0"/>
              <a:t>NCOP siede una delegazione per Provincia, ciascuna delegazione essendo composta di dieci membri, in conformità al principio dell’</a:t>
            </a:r>
            <a:r>
              <a:rPr lang="it-IT" i="1" dirty="0" err="1"/>
              <a:t>equal</a:t>
            </a:r>
            <a:r>
              <a:rPr lang="it-IT" dirty="0"/>
              <a:t> </a:t>
            </a:r>
            <a:r>
              <a:rPr lang="it-IT" i="1" dirty="0" err="1"/>
              <a:t>representation</a:t>
            </a:r>
            <a:r>
              <a:rPr lang="it-IT" dirty="0"/>
              <a:t> delle </a:t>
            </a:r>
            <a:r>
              <a:rPr lang="it-IT" i="1" dirty="0" err="1"/>
              <a:t>constituent</a:t>
            </a:r>
            <a:r>
              <a:rPr lang="it-IT" i="1" dirty="0"/>
              <a:t> </a:t>
            </a:r>
            <a:r>
              <a:rPr lang="it-IT" i="1" dirty="0" err="1"/>
              <a:t>units</a:t>
            </a:r>
            <a:r>
              <a:rPr lang="it-IT" dirty="0"/>
              <a:t> (art. 60, c. 1, Cost.). </a:t>
            </a:r>
            <a:endParaRPr lang="it-IT" dirty="0" smtClean="0"/>
          </a:p>
          <a:p>
            <a:r>
              <a:rPr lang="it-IT" smtClean="0"/>
              <a:t>Il </a:t>
            </a:r>
            <a:r>
              <a:rPr lang="it-IT" dirty="0"/>
              <a:t>modello ambasciatoriale è utilizzato per articolare le modalità di votazione in seno al Consiglio: ai sensi dell’art. 65, c. 1, </a:t>
            </a:r>
            <a:r>
              <a:rPr lang="it-IT" dirty="0" err="1"/>
              <a:t>lett</a:t>
            </a:r>
            <a:r>
              <a:rPr lang="it-IT" dirty="0"/>
              <a:t> </a:t>
            </a:r>
            <a:r>
              <a:rPr lang="it-IT" i="1" dirty="0"/>
              <a:t>a</a:t>
            </a:r>
            <a:r>
              <a:rPr lang="it-IT" dirty="0"/>
              <a:t>), Cost., a ciascuna Provincia è attribuito un voto, che è esercitato dal capo-delegazione a nome e per conto della Provincia medesima. Al meccanismo del voto per Provincia – non, tuttavia, ponderato come nel </a:t>
            </a:r>
            <a:r>
              <a:rPr lang="it-IT" i="1" dirty="0" err="1"/>
              <a:t>Bundesrat</a:t>
            </a:r>
            <a:r>
              <a:rPr lang="it-IT" dirty="0"/>
              <a:t> – si ricorre per l’approvazione delle leggi di revisione costituzionale (art. 74 Cost.), e delle leggi ordinarie che incidono sulla ripartizione delle competenze (art. 76 Cost.). </a:t>
            </a:r>
          </a:p>
          <a:p>
            <a:r>
              <a:rPr lang="it-IT" dirty="0"/>
              <a:t>Tuttavia, non appena il NCOP sia chiamato a partecipare al procedimento legislativo ordinario, in ambiti nei quali non vengano in rilievo le competenze provinciali, trova applicazione il sistema di votazione “per teste”, tipico del modello senatoriale: ciascun componente la delegazione provinciale dispone di un voto, in qualità di membro “ordinario” del potere legislativo.</a:t>
            </a:r>
          </a:p>
          <a:p>
            <a:endParaRPr lang="it-IT" dirty="0"/>
          </a:p>
        </p:txBody>
      </p:sp>
    </p:spTree>
    <p:extLst>
      <p:ext uri="{BB962C8B-B14F-4D97-AF65-F5344CB8AC3E}">
        <p14:creationId xmlns:p14="http://schemas.microsoft.com/office/powerpoint/2010/main" val="2181342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modelli di seconde camere</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Senatoriale</a:t>
            </a:r>
          </a:p>
          <a:p>
            <a:endParaRPr lang="it-IT" dirty="0"/>
          </a:p>
          <a:p>
            <a:r>
              <a:rPr lang="it-IT" dirty="0" smtClean="0"/>
              <a:t>Ambasciatoriale (o modello “Consiglio”)</a:t>
            </a:r>
          </a:p>
          <a:p>
            <a:endParaRPr lang="it-IT" dirty="0"/>
          </a:p>
          <a:p>
            <a:r>
              <a:rPr lang="it-IT" dirty="0" smtClean="0"/>
              <a:t>Varianti del modello senatoriale (per composizione e/o modalità di espressione del voto): Sud Africa e Russia</a:t>
            </a:r>
          </a:p>
          <a:p>
            <a:endParaRPr lang="it-IT" dirty="0"/>
          </a:p>
          <a:p>
            <a:r>
              <a:rPr lang="it-IT" dirty="0" smtClean="0"/>
              <a:t>Multinazionali: Etiopia e Bosnia-Erzegovina</a:t>
            </a:r>
            <a:endParaRPr lang="it-IT" dirty="0"/>
          </a:p>
        </p:txBody>
      </p:sp>
    </p:spTree>
    <p:extLst>
      <p:ext uri="{BB962C8B-B14F-4D97-AF65-F5344CB8AC3E}">
        <p14:creationId xmlns:p14="http://schemas.microsoft.com/office/powerpoint/2010/main" val="3289133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Modello senatoriale: origini</a:t>
            </a:r>
            <a:endParaRPr lang="it-IT" dirty="0"/>
          </a:p>
        </p:txBody>
      </p:sp>
      <p:sp>
        <p:nvSpPr>
          <p:cNvPr id="3" name="Segnaposto contenuto 2"/>
          <p:cNvSpPr>
            <a:spLocks noGrp="1"/>
          </p:cNvSpPr>
          <p:nvPr>
            <p:ph idx="1"/>
          </p:nvPr>
        </p:nvSpPr>
        <p:spPr/>
        <p:txBody>
          <a:bodyPr>
            <a:normAutofit fontScale="55000" lnSpcReduction="20000"/>
          </a:bodyPr>
          <a:lstStyle/>
          <a:p>
            <a:endParaRPr lang="it-IT" dirty="0"/>
          </a:p>
          <a:p>
            <a:r>
              <a:rPr lang="it-IT" dirty="0" smtClean="0"/>
              <a:t>Modello di riferimento: Senato degli Stati Uniti d’America.</a:t>
            </a:r>
            <a:endParaRPr lang="it-IT" dirty="0"/>
          </a:p>
          <a:p>
            <a:r>
              <a:rPr lang="it-IT" dirty="0" smtClean="0"/>
              <a:t>Esigenze:</a:t>
            </a:r>
          </a:p>
          <a:p>
            <a:pPr marL="514350" indent="-514350">
              <a:buFont typeface="+mj-lt"/>
              <a:buAutoNum type="arabicPeriod"/>
            </a:pPr>
            <a:r>
              <a:rPr lang="it-IT" dirty="0" smtClean="0"/>
              <a:t>replicare </a:t>
            </a:r>
            <a:r>
              <a:rPr lang="it-IT" dirty="0"/>
              <a:t>all’interno del potere legislativo il sistema di </a:t>
            </a:r>
            <a:r>
              <a:rPr lang="it-IT" i="1" dirty="0" err="1"/>
              <a:t>checks</a:t>
            </a:r>
            <a:r>
              <a:rPr lang="it-IT" i="1" dirty="0"/>
              <a:t> and balances</a:t>
            </a:r>
            <a:r>
              <a:rPr lang="it-IT" dirty="0"/>
              <a:t> cui è informata la Costituzione statunitense del </a:t>
            </a:r>
            <a:r>
              <a:rPr lang="it-IT" dirty="0" smtClean="0"/>
              <a:t>1787;</a:t>
            </a:r>
          </a:p>
          <a:p>
            <a:pPr marL="514350" indent="-514350">
              <a:buFont typeface="+mj-lt"/>
              <a:buAutoNum type="arabicPeriod"/>
            </a:pPr>
            <a:r>
              <a:rPr lang="it-IT" dirty="0" smtClean="0"/>
              <a:t>riflettere </a:t>
            </a:r>
            <a:r>
              <a:rPr lang="it-IT" dirty="0"/>
              <a:t>il carattere “federale</a:t>
            </a:r>
            <a:r>
              <a:rPr lang="it-IT" dirty="0" smtClean="0"/>
              <a:t>” dello Stato;</a:t>
            </a:r>
            <a:endParaRPr lang="it-IT" dirty="0"/>
          </a:p>
          <a:p>
            <a:r>
              <a:rPr lang="it-IT" dirty="0" smtClean="0"/>
              <a:t>Convenzione </a:t>
            </a:r>
            <a:r>
              <a:rPr lang="it-IT" dirty="0"/>
              <a:t>di </a:t>
            </a:r>
            <a:r>
              <a:rPr lang="it-IT" dirty="0" smtClean="0"/>
              <a:t>Filadelfia: </a:t>
            </a:r>
            <a:r>
              <a:rPr lang="it-IT" i="1" dirty="0" smtClean="0"/>
              <a:t>Great Compromise</a:t>
            </a:r>
            <a:r>
              <a:rPr lang="it-IT" dirty="0" smtClean="0"/>
              <a:t>: in alternativa</a:t>
            </a:r>
            <a:r>
              <a:rPr lang="it-IT" i="1" dirty="0" smtClean="0"/>
              <a:t> </a:t>
            </a:r>
            <a:r>
              <a:rPr lang="it-IT" dirty="0" smtClean="0"/>
              <a:t>al</a:t>
            </a:r>
            <a:r>
              <a:rPr lang="it-IT" i="1" dirty="0" smtClean="0"/>
              <a:t> Virginia Plan</a:t>
            </a:r>
            <a:r>
              <a:rPr lang="it-IT" dirty="0" smtClean="0"/>
              <a:t> (Edmund Randolph) e al </a:t>
            </a:r>
            <a:r>
              <a:rPr lang="it-IT" i="1" dirty="0" smtClean="0"/>
              <a:t>New </a:t>
            </a:r>
            <a:r>
              <a:rPr lang="it-IT" i="1" dirty="0"/>
              <a:t>Jersey </a:t>
            </a:r>
            <a:r>
              <a:rPr lang="it-IT" i="1" dirty="0" smtClean="0"/>
              <a:t>Plan</a:t>
            </a:r>
            <a:r>
              <a:rPr lang="it-IT" dirty="0"/>
              <a:t> </a:t>
            </a:r>
            <a:r>
              <a:rPr lang="it-IT" dirty="0" smtClean="0"/>
              <a:t>(William </a:t>
            </a:r>
            <a:r>
              <a:rPr lang="it-IT" dirty="0"/>
              <a:t>Paterson e Martin </a:t>
            </a:r>
            <a:r>
              <a:rPr lang="it-IT" dirty="0" smtClean="0"/>
              <a:t>Luther), </a:t>
            </a:r>
            <a:r>
              <a:rPr lang="it-IT" dirty="0"/>
              <a:t>John Dickinson </a:t>
            </a:r>
            <a:r>
              <a:rPr lang="it-IT" dirty="0" smtClean="0"/>
              <a:t>propose </a:t>
            </a:r>
            <a:r>
              <a:rPr lang="it-IT" dirty="0"/>
              <a:t>una peculiare articolazione della </a:t>
            </a:r>
            <a:r>
              <a:rPr lang="it-IT" dirty="0" smtClean="0"/>
              <a:t>rappresentanza: l’articolazione </a:t>
            </a:r>
            <a:r>
              <a:rPr lang="it-IT" dirty="0"/>
              <a:t>del Congresso in due </a:t>
            </a:r>
            <a:r>
              <a:rPr lang="it-IT" dirty="0" smtClean="0"/>
              <a:t>Camere, </a:t>
            </a:r>
            <a:r>
              <a:rPr lang="it-IT" dirty="0"/>
              <a:t>il </a:t>
            </a:r>
            <a:r>
              <a:rPr lang="it-IT" b="1" i="1" dirty="0"/>
              <a:t>Senato</a:t>
            </a:r>
            <a:r>
              <a:rPr lang="it-IT" dirty="0"/>
              <a:t> (rappresentanti degli Stati) ; </a:t>
            </a:r>
            <a:r>
              <a:rPr lang="it-IT" b="1" i="1" dirty="0"/>
              <a:t>House of </a:t>
            </a:r>
            <a:r>
              <a:rPr lang="it-IT" b="1" i="1" dirty="0" err="1"/>
              <a:t>Representatives</a:t>
            </a:r>
            <a:r>
              <a:rPr lang="it-IT" dirty="0"/>
              <a:t>, (rappresentanza del popolo). </a:t>
            </a:r>
          </a:p>
          <a:p>
            <a:r>
              <a:rPr lang="it-IT" dirty="0" smtClean="0"/>
              <a:t>La </a:t>
            </a:r>
            <a:r>
              <a:rPr lang="it-IT" i="1" dirty="0" smtClean="0"/>
              <a:t>House </a:t>
            </a:r>
            <a:r>
              <a:rPr lang="it-IT" i="1" dirty="0"/>
              <a:t>of </a:t>
            </a:r>
            <a:r>
              <a:rPr lang="it-IT" i="1" dirty="0" err="1"/>
              <a:t>Representatives</a:t>
            </a:r>
            <a:r>
              <a:rPr lang="it-IT" i="1" dirty="0"/>
              <a:t> </a:t>
            </a:r>
            <a:r>
              <a:rPr lang="it-IT" dirty="0"/>
              <a:t>sarebbe stata eletta dal corpo elettorale, in modo da rappresentare </a:t>
            </a:r>
            <a:r>
              <a:rPr lang="it-IT" dirty="0" smtClean="0"/>
              <a:t>il popolo </a:t>
            </a:r>
            <a:r>
              <a:rPr lang="it-IT" dirty="0"/>
              <a:t>degli </a:t>
            </a:r>
            <a:r>
              <a:rPr lang="it-IT" dirty="0" smtClean="0"/>
              <a:t>Stati Uniti; </a:t>
            </a:r>
            <a:r>
              <a:rPr lang="it-IT" dirty="0"/>
              <a:t>il Senato, per modalità di selezione e composizione, avrebbe assicurato la </a:t>
            </a:r>
            <a:r>
              <a:rPr lang="it-IT" i="1" dirty="0" err="1"/>
              <a:t>equal</a:t>
            </a:r>
            <a:r>
              <a:rPr lang="it-IT" i="1" dirty="0"/>
              <a:t> </a:t>
            </a:r>
            <a:r>
              <a:rPr lang="it-IT" i="1" dirty="0" err="1"/>
              <a:t>representation</a:t>
            </a:r>
            <a:r>
              <a:rPr lang="it-IT" i="1" dirty="0"/>
              <a:t> </a:t>
            </a:r>
            <a:r>
              <a:rPr lang="it-IT" dirty="0"/>
              <a:t>degli Stati stessi a prescindere dalla loro dimensione e popolazione</a:t>
            </a:r>
            <a:r>
              <a:rPr lang="it-IT" dirty="0" smtClean="0"/>
              <a:t>.</a:t>
            </a:r>
          </a:p>
          <a:p>
            <a:r>
              <a:rPr lang="it-IT" dirty="0"/>
              <a:t>XVII Emendamento alla costituzione USA (1913</a:t>
            </a:r>
            <a:r>
              <a:rPr lang="it-IT" dirty="0" smtClean="0"/>
              <a:t>): </a:t>
            </a:r>
            <a:r>
              <a:rPr lang="it-IT" dirty="0"/>
              <a:t>l’elezione </a:t>
            </a:r>
            <a:r>
              <a:rPr lang="it-IT" dirty="0" smtClean="0"/>
              <a:t>diretta in </a:t>
            </a:r>
            <a:r>
              <a:rPr lang="it-IT" dirty="0"/>
              <a:t>sostituzione del criterio “originario” </a:t>
            </a:r>
            <a:r>
              <a:rPr lang="it-IT" dirty="0" smtClean="0"/>
              <a:t>dell’elezione </a:t>
            </a:r>
            <a:r>
              <a:rPr lang="it-IT" dirty="0"/>
              <a:t>indiretta da parte dei legislativi statali</a:t>
            </a:r>
            <a:r>
              <a:rPr lang="it-IT" dirty="0" smtClean="0"/>
              <a:t>. </a:t>
            </a:r>
            <a:endParaRPr lang="it-IT" dirty="0"/>
          </a:p>
        </p:txBody>
      </p:sp>
    </p:spTree>
    <p:extLst>
      <p:ext uri="{BB962C8B-B14F-4D97-AF65-F5344CB8AC3E}">
        <p14:creationId xmlns:p14="http://schemas.microsoft.com/office/powerpoint/2010/main" val="1307685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Modello senatoriale: circolazione</a:t>
            </a:r>
            <a:endParaRPr lang="it-IT" dirty="0"/>
          </a:p>
        </p:txBody>
      </p:sp>
      <p:sp>
        <p:nvSpPr>
          <p:cNvPr id="3" name="Segnaposto contenuto 2"/>
          <p:cNvSpPr>
            <a:spLocks noGrp="1"/>
          </p:cNvSpPr>
          <p:nvPr>
            <p:ph idx="1"/>
          </p:nvPr>
        </p:nvSpPr>
        <p:spPr/>
        <p:txBody>
          <a:bodyPr>
            <a:normAutofit fontScale="55000" lnSpcReduction="20000"/>
          </a:bodyPr>
          <a:lstStyle/>
          <a:p>
            <a:r>
              <a:rPr lang="it-IT" b="1" dirty="0" smtClean="0"/>
              <a:t>America latina</a:t>
            </a:r>
            <a:r>
              <a:rPr lang="it-IT" dirty="0" smtClean="0"/>
              <a:t>: </a:t>
            </a:r>
            <a:r>
              <a:rPr lang="it-IT" dirty="0"/>
              <a:t>i </a:t>
            </a:r>
            <a:r>
              <a:rPr lang="it-IT" dirty="0" smtClean="0"/>
              <a:t>Senati </a:t>
            </a:r>
            <a:r>
              <a:rPr lang="it-IT" dirty="0"/>
              <a:t>argentino, brasiliano </a:t>
            </a:r>
            <a:r>
              <a:rPr lang="it-IT" dirty="0" smtClean="0"/>
              <a:t>messicano</a:t>
            </a:r>
          </a:p>
          <a:p>
            <a:r>
              <a:rPr lang="it-IT" b="1" dirty="0" smtClean="0"/>
              <a:t>Svizzera</a:t>
            </a:r>
            <a:r>
              <a:rPr lang="it-IT" dirty="0" smtClean="0"/>
              <a:t>. La Costituzione </a:t>
            </a:r>
            <a:r>
              <a:rPr lang="it-IT" dirty="0"/>
              <a:t>del 12 settembre 1848 </a:t>
            </a:r>
            <a:r>
              <a:rPr lang="it-IT" dirty="0" smtClean="0"/>
              <a:t>introdusse </a:t>
            </a:r>
            <a:r>
              <a:rPr lang="it-IT" dirty="0"/>
              <a:t>un legislativo federale (l’Assemblea federale) </a:t>
            </a:r>
            <a:r>
              <a:rPr lang="it-IT" dirty="0" smtClean="0"/>
              <a:t>articolato </a:t>
            </a:r>
            <a:r>
              <a:rPr lang="it-IT" dirty="0"/>
              <a:t>in due camere: il </a:t>
            </a:r>
            <a:r>
              <a:rPr lang="it-IT" b="1" dirty="0"/>
              <a:t>Consiglio Nazionale</a:t>
            </a:r>
            <a:r>
              <a:rPr lang="it-IT" dirty="0"/>
              <a:t>, eletto direttamente dal corpo elettorale in rappresentanza dell’intero popolo svizzero</a:t>
            </a:r>
            <a:r>
              <a:rPr lang="it-IT" dirty="0" smtClean="0"/>
              <a:t>; </a:t>
            </a:r>
            <a:r>
              <a:rPr lang="it-IT" dirty="0"/>
              <a:t>il </a:t>
            </a:r>
            <a:r>
              <a:rPr lang="it-IT" b="1" dirty="0"/>
              <a:t>Consiglio degli Stati</a:t>
            </a:r>
            <a:r>
              <a:rPr lang="it-IT" dirty="0"/>
              <a:t>, i cui </a:t>
            </a:r>
            <a:r>
              <a:rPr lang="it-IT" dirty="0" smtClean="0"/>
              <a:t>membri avrebbero rappresentato paritariamente i Cantoni .</a:t>
            </a:r>
            <a:endParaRPr lang="it-IT" dirty="0"/>
          </a:p>
          <a:p>
            <a:r>
              <a:rPr lang="it-IT" b="1" dirty="0" smtClean="0"/>
              <a:t>Canada</a:t>
            </a:r>
            <a:r>
              <a:rPr lang="it-IT" dirty="0" smtClean="0"/>
              <a:t>. Alla Conferenza </a:t>
            </a:r>
            <a:r>
              <a:rPr lang="it-IT" dirty="0"/>
              <a:t>di Québec del 1864 </a:t>
            </a:r>
            <a:r>
              <a:rPr lang="it-IT" dirty="0" smtClean="0"/>
              <a:t>prevalse la </a:t>
            </a:r>
            <a:r>
              <a:rPr lang="it-IT" dirty="0"/>
              <a:t>volontà di collocarsi su di una linea di continuità con la tradizionale costituzionale </a:t>
            </a:r>
            <a:r>
              <a:rPr lang="it-IT" dirty="0" smtClean="0"/>
              <a:t>britannica</a:t>
            </a:r>
            <a:r>
              <a:rPr lang="it-IT" dirty="0"/>
              <a:t>.</a:t>
            </a:r>
            <a:r>
              <a:rPr lang="it-IT" dirty="0" smtClean="0"/>
              <a:t> </a:t>
            </a:r>
            <a:r>
              <a:rPr lang="it-IT" dirty="0"/>
              <a:t>Nella soluzione accolta dal </a:t>
            </a:r>
            <a:r>
              <a:rPr lang="it-IT" i="1" dirty="0" err="1"/>
              <a:t>British</a:t>
            </a:r>
            <a:r>
              <a:rPr lang="it-IT" i="1" dirty="0"/>
              <a:t> North America </a:t>
            </a:r>
            <a:r>
              <a:rPr lang="it-IT" i="1" dirty="0" err="1"/>
              <a:t>Act</a:t>
            </a:r>
            <a:r>
              <a:rPr lang="it-IT" i="1" dirty="0"/>
              <a:t> 1867</a:t>
            </a:r>
            <a:r>
              <a:rPr lang="it-IT" dirty="0"/>
              <a:t>, la tutela degli interessi provinciali a livello federale </a:t>
            </a:r>
            <a:r>
              <a:rPr lang="it-IT" dirty="0" smtClean="0"/>
              <a:t>venne </a:t>
            </a:r>
            <a:r>
              <a:rPr lang="it-IT" dirty="0"/>
              <a:t>conseguita </a:t>
            </a:r>
            <a:r>
              <a:rPr lang="it-IT" dirty="0" smtClean="0"/>
              <a:t>applicando la </a:t>
            </a:r>
            <a:r>
              <a:rPr lang="it-IT" i="1" dirty="0" err="1"/>
              <a:t>equal</a:t>
            </a:r>
            <a:r>
              <a:rPr lang="it-IT" i="1" dirty="0"/>
              <a:t> </a:t>
            </a:r>
            <a:r>
              <a:rPr lang="it-IT" i="1" dirty="0" err="1"/>
              <a:t>representation</a:t>
            </a:r>
            <a:r>
              <a:rPr lang="it-IT" dirty="0"/>
              <a:t> </a:t>
            </a:r>
            <a:r>
              <a:rPr lang="it-IT" dirty="0" smtClean="0"/>
              <a:t>su </a:t>
            </a:r>
            <a:r>
              <a:rPr lang="it-IT" dirty="0"/>
              <a:t>base “regionale</a:t>
            </a:r>
            <a:r>
              <a:rPr lang="it-IT" dirty="0" smtClean="0"/>
              <a:t>”. La sez. 22 del </a:t>
            </a:r>
            <a:r>
              <a:rPr lang="it-IT" i="1" dirty="0" err="1" smtClean="0"/>
              <a:t>British</a:t>
            </a:r>
            <a:r>
              <a:rPr lang="it-IT" i="1" dirty="0" smtClean="0"/>
              <a:t> North America </a:t>
            </a:r>
            <a:r>
              <a:rPr lang="it-IT" i="1" dirty="0" err="1" smtClean="0"/>
              <a:t>Act</a:t>
            </a:r>
            <a:r>
              <a:rPr lang="it-IT" i="1" dirty="0" smtClean="0"/>
              <a:t> 1867</a:t>
            </a:r>
            <a:r>
              <a:rPr lang="it-IT" dirty="0" smtClean="0"/>
              <a:t> ripartiva infatti il Canada in tre regioni (o </a:t>
            </a:r>
            <a:r>
              <a:rPr lang="it-IT" i="1" dirty="0" err="1" smtClean="0"/>
              <a:t>divisions</a:t>
            </a:r>
            <a:r>
              <a:rPr lang="it-IT" dirty="0" smtClean="0"/>
              <a:t>): Ontario, Québec e Province Marittime cui si aggiunse la quarta </a:t>
            </a:r>
            <a:r>
              <a:rPr lang="it-IT" i="1" dirty="0" err="1" smtClean="0"/>
              <a:t>division</a:t>
            </a:r>
            <a:r>
              <a:rPr lang="it-IT" dirty="0" smtClean="0"/>
              <a:t>(</a:t>
            </a:r>
            <a:r>
              <a:rPr lang="it-IT" i="1" dirty="0" smtClean="0"/>
              <a:t>Western </a:t>
            </a:r>
            <a:r>
              <a:rPr lang="it-IT" i="1" dirty="0" err="1" smtClean="0"/>
              <a:t>Provinces</a:t>
            </a:r>
            <a:r>
              <a:rPr lang="it-IT" dirty="0" smtClean="0"/>
              <a:t>). A ciascuna spettano 24 senatori.</a:t>
            </a:r>
          </a:p>
          <a:p>
            <a:r>
              <a:rPr lang="it-IT" b="1" dirty="0" smtClean="0"/>
              <a:t>Australia</a:t>
            </a:r>
            <a:r>
              <a:rPr lang="it-IT" dirty="0" smtClean="0"/>
              <a:t>. Influenza USA sui </a:t>
            </a:r>
            <a:r>
              <a:rPr lang="it-IT" dirty="0"/>
              <a:t>lavori delle due convenzioni (del 1891 e del 1897-1898) incaricate di redigere il testo della costituzione federale. </a:t>
            </a:r>
            <a:r>
              <a:rPr lang="it-IT" dirty="0" smtClean="0"/>
              <a:t>Il </a:t>
            </a:r>
            <a:r>
              <a:rPr lang="it-IT" dirty="0"/>
              <a:t>risultato fu </a:t>
            </a:r>
            <a:r>
              <a:rPr lang="it-IT" dirty="0" smtClean="0"/>
              <a:t>un </a:t>
            </a:r>
            <a:r>
              <a:rPr lang="it-IT" dirty="0"/>
              <a:t>Senato nel quale era riconosciuto agli Stati il diritto a un’eguale rappresentanza e </a:t>
            </a:r>
            <a:r>
              <a:rPr lang="it-IT" dirty="0" smtClean="0"/>
              <a:t>dotato </a:t>
            </a:r>
            <a:r>
              <a:rPr lang="it-IT" dirty="0"/>
              <a:t>di robusti poteri politico-normativi nell’ambito della forma di governo parlamentare </a:t>
            </a:r>
            <a:r>
              <a:rPr lang="it-IT" dirty="0" smtClean="0"/>
              <a:t>federale. La </a:t>
            </a:r>
            <a:r>
              <a:rPr lang="it-IT" dirty="0"/>
              <a:t>sez. 7 </a:t>
            </a:r>
            <a:r>
              <a:rPr lang="it-IT" i="1" dirty="0"/>
              <a:t>Commonwealth of Australia </a:t>
            </a:r>
            <a:r>
              <a:rPr lang="it-IT" i="1" dirty="0" err="1"/>
              <a:t>Constitution</a:t>
            </a:r>
            <a:r>
              <a:rPr lang="it-IT" i="1" dirty="0"/>
              <a:t> </a:t>
            </a:r>
            <a:r>
              <a:rPr lang="it-IT" i="1" dirty="0" err="1"/>
              <a:t>Act</a:t>
            </a:r>
            <a:r>
              <a:rPr lang="it-IT" i="1" dirty="0"/>
              <a:t> 1900</a:t>
            </a:r>
            <a:r>
              <a:rPr lang="it-IT" dirty="0"/>
              <a:t>, </a:t>
            </a:r>
            <a:r>
              <a:rPr lang="it-IT" dirty="0" smtClean="0"/>
              <a:t>stabiliva l’elezione </a:t>
            </a:r>
            <a:r>
              <a:rPr lang="it-IT" dirty="0"/>
              <a:t>diretta dei </a:t>
            </a:r>
            <a:r>
              <a:rPr lang="it-IT" dirty="0" smtClean="0"/>
              <a:t>senatori.</a:t>
            </a:r>
            <a:endParaRPr lang="it-IT" dirty="0"/>
          </a:p>
        </p:txBody>
      </p:sp>
    </p:spTree>
    <p:extLst>
      <p:ext uri="{BB962C8B-B14F-4D97-AF65-F5344CB8AC3E}">
        <p14:creationId xmlns:p14="http://schemas.microsoft.com/office/powerpoint/2010/main" val="4226361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Modello ambasciatoriale</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L’intera </a:t>
            </a:r>
            <a:r>
              <a:rPr lang="it-IT" dirty="0"/>
              <a:t>storia costituzionale tedesca è imperniata sull’esistenza di un organo federativo votato all’incardinazione di istanze particolari all’interno della forma di governo centrale. </a:t>
            </a:r>
            <a:endParaRPr lang="it-IT" dirty="0" smtClean="0"/>
          </a:p>
          <a:p>
            <a:r>
              <a:rPr lang="it-IT" b="1" dirty="0" smtClean="0"/>
              <a:t>Origini</a:t>
            </a:r>
            <a:r>
              <a:rPr lang="it-IT" dirty="0" smtClean="0"/>
              <a:t>. Assemblea </a:t>
            </a:r>
            <a:r>
              <a:rPr lang="it-IT" dirty="0"/>
              <a:t>federale permanente (</a:t>
            </a:r>
            <a:r>
              <a:rPr lang="it-IT" i="1" dirty="0" err="1"/>
              <a:t>Bundesversammlung</a:t>
            </a:r>
            <a:r>
              <a:rPr lang="it-IT" i="1" dirty="0"/>
              <a:t> </a:t>
            </a:r>
            <a:r>
              <a:rPr lang="it-IT" dirty="0"/>
              <a:t>o, anche, </a:t>
            </a:r>
            <a:r>
              <a:rPr lang="it-IT" i="1" dirty="0" err="1"/>
              <a:t>Bundesrat</a:t>
            </a:r>
            <a:r>
              <a:rPr lang="it-IT" dirty="0"/>
              <a:t>): un consesso permanente di Stati sovrani – istituito dall’«Atto federativo tedesco» (</a:t>
            </a:r>
            <a:r>
              <a:rPr lang="it-IT" i="1" dirty="0" err="1"/>
              <a:t>Deutsche</a:t>
            </a:r>
            <a:r>
              <a:rPr lang="it-IT" i="1" dirty="0"/>
              <a:t> </a:t>
            </a:r>
            <a:r>
              <a:rPr lang="it-IT" i="1" dirty="0" err="1"/>
              <a:t>Bundesakte</a:t>
            </a:r>
            <a:r>
              <a:rPr lang="it-IT" i="1" dirty="0"/>
              <a:t> </a:t>
            </a:r>
            <a:r>
              <a:rPr lang="it-IT" dirty="0"/>
              <a:t>– DBA) stipulato nel 1815 a Vienna dagli Stati membri della Confederazione Tedesca (1815-1866</a:t>
            </a:r>
            <a:r>
              <a:rPr lang="it-IT" dirty="0" smtClean="0"/>
              <a:t>), </a:t>
            </a:r>
            <a:r>
              <a:rPr lang="it-IT" dirty="0"/>
              <a:t>nel quale sedevano i </a:t>
            </a:r>
            <a:r>
              <a:rPr lang="it-IT" b="1" dirty="0"/>
              <a:t>delegati</a:t>
            </a:r>
            <a:r>
              <a:rPr lang="it-IT" dirty="0"/>
              <a:t> degli Stati </a:t>
            </a:r>
            <a:r>
              <a:rPr lang="it-IT" dirty="0" smtClean="0"/>
              <a:t>stessi </a:t>
            </a:r>
            <a:r>
              <a:rPr lang="it-IT" b="1" dirty="0"/>
              <a:t>vincolati</a:t>
            </a:r>
            <a:r>
              <a:rPr lang="it-IT" dirty="0"/>
              <a:t> </a:t>
            </a:r>
            <a:r>
              <a:rPr lang="it-IT" b="1" dirty="0"/>
              <a:t>dalle</a:t>
            </a:r>
            <a:r>
              <a:rPr lang="it-IT" dirty="0"/>
              <a:t> </a:t>
            </a:r>
            <a:r>
              <a:rPr lang="it-IT" b="1" dirty="0"/>
              <a:t>istruzioni</a:t>
            </a:r>
            <a:r>
              <a:rPr lang="it-IT" dirty="0"/>
              <a:t> dei rispettivi governi. </a:t>
            </a:r>
            <a:endParaRPr lang="it-IT" dirty="0" smtClean="0"/>
          </a:p>
          <a:p>
            <a:r>
              <a:rPr lang="it-IT" dirty="0" smtClean="0"/>
              <a:t>Carattere </a:t>
            </a:r>
            <a:r>
              <a:rPr lang="it-IT" dirty="0"/>
              <a:t>intergovernativo dell’Assemblea </a:t>
            </a:r>
            <a:r>
              <a:rPr lang="it-IT" dirty="0" smtClean="0"/>
              <a:t>che è </a:t>
            </a:r>
            <a:r>
              <a:rPr lang="it-IT" dirty="0"/>
              <a:t>riflesso della natura confederale dell’unione fra gli Stati </a:t>
            </a:r>
            <a:r>
              <a:rPr lang="it-IT" dirty="0" smtClean="0"/>
              <a:t>tedeschi</a:t>
            </a:r>
          </a:p>
          <a:p>
            <a:r>
              <a:rPr lang="it-IT" dirty="0" smtClean="0"/>
              <a:t>I </a:t>
            </a:r>
            <a:r>
              <a:rPr lang="it-IT" dirty="0"/>
              <a:t>consiglieri fungevano non da politici eletti (al popolo o dai legislativi statali) ma da veri </a:t>
            </a:r>
            <a:r>
              <a:rPr lang="it-IT" b="1" dirty="0"/>
              <a:t>ambasciatori</a:t>
            </a:r>
            <a:r>
              <a:rPr lang="it-IT" dirty="0"/>
              <a:t> </a:t>
            </a:r>
            <a:r>
              <a:rPr lang="it-IT" b="1" dirty="0"/>
              <a:t>del</a:t>
            </a:r>
            <a:r>
              <a:rPr lang="it-IT" dirty="0"/>
              <a:t> </a:t>
            </a:r>
            <a:r>
              <a:rPr lang="it-IT" b="1" dirty="0"/>
              <a:t>proprio</a:t>
            </a:r>
            <a:r>
              <a:rPr lang="it-IT" dirty="0"/>
              <a:t> </a:t>
            </a:r>
            <a:r>
              <a:rPr lang="it-IT" b="1" dirty="0"/>
              <a:t>Stato</a:t>
            </a:r>
            <a:r>
              <a:rPr lang="it-IT" dirty="0"/>
              <a:t>, rappresentandone i governi (e non i parlamenti né il popolo) e soggetti alle direttive di questi e al vincolo di mandato. </a:t>
            </a:r>
          </a:p>
          <a:p>
            <a:r>
              <a:rPr lang="it-IT" dirty="0"/>
              <a:t>A questi fattori va aggiunta la circostanza per la quale agli Stati, pur nella assoluta parità giuridica degli stessi in seno alla Confederazione, veniva attribuito in Assemblea un numero di voti differente, tale, cioè, da tener conto della grandezza degli stessi (pur privilegiando in proporzione gli Stati meno popolosi). </a:t>
            </a:r>
            <a:r>
              <a:rPr lang="it-IT" b="1" dirty="0" smtClean="0"/>
              <a:t>I </a:t>
            </a:r>
            <a:r>
              <a:rPr lang="it-IT" b="1" dirty="0"/>
              <a:t>voti, in forza del mandato imperativo, non potevano che essere espressi unitariamente</a:t>
            </a:r>
            <a:r>
              <a:rPr lang="it-IT" dirty="0"/>
              <a:t>. </a:t>
            </a:r>
          </a:p>
          <a:p>
            <a:endParaRPr lang="it-IT" dirty="0"/>
          </a:p>
        </p:txBody>
      </p:sp>
    </p:spTree>
    <p:extLst>
      <p:ext uri="{BB962C8B-B14F-4D97-AF65-F5344CB8AC3E}">
        <p14:creationId xmlns:p14="http://schemas.microsoft.com/office/powerpoint/2010/main" val="2897673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Modelli a confronto</a:t>
            </a:r>
            <a:endParaRPr lang="it-IT" dirty="0"/>
          </a:p>
        </p:txBody>
      </p:sp>
      <p:sp>
        <p:nvSpPr>
          <p:cNvPr id="3" name="Segnaposto contenuto 2"/>
          <p:cNvSpPr>
            <a:spLocks noGrp="1"/>
          </p:cNvSpPr>
          <p:nvPr>
            <p:ph idx="1"/>
          </p:nvPr>
        </p:nvSpPr>
        <p:spPr/>
        <p:txBody>
          <a:bodyPr>
            <a:normAutofit fontScale="92500" lnSpcReduction="20000"/>
          </a:bodyPr>
          <a:lstStyle/>
          <a:p>
            <a:r>
              <a:rPr lang="it-IT" dirty="0"/>
              <a:t>Composizione intergovernativa, mandato imperativo e “voto ponderato”: questi i caratteri del modello “ambasciatoriale</a:t>
            </a:r>
            <a:r>
              <a:rPr lang="it-IT" dirty="0" smtClean="0"/>
              <a:t>”, </a:t>
            </a:r>
            <a:r>
              <a:rPr lang="it-IT" dirty="0"/>
              <a:t>che lo oppongono a quello “senatoriale</a:t>
            </a:r>
            <a:r>
              <a:rPr lang="it-IT" dirty="0" smtClean="0"/>
              <a:t>”, l’elezione </a:t>
            </a:r>
            <a:r>
              <a:rPr lang="it-IT" dirty="0"/>
              <a:t>indiretta dei senatori da parte dei legislativi ne assicurava una (seppur mediata) legittimazione popolare; e dove, in coerenza con i principi della “moderna” rappresentanza politica, non solo i senatori non erano vincolati da alcun mandato imperativo, ma potevano esprime liberalmente e individualmente il proprio voto. </a:t>
            </a:r>
          </a:p>
        </p:txBody>
      </p:sp>
    </p:spTree>
    <p:extLst>
      <p:ext uri="{BB962C8B-B14F-4D97-AF65-F5344CB8AC3E}">
        <p14:creationId xmlns:p14="http://schemas.microsoft.com/office/powerpoint/2010/main" val="4103207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Bicameralismi multinazionali</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Varianti del modello senatoriale;</a:t>
            </a:r>
          </a:p>
          <a:p>
            <a:r>
              <a:rPr lang="it-IT" dirty="0" smtClean="0"/>
              <a:t>Sono seconde </a:t>
            </a:r>
            <a:r>
              <a:rPr lang="it-IT" dirty="0"/>
              <a:t>camere </a:t>
            </a:r>
            <a:r>
              <a:rPr lang="it-IT" dirty="0" smtClean="0"/>
              <a:t>che sono </a:t>
            </a:r>
            <a:r>
              <a:rPr lang="it-IT" dirty="0"/>
              <a:t>chiamate a rappresentare non </a:t>
            </a:r>
            <a:r>
              <a:rPr lang="it-IT" dirty="0" smtClean="0"/>
              <a:t>le </a:t>
            </a:r>
            <a:r>
              <a:rPr lang="it-IT" i="1" dirty="0" err="1" smtClean="0"/>
              <a:t>constituents</a:t>
            </a:r>
            <a:r>
              <a:rPr lang="it-IT" i="1" dirty="0" smtClean="0"/>
              <a:t> </a:t>
            </a:r>
            <a:r>
              <a:rPr lang="it-IT" i="1" dirty="0" err="1"/>
              <a:t>units</a:t>
            </a:r>
            <a:r>
              <a:rPr lang="it-IT" dirty="0"/>
              <a:t>, </a:t>
            </a:r>
            <a:r>
              <a:rPr lang="it-IT" dirty="0" smtClean="0"/>
              <a:t>ma i </a:t>
            </a:r>
            <a:r>
              <a:rPr lang="it-IT" dirty="0"/>
              <a:t>gruppi etnico-linguistici che in queste trovano la propria organizzazione politico-istituzionale. </a:t>
            </a:r>
            <a:endParaRPr lang="it-IT" dirty="0" smtClean="0"/>
          </a:p>
          <a:p>
            <a:r>
              <a:rPr lang="it-IT" b="1" i="1" dirty="0" smtClean="0"/>
              <a:t>Camera </a:t>
            </a:r>
            <a:r>
              <a:rPr lang="it-IT" b="1" i="1" dirty="0"/>
              <a:t>dei Popoli </a:t>
            </a:r>
            <a:r>
              <a:rPr lang="it-IT" dirty="0"/>
              <a:t>della Bosnia ed Erzegovina, eletta dalle </a:t>
            </a:r>
            <a:r>
              <a:rPr lang="it-IT" dirty="0" smtClean="0"/>
              <a:t>assemblee </a:t>
            </a:r>
            <a:r>
              <a:rPr lang="it-IT" dirty="0"/>
              <a:t>delle due entità federate – </a:t>
            </a:r>
            <a:r>
              <a:rPr lang="it-IT" i="1" dirty="0"/>
              <a:t>l’Assemblea</a:t>
            </a:r>
            <a:r>
              <a:rPr lang="it-IT" dirty="0"/>
              <a:t> </a:t>
            </a:r>
            <a:r>
              <a:rPr lang="it-IT" i="1" dirty="0"/>
              <a:t>Nazionale</a:t>
            </a:r>
            <a:r>
              <a:rPr lang="it-IT" dirty="0"/>
              <a:t> della Repubblica Serba e la </a:t>
            </a:r>
            <a:r>
              <a:rPr lang="it-IT" i="1" dirty="0"/>
              <a:t>Camera</a:t>
            </a:r>
            <a:r>
              <a:rPr lang="it-IT" dirty="0"/>
              <a:t> </a:t>
            </a:r>
            <a:r>
              <a:rPr lang="it-IT" i="1" dirty="0"/>
              <a:t>dei</a:t>
            </a:r>
            <a:r>
              <a:rPr lang="it-IT" dirty="0"/>
              <a:t> </a:t>
            </a:r>
            <a:r>
              <a:rPr lang="it-IT" i="1" dirty="0"/>
              <a:t>Popoli</a:t>
            </a:r>
            <a:r>
              <a:rPr lang="it-IT" dirty="0"/>
              <a:t> della Federazione di Bosnia ed Erzegovina. </a:t>
            </a:r>
            <a:endParaRPr lang="it-IT" dirty="0" smtClean="0"/>
          </a:p>
          <a:p>
            <a:r>
              <a:rPr lang="it-IT" dirty="0" smtClean="0"/>
              <a:t>Tuttavia</a:t>
            </a:r>
            <a:r>
              <a:rPr lang="it-IT" dirty="0"/>
              <a:t>, la Camera dei Popoli della Federazione di Bosnia ed Erzegovina raccoglie le etnie dei </a:t>
            </a:r>
            <a:r>
              <a:rPr lang="it-IT" dirty="0" err="1"/>
              <a:t>bosgnacchi</a:t>
            </a:r>
            <a:r>
              <a:rPr lang="it-IT" dirty="0"/>
              <a:t> e dei croati – entrambi popoli costitutivi dello Stato federale e posti su di un piede di parità con i serbi – che hanno originato il relativo ente di riferimento con l’Accordo di Washington del 1994. </a:t>
            </a:r>
            <a:endParaRPr lang="it-IT" dirty="0" smtClean="0"/>
          </a:p>
          <a:p>
            <a:r>
              <a:rPr lang="it-IT" b="1" i="1" dirty="0" smtClean="0"/>
              <a:t>Camera</a:t>
            </a:r>
            <a:r>
              <a:rPr lang="it-IT" dirty="0" smtClean="0"/>
              <a:t> </a:t>
            </a:r>
            <a:r>
              <a:rPr lang="it-IT" b="1" i="1" dirty="0"/>
              <a:t>della</a:t>
            </a:r>
            <a:r>
              <a:rPr lang="it-IT" dirty="0"/>
              <a:t> </a:t>
            </a:r>
            <a:r>
              <a:rPr lang="it-IT" b="1" i="1" dirty="0"/>
              <a:t>Federazione</a:t>
            </a:r>
            <a:r>
              <a:rPr lang="it-IT" dirty="0"/>
              <a:t> </a:t>
            </a:r>
            <a:r>
              <a:rPr lang="it-IT" dirty="0" smtClean="0"/>
              <a:t>etiope. L’art</a:t>
            </a:r>
            <a:r>
              <a:rPr lang="it-IT" dirty="0"/>
              <a:t>. 67 Cost. stabilisce che </a:t>
            </a:r>
            <a:r>
              <a:rPr lang="it-IT" dirty="0" smtClean="0"/>
              <a:t>rappresenti </a:t>
            </a:r>
            <a:r>
              <a:rPr lang="it-IT" dirty="0"/>
              <a:t>le Nazioni, Nazionalità e i Popoli insediati nei nove Stati membri elencati all’art. 47, c. 1, Cost</a:t>
            </a:r>
            <a:r>
              <a:rPr lang="it-IT" dirty="0" smtClean="0"/>
              <a:t>. </a:t>
            </a:r>
            <a:r>
              <a:rPr lang="it-IT" dirty="0"/>
              <a:t>Ciò, perché la Costituzione etiope del 1995 accoglie un federalismo multietnico.</a:t>
            </a:r>
          </a:p>
          <a:p>
            <a:endParaRPr lang="it-IT" dirty="0"/>
          </a:p>
        </p:txBody>
      </p:sp>
    </p:spTree>
    <p:extLst>
      <p:ext uri="{BB962C8B-B14F-4D97-AF65-F5344CB8AC3E}">
        <p14:creationId xmlns:p14="http://schemas.microsoft.com/office/powerpoint/2010/main" val="1442880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modello senatoriale</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partecipazione </a:t>
            </a:r>
            <a:r>
              <a:rPr lang="it-IT" dirty="0"/>
              <a:t>degli Stati membri alla composizione della seconda camera (c.d.</a:t>
            </a:r>
            <a:r>
              <a:rPr lang="it-IT" i="1" dirty="0"/>
              <a:t> </a:t>
            </a:r>
            <a:r>
              <a:rPr lang="it-IT" i="1" dirty="0" err="1"/>
              <a:t>representation</a:t>
            </a:r>
            <a:r>
              <a:rPr lang="it-IT" dirty="0"/>
              <a:t>); </a:t>
            </a:r>
            <a:endParaRPr lang="it-IT" i="1" dirty="0"/>
          </a:p>
          <a:p>
            <a:r>
              <a:rPr lang="it-IT" dirty="0"/>
              <a:t>d</a:t>
            </a:r>
            <a:r>
              <a:rPr lang="it-IT" dirty="0" smtClean="0"/>
              <a:t>esignazione </a:t>
            </a:r>
            <a:r>
              <a:rPr lang="it-IT" dirty="0"/>
              <a:t>dei senatori dai legislativi statali; </a:t>
            </a:r>
            <a:endParaRPr lang="it-IT" i="1" dirty="0"/>
          </a:p>
          <a:p>
            <a:r>
              <a:rPr lang="it-IT" dirty="0" smtClean="0"/>
              <a:t>attribuzione </a:t>
            </a:r>
            <a:r>
              <a:rPr lang="it-IT" dirty="0"/>
              <a:t>del voto a ciascun senatore – “per teste”, quindi, e non per Stati</a:t>
            </a:r>
            <a:r>
              <a:rPr lang="it-IT" dirty="0" smtClean="0"/>
              <a:t>.</a:t>
            </a:r>
          </a:p>
          <a:p>
            <a:r>
              <a:rPr lang="it-IT" dirty="0" smtClean="0"/>
              <a:t>Con </a:t>
            </a:r>
            <a:r>
              <a:rPr lang="it-IT" dirty="0"/>
              <a:t>l’approvazione del XVII Emendamento (1913) all’elezione da parte dei legislativi statali venne sostituita quella da parte del corpo elettorale di ciascuno Stato. Ciò recise il legame tra organi legislativi statali e senatori. </a:t>
            </a:r>
            <a:r>
              <a:rPr lang="it-IT" dirty="0" err="1" smtClean="0"/>
              <a:t>esancì</a:t>
            </a:r>
            <a:r>
              <a:rPr lang="it-IT" dirty="0" smtClean="0"/>
              <a:t> </a:t>
            </a:r>
            <a:r>
              <a:rPr lang="it-IT" dirty="0"/>
              <a:t>poi il definitivo abbandono della c.d. «</a:t>
            </a:r>
            <a:r>
              <a:rPr lang="it-IT" dirty="0" err="1"/>
              <a:t>doctrine</a:t>
            </a:r>
            <a:r>
              <a:rPr lang="it-IT" dirty="0"/>
              <a:t> of </a:t>
            </a:r>
            <a:r>
              <a:rPr lang="it-IT" dirty="0" err="1"/>
              <a:t>instructions</a:t>
            </a:r>
            <a:r>
              <a:rPr lang="it-IT" dirty="0" smtClean="0"/>
              <a:t>».</a:t>
            </a:r>
            <a:endParaRPr lang="it-IT" dirty="0"/>
          </a:p>
          <a:p>
            <a:r>
              <a:rPr lang="it-IT" dirty="0"/>
              <a:t>Il criterio della diretta elezione dei membri delle seconde camere, che è espressivo della definitiva affermazione del principio democratico, è stato recepito da numerosi ordinamenti </a:t>
            </a:r>
            <a:r>
              <a:rPr lang="it-IT" dirty="0" smtClean="0"/>
              <a:t>federali Australia, Svizzera, Messico 1917; Brasile (1946); Argentina 1994.</a:t>
            </a:r>
            <a:endParaRPr lang="it-IT" dirty="0"/>
          </a:p>
          <a:p>
            <a:r>
              <a:rPr lang="it-IT" dirty="0"/>
              <a:t>Vi </a:t>
            </a:r>
            <a:r>
              <a:rPr lang="it-IT" dirty="0" smtClean="0"/>
              <a:t>sono, </a:t>
            </a:r>
            <a:r>
              <a:rPr lang="it-IT" dirty="0"/>
              <a:t>ordinamenti che hanno conservato la designazione indiretta </a:t>
            </a:r>
            <a:r>
              <a:rPr lang="it-IT" dirty="0" smtClean="0"/>
              <a:t>da </a:t>
            </a:r>
            <a:r>
              <a:rPr lang="it-IT" dirty="0"/>
              <a:t>parte dei legislativi sub-statali: fra questi, l’Austria per la composizione del </a:t>
            </a:r>
            <a:r>
              <a:rPr lang="it-IT" i="1" dirty="0" err="1"/>
              <a:t>Bundesrat</a:t>
            </a:r>
            <a:r>
              <a:rPr lang="it-IT" dirty="0"/>
              <a:t> e l’Unione indiana per la </a:t>
            </a:r>
            <a:r>
              <a:rPr lang="it-IT" i="1" dirty="0" err="1"/>
              <a:t>Rajya</a:t>
            </a:r>
            <a:r>
              <a:rPr lang="it-IT" i="1" dirty="0"/>
              <a:t> </a:t>
            </a:r>
            <a:r>
              <a:rPr lang="it-IT" i="1" dirty="0" err="1"/>
              <a:t>Sabha</a:t>
            </a:r>
            <a:r>
              <a:rPr lang="it-IT" dirty="0"/>
              <a:t> (o Consiglio degli Stati). </a:t>
            </a:r>
          </a:p>
          <a:p>
            <a:r>
              <a:rPr lang="it-IT" dirty="0" smtClean="0"/>
              <a:t>Vi </a:t>
            </a:r>
            <a:r>
              <a:rPr lang="it-IT" dirty="0"/>
              <a:t>sono poi ordinamenti federali che accolgono il modello senatoriale ma applicano criteri di selezione “misti</a:t>
            </a:r>
            <a:r>
              <a:rPr lang="it-IT" dirty="0" smtClean="0"/>
              <a:t>”: Senato Spagnolo, Senato </a:t>
            </a:r>
            <a:r>
              <a:rPr lang="it-IT" dirty="0" err="1" smtClean="0"/>
              <a:t>Belga,Consiglio</a:t>
            </a:r>
            <a:r>
              <a:rPr lang="it-IT" dirty="0" smtClean="0"/>
              <a:t> </a:t>
            </a:r>
            <a:r>
              <a:rPr lang="it-IT" dirty="0"/>
              <a:t>della Federazione di </a:t>
            </a:r>
            <a:r>
              <a:rPr lang="it-IT" dirty="0" smtClean="0"/>
              <a:t>Russia, Senato malese.</a:t>
            </a:r>
          </a:p>
        </p:txBody>
      </p:sp>
    </p:spTree>
    <p:extLst>
      <p:ext uri="{BB962C8B-B14F-4D97-AF65-F5344CB8AC3E}">
        <p14:creationId xmlns:p14="http://schemas.microsoft.com/office/powerpoint/2010/main" val="1633255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 modelli ambasciatoriale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a:t>
            </a:r>
            <a:r>
              <a:rPr lang="it-IT" dirty="0"/>
              <a:t>preesistenza” </a:t>
            </a:r>
            <a:r>
              <a:rPr lang="it-IT" dirty="0" smtClean="0"/>
              <a:t>dell’organo </a:t>
            </a:r>
            <a:r>
              <a:rPr lang="it-IT" dirty="0"/>
              <a:t>di rappresentanza istituzionale alla </a:t>
            </a:r>
            <a:r>
              <a:rPr lang="it-IT" dirty="0" smtClean="0"/>
              <a:t>formazione </a:t>
            </a:r>
            <a:r>
              <a:rPr lang="it-IT" dirty="0"/>
              <a:t>dello Stato tedesco</a:t>
            </a:r>
            <a:r>
              <a:rPr lang="it-IT" dirty="0" smtClean="0"/>
              <a:t>;</a:t>
            </a:r>
          </a:p>
          <a:p>
            <a:r>
              <a:rPr lang="it-IT" dirty="0" smtClean="0"/>
              <a:t>conservazione </a:t>
            </a:r>
            <a:r>
              <a:rPr lang="it-IT" dirty="0"/>
              <a:t>del </a:t>
            </a:r>
            <a:r>
              <a:rPr lang="it-IT" i="1" dirty="0" err="1"/>
              <a:t>Bundesrat</a:t>
            </a:r>
            <a:r>
              <a:rPr lang="it-IT" i="1" dirty="0"/>
              <a:t> </a:t>
            </a:r>
            <a:r>
              <a:rPr lang="it-IT" dirty="0"/>
              <a:t>nella Costituzione del </a:t>
            </a:r>
            <a:r>
              <a:rPr lang="it-IT" i="1" dirty="0" err="1"/>
              <a:t>Norddeutscher</a:t>
            </a:r>
            <a:r>
              <a:rPr lang="it-IT" i="1" dirty="0"/>
              <a:t> </a:t>
            </a:r>
            <a:r>
              <a:rPr lang="it-IT" i="1" dirty="0" err="1"/>
              <a:t>Bund</a:t>
            </a:r>
            <a:r>
              <a:rPr lang="it-IT" dirty="0"/>
              <a:t> (1867), in quella imperiale del </a:t>
            </a:r>
            <a:r>
              <a:rPr lang="it-IT" dirty="0" smtClean="0"/>
              <a:t>1871 (</a:t>
            </a:r>
            <a:r>
              <a:rPr lang="it-IT" i="1" dirty="0" err="1" smtClean="0"/>
              <a:t>Reichsrat</a:t>
            </a:r>
            <a:r>
              <a:rPr lang="it-IT" dirty="0" smtClean="0"/>
              <a:t>) con </a:t>
            </a:r>
            <a:r>
              <a:rPr lang="it-IT" dirty="0"/>
              <a:t>funzione di rappresentanza dei prìncipi </a:t>
            </a:r>
            <a:r>
              <a:rPr lang="it-IT" dirty="0" smtClean="0"/>
              <a:t>tedeschi, </a:t>
            </a:r>
            <a:r>
              <a:rPr lang="it-IT" dirty="0"/>
              <a:t>in quella di Weimar e nella Legge fondamentale del 1949. </a:t>
            </a:r>
            <a:endParaRPr lang="it-IT" dirty="0" smtClean="0"/>
          </a:p>
          <a:p>
            <a:r>
              <a:rPr lang="it-IT" dirty="0" smtClean="0"/>
              <a:t>i </a:t>
            </a:r>
            <a:r>
              <a:rPr lang="it-IT" dirty="0"/>
              <a:t>membri coincidono con i componenti del governi regionali</a:t>
            </a:r>
            <a:r>
              <a:rPr lang="it-IT" dirty="0" smtClean="0"/>
              <a:t>;</a:t>
            </a:r>
          </a:p>
          <a:p>
            <a:r>
              <a:rPr lang="it-IT" dirty="0" smtClean="0"/>
              <a:t>rappresentanza </a:t>
            </a:r>
            <a:r>
              <a:rPr lang="it-IT" dirty="0"/>
              <a:t>proporzionale al peso demografico dei </a:t>
            </a:r>
            <a:r>
              <a:rPr lang="it-IT" i="1" dirty="0" err="1" smtClean="0"/>
              <a:t>Länder</a:t>
            </a:r>
            <a:r>
              <a:rPr lang="it-IT" i="1" dirty="0" smtClean="0"/>
              <a:t>;</a:t>
            </a:r>
          </a:p>
          <a:p>
            <a:r>
              <a:rPr lang="it-IT" dirty="0" smtClean="0"/>
              <a:t>voto </a:t>
            </a:r>
            <a:r>
              <a:rPr lang="it-IT" dirty="0"/>
              <a:t>ponderato, </a:t>
            </a:r>
            <a:r>
              <a:rPr lang="it-IT" dirty="0" smtClean="0"/>
              <a:t>esprimibile </a:t>
            </a:r>
            <a:r>
              <a:rPr lang="it-IT" dirty="0"/>
              <a:t>però unitariamente dal </a:t>
            </a:r>
            <a:r>
              <a:rPr lang="it-IT" i="1" dirty="0"/>
              <a:t>Land </a:t>
            </a:r>
            <a:r>
              <a:rPr lang="it-IT" dirty="0"/>
              <a:t>e non dai singoli delegati; </a:t>
            </a:r>
            <a:endParaRPr lang="it-IT" dirty="0" smtClean="0"/>
          </a:p>
          <a:p>
            <a:r>
              <a:rPr lang="it-IT" dirty="0" smtClean="0"/>
              <a:t>carattere </a:t>
            </a:r>
            <a:r>
              <a:rPr lang="it-IT" dirty="0"/>
              <a:t>non parlamentare dell’organo e dei suoi membri, espressivi in primo luogo degli esecutivi regionali; </a:t>
            </a:r>
            <a:endParaRPr lang="it-IT" i="1" dirty="0" smtClean="0"/>
          </a:p>
          <a:p>
            <a:r>
              <a:rPr lang="it-IT" dirty="0" smtClean="0"/>
              <a:t>carattere </a:t>
            </a:r>
            <a:r>
              <a:rPr lang="it-IT" dirty="0"/>
              <a:t>vincolato </a:t>
            </a:r>
            <a:r>
              <a:rPr lang="it-IT" dirty="0" smtClean="0"/>
              <a:t>del </a:t>
            </a:r>
            <a:r>
              <a:rPr lang="it-IT" dirty="0"/>
              <a:t>mandato rappresentativo</a:t>
            </a:r>
            <a:r>
              <a:rPr lang="it-IT" dirty="0" smtClean="0"/>
              <a:t>.</a:t>
            </a:r>
          </a:p>
          <a:p>
            <a:endParaRPr lang="it-IT" dirty="0"/>
          </a:p>
        </p:txBody>
      </p:sp>
    </p:spTree>
    <p:extLst>
      <p:ext uri="{BB962C8B-B14F-4D97-AF65-F5344CB8AC3E}">
        <p14:creationId xmlns:p14="http://schemas.microsoft.com/office/powerpoint/2010/main" val="69641636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TotalTime>
  <Words>1495</Words>
  <Application>Microsoft Office PowerPoint</Application>
  <PresentationFormat>Presentazione su schermo (4:3)</PresentationFormat>
  <Paragraphs>59</Paragraphs>
  <Slides>10</Slides>
  <Notes>0</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Tema di Office</vt:lpstr>
      <vt:lpstr>Seconde Camere</vt:lpstr>
      <vt:lpstr>I modelli di seconde camere</vt:lpstr>
      <vt:lpstr>Modello senatoriale: origini</vt:lpstr>
      <vt:lpstr>Modello senatoriale: circolazione</vt:lpstr>
      <vt:lpstr>Modello ambasciatoriale</vt:lpstr>
      <vt:lpstr>Modelli a confronto</vt:lpstr>
      <vt:lpstr>Bicameralismi multinazionali</vt:lpstr>
      <vt:lpstr>Caratteri modello senatoriale</vt:lpstr>
      <vt:lpstr>Caratteri modelli ambasciatoriale</vt:lpstr>
      <vt:lpstr>Modello Sudafricano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Chiara Bertoni</cp:lastModifiedBy>
  <cp:revision>22</cp:revision>
  <dcterms:created xsi:type="dcterms:W3CDTF">2013-03-18T14:43:51Z</dcterms:created>
  <dcterms:modified xsi:type="dcterms:W3CDTF">2013-03-19T13:59:03Z</dcterms:modified>
</cp:coreProperties>
</file>