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1316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9F5699-4A89-4D62-9023-C903A0CACA1A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12EE8F-AEA1-4AB4-86FF-B74F80FE3C7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311745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12EE8F-AEA1-4AB4-86FF-B74F80FE3C72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04232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3675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9913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60432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680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742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94937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633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4316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6109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44413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44692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6C9F28-8B65-40C3-92E9-A3BDC826BD0C}" type="datetimeFigureOut">
              <a:rPr lang="it-IT" smtClean="0"/>
              <a:t>26/02/2018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50872-086D-4497-AAFC-5A4861200A5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90759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/>
          <p:cNvSpPr/>
          <p:nvPr/>
        </p:nvSpPr>
        <p:spPr>
          <a:xfrm>
            <a:off x="2286000" y="612845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it-IT" dirty="0"/>
              <a:t>Storia dell’idea di medioevo</a:t>
            </a:r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u="sng" dirty="0"/>
              <a:t>Presa di coscienza della “media </a:t>
            </a:r>
            <a:r>
              <a:rPr lang="it-IT" u="sng" dirty="0" err="1"/>
              <a:t>aetas</a:t>
            </a:r>
            <a:r>
              <a:rPr lang="it-IT" u="sng" dirty="0"/>
              <a:t>” : inizio del processo</a:t>
            </a:r>
            <a:endParaRPr lang="it-IT" dirty="0"/>
          </a:p>
          <a:p>
            <a:pPr hangingPunct="0"/>
            <a:r>
              <a:rPr lang="it-IT" dirty="0"/>
              <a:t> </a:t>
            </a:r>
          </a:p>
          <a:p>
            <a:pPr lvl="0" hangingPunct="0"/>
            <a:r>
              <a:rPr lang="it-IT" dirty="0"/>
              <a:t>I letterati e gli umanisti italiani fra Tre e Quattrocento (recupero della sapienza letteraria antica, nuova concezione dell’uomo, rinascimento)</a:t>
            </a:r>
          </a:p>
          <a:p>
            <a:pPr lvl="0" hangingPunct="0"/>
            <a:r>
              <a:rPr lang="it-IT" dirty="0"/>
              <a:t>artisti (età classica, imbarbarimento, tempo attuale)</a:t>
            </a:r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dirty="0"/>
              <a:t>Sotto altri profili gli intellettuali erano coscienti che sotto il </a:t>
            </a:r>
            <a:r>
              <a:rPr lang="it-IT" dirty="0" smtClean="0"/>
              <a:t>profilo politico  istituzionale</a:t>
            </a:r>
            <a:endParaRPr lang="it-IT" dirty="0"/>
          </a:p>
          <a:p>
            <a:pPr lvl="0" hangingPunct="0"/>
            <a:r>
              <a:rPr lang="it-IT" dirty="0"/>
              <a:t>religioso </a:t>
            </a:r>
            <a:r>
              <a:rPr lang="it-IT" dirty="0" smtClean="0"/>
              <a:t> c’era </a:t>
            </a:r>
            <a:r>
              <a:rPr lang="it-IT" dirty="0"/>
              <a:t>continuità rispetto al passato </a:t>
            </a:r>
            <a:r>
              <a:rPr lang="it-IT" dirty="0" smtClean="0"/>
              <a:t> medievale </a:t>
            </a:r>
            <a:endParaRPr lang="it-IT" dirty="0"/>
          </a:p>
          <a:p>
            <a:pPr hangingPunct="0"/>
            <a:r>
              <a:rPr lang="it-IT" dirty="0"/>
              <a:t>(esempi L. </a:t>
            </a:r>
            <a:r>
              <a:rPr lang="it-IT" dirty="0" smtClean="0"/>
              <a:t>Bruni che è cittadino fiorentino, condivide i valori «medievali» della città comunale)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41126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286000" y="2413338"/>
            <a:ext cx="4572000" cy="2585323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it-IT" dirty="0"/>
              <a:t>Le espressioni usate</a:t>
            </a:r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i="1" dirty="0"/>
              <a:t>Media </a:t>
            </a:r>
            <a:r>
              <a:rPr lang="it-IT" i="1" dirty="0" err="1"/>
              <a:t>tempestas</a:t>
            </a:r>
            <a:r>
              <a:rPr lang="it-IT" i="1" dirty="0"/>
              <a:t> </a:t>
            </a:r>
            <a:r>
              <a:rPr lang="it-IT" dirty="0" smtClean="0"/>
              <a:t>(l’umanista </a:t>
            </a:r>
            <a:r>
              <a:rPr lang="it-IT" dirty="0" err="1" smtClean="0"/>
              <a:t>G.A</a:t>
            </a:r>
            <a:r>
              <a:rPr lang="it-IT" dirty="0"/>
              <a:t>. Bussi, 1469)</a:t>
            </a:r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i="1" dirty="0"/>
              <a:t>media </a:t>
            </a:r>
            <a:r>
              <a:rPr lang="it-IT" i="1" dirty="0" err="1"/>
              <a:t>antiquitas</a:t>
            </a:r>
            <a:endParaRPr lang="it-IT" dirty="0"/>
          </a:p>
          <a:p>
            <a:pPr hangingPunct="0"/>
            <a:r>
              <a:rPr lang="it-IT" i="1" dirty="0"/>
              <a:t> </a:t>
            </a:r>
            <a:endParaRPr lang="it-IT" dirty="0"/>
          </a:p>
          <a:p>
            <a:pPr hangingPunct="0"/>
            <a:r>
              <a:rPr lang="it-IT" i="1" dirty="0"/>
              <a:t>medium </a:t>
            </a:r>
            <a:r>
              <a:rPr lang="it-IT" i="1" dirty="0" err="1"/>
              <a:t>aevum</a:t>
            </a:r>
            <a:r>
              <a:rPr lang="it-IT" i="1" dirty="0"/>
              <a:t> </a:t>
            </a:r>
            <a:r>
              <a:rPr lang="it-IT" dirty="0"/>
              <a:t> </a:t>
            </a:r>
            <a:r>
              <a:rPr lang="it-IT" dirty="0" smtClean="0"/>
              <a:t>non prima del Seicento, da parte di </a:t>
            </a:r>
            <a:r>
              <a:rPr lang="it-IT" dirty="0" err="1" smtClean="0"/>
              <a:t>Christoph</a:t>
            </a:r>
            <a:r>
              <a:rPr lang="it-IT" dirty="0" smtClean="0"/>
              <a:t> Keller</a:t>
            </a:r>
            <a:r>
              <a:rPr lang="it-IT" dirty="0"/>
              <a:t>, </a:t>
            </a:r>
            <a:r>
              <a:rPr lang="it-IT" dirty="0" smtClean="0"/>
              <a:t>Università di Lipsia </a:t>
            </a:r>
            <a:r>
              <a:rPr lang="it-IT" dirty="0"/>
              <a:t>sec.)</a:t>
            </a:r>
          </a:p>
        </p:txBody>
      </p:sp>
    </p:spTree>
    <p:extLst>
      <p:ext uri="{BB962C8B-B14F-4D97-AF65-F5344CB8AC3E}">
        <p14:creationId xmlns:p14="http://schemas.microsoft.com/office/powerpoint/2010/main" val="122866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889844"/>
            <a:ext cx="4572000" cy="5909310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it-IT" u="sng" dirty="0"/>
              <a:t>Il Cinquecento</a:t>
            </a:r>
            <a:endParaRPr lang="it-IT" dirty="0"/>
          </a:p>
          <a:p>
            <a:pPr hangingPunct="0"/>
            <a:r>
              <a:rPr lang="it-IT" dirty="0"/>
              <a:t> </a:t>
            </a:r>
          </a:p>
          <a:p>
            <a:pPr hangingPunct="0"/>
            <a:r>
              <a:rPr lang="it-IT" b="1" dirty="0" smtClean="0"/>
              <a:t>Che cosa fa prendere coscienza agli intellettuali di una «diversità» dei  «mille anni del medioevo» rispetto all’epoca attuale, alla loro contemporaneità? </a:t>
            </a:r>
            <a:r>
              <a:rPr lang="it-IT" dirty="0"/>
              <a:t> </a:t>
            </a:r>
          </a:p>
          <a:p>
            <a:pPr lvl="0" hangingPunct="0"/>
            <a:r>
              <a:rPr lang="it-IT" dirty="0" smtClean="0"/>
              <a:t>Prima di tutto la riforma luterana, la </a:t>
            </a:r>
            <a:r>
              <a:rPr lang="it-IT" dirty="0"/>
              <a:t>crisi religiosa e le sue conseguenze. </a:t>
            </a:r>
            <a:endParaRPr lang="it-IT" dirty="0" smtClean="0"/>
          </a:p>
          <a:p>
            <a:pPr lvl="0" hangingPunct="0"/>
            <a:r>
              <a:rPr lang="it-IT" dirty="0" smtClean="0"/>
              <a:t>- La </a:t>
            </a:r>
            <a:r>
              <a:rPr lang="it-IT" dirty="0"/>
              <a:t>storia della chiesa </a:t>
            </a:r>
            <a:r>
              <a:rPr lang="it-IT" dirty="0" smtClean="0"/>
              <a:t>è la  </a:t>
            </a:r>
            <a:r>
              <a:rPr lang="it-IT" dirty="0"/>
              <a:t>matrice dell’idea di medioevo. </a:t>
            </a:r>
          </a:p>
          <a:p>
            <a:pPr lvl="0" hangingPunct="0"/>
            <a:r>
              <a:rPr lang="it-IT" dirty="0" smtClean="0"/>
              <a:t>- la </a:t>
            </a:r>
            <a:r>
              <a:rPr lang="it-IT" dirty="0"/>
              <a:t>cultura protestante </a:t>
            </a:r>
            <a:r>
              <a:rPr lang="it-IT" dirty="0" err="1" smtClean="0"/>
              <a:t>ainfatti</a:t>
            </a:r>
            <a:r>
              <a:rPr lang="it-IT" dirty="0" smtClean="0"/>
              <a:t> </a:t>
            </a:r>
            <a:r>
              <a:rPr lang="it-IT" dirty="0" err="1" smtClean="0"/>
              <a:t>pprofondisce</a:t>
            </a:r>
            <a:r>
              <a:rPr lang="it-IT" dirty="0" smtClean="0"/>
              <a:t> </a:t>
            </a:r>
            <a:r>
              <a:rPr lang="it-IT" dirty="0"/>
              <a:t>polemicamente i secoli medievali come periodo ‘papista’, contrassegnato dalla progressiva degenerazione della chiesa dalle origini apostoliche (ma soprattutto dall’epoca costantiniana) sino al Duecento.</a:t>
            </a:r>
          </a:p>
          <a:p>
            <a:pPr lvl="0" hangingPunct="0"/>
            <a:r>
              <a:rPr lang="it-IT" dirty="0" smtClean="0"/>
              <a:t>Due posizioni contrapposte: a) Matteo </a:t>
            </a:r>
            <a:r>
              <a:rPr lang="it-IT" dirty="0" err="1"/>
              <a:t>Vlacic</a:t>
            </a:r>
            <a:r>
              <a:rPr lang="it-IT" dirty="0"/>
              <a:t> (</a:t>
            </a:r>
            <a:r>
              <a:rPr lang="it-IT" dirty="0" err="1"/>
              <a:t>Flacius</a:t>
            </a:r>
            <a:r>
              <a:rPr lang="it-IT" dirty="0"/>
              <a:t> </a:t>
            </a:r>
            <a:r>
              <a:rPr lang="it-IT" dirty="0" err="1" smtClean="0"/>
              <a:t>Illyricu</a:t>
            </a:r>
            <a:r>
              <a:rPr lang="it-IT" dirty="0" smtClean="0"/>
              <a:t> s</a:t>
            </a:r>
            <a:r>
              <a:rPr lang="it-IT" dirty="0"/>
              <a:t>), la </a:t>
            </a:r>
            <a:r>
              <a:rPr lang="it-IT" i="1" dirty="0" err="1"/>
              <a:t>Historia</a:t>
            </a:r>
            <a:r>
              <a:rPr lang="it-IT" i="1" dirty="0"/>
              <a:t> ecclesiastica </a:t>
            </a:r>
            <a:r>
              <a:rPr lang="it-IT" dirty="0"/>
              <a:t> e i </a:t>
            </a:r>
            <a:r>
              <a:rPr lang="it-IT" dirty="0" err="1"/>
              <a:t>Centuriatori</a:t>
            </a:r>
            <a:r>
              <a:rPr lang="it-IT" dirty="0"/>
              <a:t> di </a:t>
            </a:r>
            <a:r>
              <a:rPr lang="it-IT" dirty="0" smtClean="0"/>
              <a:t>Magdeburgo b) la </a:t>
            </a:r>
            <a:r>
              <a:rPr lang="it-IT" dirty="0"/>
              <a:t>reazione cattolica e gli </a:t>
            </a:r>
            <a:r>
              <a:rPr lang="it-IT" i="1" dirty="0"/>
              <a:t>Annales ecclesiastici </a:t>
            </a:r>
            <a:r>
              <a:rPr lang="it-IT" dirty="0"/>
              <a:t>di Cesare </a:t>
            </a:r>
            <a:r>
              <a:rPr lang="it-IT" dirty="0" err="1" smtClean="0"/>
              <a:t>Baronio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397391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899592" y="692696"/>
            <a:ext cx="662473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it-IT" dirty="0" smtClean="0"/>
              <a:t>Gradatamente, questa contrapposizione diventa meno acuta, e in ambedue gli schieramenti diventa più fine l’approccio critico. </a:t>
            </a:r>
          </a:p>
          <a:p>
            <a:pPr hangingPunct="0"/>
            <a:endParaRPr lang="it-IT" u="sng" dirty="0"/>
          </a:p>
          <a:p>
            <a:pPr hangingPunct="0"/>
            <a:r>
              <a:rPr lang="it-IT" u="sng" dirty="0" smtClean="0"/>
              <a:t>Dalla </a:t>
            </a:r>
            <a:r>
              <a:rPr lang="it-IT" u="sng" dirty="0"/>
              <a:t>polemica e dalla apologetica alla erudizione come strumento</a:t>
            </a:r>
            <a:endParaRPr lang="it-IT" dirty="0"/>
          </a:p>
          <a:p>
            <a:pPr hangingPunct="0"/>
            <a:r>
              <a:rPr lang="it-IT" dirty="0"/>
              <a:t> </a:t>
            </a:r>
          </a:p>
          <a:p>
            <a:pPr marL="342900" lvl="0" indent="-342900" hangingPunct="0">
              <a:buAutoNum type="alphaLcParenR"/>
            </a:pPr>
            <a:r>
              <a:rPr lang="it-IT" dirty="0" smtClean="0"/>
              <a:t>Gli </a:t>
            </a:r>
            <a:r>
              <a:rPr lang="it-IT" i="1" dirty="0"/>
              <a:t>Acta sanctorum</a:t>
            </a:r>
            <a:r>
              <a:rPr lang="it-IT" dirty="0"/>
              <a:t> e i bollandisti (Jean </a:t>
            </a:r>
            <a:r>
              <a:rPr lang="it-IT" dirty="0" err="1"/>
              <a:t>Bolland</a:t>
            </a:r>
            <a:r>
              <a:rPr lang="it-IT" dirty="0" smtClean="0"/>
              <a:t>): l’auto-critica della cultura ecclesiastica a proposito degli eccessi superstiziosi del culto dei santi. Nasce la scienza agiografica, una agiografia «critica»</a:t>
            </a:r>
          </a:p>
          <a:p>
            <a:pPr marL="342900" lvl="0" indent="-342900" hangingPunct="0">
              <a:buAutoNum type="alphaLcParenR"/>
            </a:pPr>
            <a:r>
              <a:rPr lang="it-IT" dirty="0"/>
              <a:t> </a:t>
            </a:r>
            <a:r>
              <a:rPr lang="it-IT" dirty="0" smtClean="0"/>
              <a:t>In Francia, gli studi </a:t>
            </a:r>
            <a:r>
              <a:rPr lang="it-IT" dirty="0"/>
              <a:t>sul medioevo nascono </a:t>
            </a:r>
            <a:r>
              <a:rPr lang="it-IT" dirty="0" smtClean="0"/>
              <a:t>anche da </a:t>
            </a:r>
            <a:r>
              <a:rPr lang="it-IT" dirty="0"/>
              <a:t>un interesse pratico, </a:t>
            </a:r>
            <a:r>
              <a:rPr lang="it-IT" dirty="0" smtClean="0"/>
              <a:t>patrimoniale: dimostrando la veridicità dei documenti medievali, i monasteri intendono difendere i loro possessi contro il fisco regio. St</a:t>
            </a:r>
            <a:r>
              <a:rPr lang="it-IT" dirty="0"/>
              <a:t>. Germain </a:t>
            </a:r>
            <a:r>
              <a:rPr lang="it-IT" dirty="0" err="1"/>
              <a:t>des</a:t>
            </a:r>
            <a:r>
              <a:rPr lang="it-IT" dirty="0"/>
              <a:t> </a:t>
            </a:r>
            <a:r>
              <a:rPr lang="it-IT" dirty="0" err="1"/>
              <a:t>Près</a:t>
            </a:r>
            <a:r>
              <a:rPr lang="it-IT" dirty="0"/>
              <a:t> e i </a:t>
            </a:r>
            <a:r>
              <a:rPr lang="it-IT" dirty="0" smtClean="0"/>
              <a:t>padri Maurini: nasce la diplomatica </a:t>
            </a:r>
            <a:r>
              <a:rPr lang="it-IT" dirty="0"/>
              <a:t>come ‘scienza del </a:t>
            </a:r>
            <a:r>
              <a:rPr lang="it-IT" dirty="0" err="1"/>
              <a:t>documento’</a:t>
            </a:r>
            <a:r>
              <a:rPr lang="it-IT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3312784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2828836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hangingPunct="0"/>
            <a:r>
              <a:rPr lang="it-IT" dirty="0" smtClean="0"/>
              <a:t>Questo cambiamento di mentalità, questo atteggiamento meno polemico è provato dal fatto che nascono i primi repertori, i primi «dizionari», come strumenti «neutrali» di conoscenza. Così Charles </a:t>
            </a:r>
            <a:r>
              <a:rPr lang="it-IT" dirty="0" err="1" smtClean="0"/>
              <a:t>Du</a:t>
            </a:r>
            <a:r>
              <a:rPr lang="it-IT" dirty="0" smtClean="0"/>
              <a:t> </a:t>
            </a:r>
            <a:r>
              <a:rPr lang="it-IT" dirty="0" err="1" smtClean="0"/>
              <a:t>Fresne</a:t>
            </a:r>
            <a:r>
              <a:rPr lang="it-IT" dirty="0" smtClean="0"/>
              <a:t> </a:t>
            </a:r>
            <a:r>
              <a:rPr lang="it-IT" dirty="0" err="1" smtClean="0"/>
              <a:t>DU</a:t>
            </a:r>
            <a:r>
              <a:rPr lang="it-IT" dirty="0" smtClean="0"/>
              <a:t> CANGE </a:t>
            </a:r>
            <a:r>
              <a:rPr lang="it-IT" dirty="0" err="1" smtClean="0"/>
              <a:t>cpmpila</a:t>
            </a:r>
            <a:r>
              <a:rPr lang="it-IT" dirty="0" smtClean="0"/>
              <a:t>  il </a:t>
            </a:r>
            <a:r>
              <a:rPr lang="it-IT" i="1" dirty="0" err="1" smtClean="0"/>
              <a:t>Glossarium</a:t>
            </a:r>
            <a:r>
              <a:rPr lang="it-IT" i="1" dirty="0" smtClean="0"/>
              <a:t> ad </a:t>
            </a:r>
            <a:r>
              <a:rPr lang="it-IT" i="1" dirty="0" err="1" smtClean="0"/>
              <a:t>scriptores</a:t>
            </a:r>
            <a:r>
              <a:rPr lang="it-IT" i="1" dirty="0" smtClean="0"/>
              <a:t> </a:t>
            </a:r>
            <a:r>
              <a:rPr lang="it-IT" i="1" dirty="0" err="1" smtClean="0"/>
              <a:t>mediae</a:t>
            </a:r>
            <a:r>
              <a:rPr lang="it-IT" i="1" dirty="0" smtClean="0"/>
              <a:t> et </a:t>
            </a:r>
            <a:r>
              <a:rPr lang="it-IT" i="1" dirty="0" err="1" smtClean="0"/>
              <a:t>infimae</a:t>
            </a:r>
            <a:r>
              <a:rPr lang="it-IT" i="1" dirty="0" smtClean="0"/>
              <a:t> </a:t>
            </a:r>
            <a:r>
              <a:rPr lang="it-IT" i="1" dirty="0" err="1" smtClean="0"/>
              <a:t>latinitatis</a:t>
            </a:r>
            <a:r>
              <a:rPr lang="it-IT" dirty="0" smtClean="0"/>
              <a:t>, un vocabolario del latino medievale costruito mediante la schedatura di documenti pontifici e imperiali, di cronache, di testi legislativi.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71919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2286000" y="335846"/>
            <a:ext cx="603041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it-IT" b="1" u="sng" dirty="0" smtClean="0"/>
              <a:t>L’altra grande «forza» che spinge gli intellettuali europei a studiare il medioevo è la nascita dello stato moderno, il consolidamento dell’identità nazionale</a:t>
            </a:r>
            <a:endParaRPr lang="it-IT" b="1" dirty="0"/>
          </a:p>
          <a:p>
            <a:pPr hangingPunct="0"/>
            <a:r>
              <a:rPr lang="it-IT" dirty="0"/>
              <a:t> </a:t>
            </a:r>
          </a:p>
          <a:p>
            <a:pPr lvl="0" hangingPunct="0"/>
            <a:r>
              <a:rPr lang="it-IT" dirty="0" smtClean="0"/>
              <a:t>In Francia, in Inghilterra, si va alla ricerca dell’origine </a:t>
            </a:r>
            <a:r>
              <a:rPr lang="it-IT" dirty="0"/>
              <a:t>delle nazioni nell’età barbarica. </a:t>
            </a:r>
            <a:endParaRPr lang="it-IT" dirty="0" smtClean="0"/>
          </a:p>
          <a:p>
            <a:pPr lvl="0" hangingPunct="0"/>
            <a:r>
              <a:rPr lang="it-IT" dirty="0" smtClean="0"/>
              <a:t>Si individua nell’alto medioevo l’origine </a:t>
            </a:r>
            <a:r>
              <a:rPr lang="it-IT" dirty="0"/>
              <a:t>della monarchia e </a:t>
            </a:r>
            <a:r>
              <a:rPr lang="it-IT" dirty="0" smtClean="0"/>
              <a:t>ne deriva l’impulso l’impulso </a:t>
            </a:r>
            <a:r>
              <a:rPr lang="it-IT" dirty="0"/>
              <a:t>allo studio del diritto, della legislazione e persino della letteratura</a:t>
            </a:r>
            <a:r>
              <a:rPr lang="it-IT" dirty="0" smtClean="0"/>
              <a:t>. </a:t>
            </a:r>
          </a:p>
          <a:p>
            <a:pPr lvl="0" hangingPunct="0"/>
            <a:endParaRPr lang="it-IT" dirty="0"/>
          </a:p>
          <a:p>
            <a:pPr hangingPunct="0"/>
            <a:r>
              <a:rPr lang="it-IT" dirty="0" smtClean="0"/>
              <a:t>In generale: privilegio dei testi CRONISTICI e dei testi LEGISLATIVI (leggi nazionali), oltre che degli ATTI PUBBLICI (delle corti regie e imperiali).</a:t>
            </a:r>
          </a:p>
          <a:p>
            <a:pPr lvl="0" hangingPunct="0"/>
            <a:endParaRPr lang="it-IT" dirty="0" smtClean="0"/>
          </a:p>
          <a:p>
            <a:pPr lvl="0" hangingPunct="0"/>
            <a:r>
              <a:rPr lang="it-IT" dirty="0" smtClean="0"/>
              <a:t>Anche </a:t>
            </a:r>
            <a:r>
              <a:rPr lang="it-IT" dirty="0"/>
              <a:t>in Germania </a:t>
            </a:r>
            <a:r>
              <a:rPr lang="it-IT" dirty="0" smtClean="0"/>
              <a:t> (dove non c’è lo stato, ma c’è eccome la coscienza nazionale) sin </a:t>
            </a:r>
            <a:r>
              <a:rPr lang="it-IT" dirty="0"/>
              <a:t>dal Quattrocento storici, antiquari e teologi della storia considerano con rispetto l’età delle invasioni barbariche e l’impero medievale (momenti di affermazione della ‘nazione’ tedesca nella storia europea). </a:t>
            </a:r>
            <a:r>
              <a:rPr lang="it-IT" dirty="0" err="1"/>
              <a:t>Hartmann</a:t>
            </a:r>
            <a:r>
              <a:rPr lang="it-IT" dirty="0"/>
              <a:t> </a:t>
            </a:r>
            <a:r>
              <a:rPr lang="it-IT" dirty="0" err="1"/>
              <a:t>Schedel</a:t>
            </a:r>
            <a:r>
              <a:rPr lang="it-IT" dirty="0"/>
              <a:t>, </a:t>
            </a:r>
            <a:r>
              <a:rPr lang="it-IT" dirty="0" err="1"/>
              <a:t>Nauclerus</a:t>
            </a:r>
            <a:r>
              <a:rPr lang="it-IT" dirty="0"/>
              <a:t>.</a:t>
            </a:r>
          </a:p>
          <a:p>
            <a:pPr lvl="0" hangingPunct="0"/>
            <a:r>
              <a:rPr lang="it-IT" dirty="0"/>
              <a:t>Lutero e la coscienza nazionale tedesca.</a:t>
            </a:r>
          </a:p>
          <a:p>
            <a:pPr lvl="0" hangingPunct="0"/>
            <a:r>
              <a:rPr lang="it-IT" dirty="0"/>
              <a:t>Nel Seicento: </a:t>
            </a:r>
            <a:r>
              <a:rPr lang="it-IT" dirty="0" err="1"/>
              <a:t>Canisius</a:t>
            </a:r>
            <a:r>
              <a:rPr lang="it-IT" dirty="0"/>
              <a:t>. Gli </a:t>
            </a:r>
            <a:r>
              <a:rPr lang="it-IT" i="1" dirty="0" err="1"/>
              <a:t>Scriptores</a:t>
            </a:r>
            <a:r>
              <a:rPr lang="it-IT" i="1" dirty="0"/>
              <a:t> rerum </a:t>
            </a:r>
            <a:r>
              <a:rPr lang="it-IT" i="1" dirty="0" err="1"/>
              <a:t>germanicarum</a:t>
            </a:r>
            <a:r>
              <a:rPr lang="it-IT" i="1" dirty="0"/>
              <a:t> </a:t>
            </a:r>
            <a:r>
              <a:rPr lang="it-IT" dirty="0"/>
              <a:t>del </a:t>
            </a:r>
            <a:r>
              <a:rPr lang="it-IT" dirty="0" err="1"/>
              <a:t>Boecker</a:t>
            </a:r>
            <a:r>
              <a:rPr lang="it-IT" dirty="0" smtClean="0"/>
              <a:t>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858365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133</Words>
  <Application>Microsoft Office PowerPoint</Application>
  <PresentationFormat>Presentazione su schermo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Varanini</dc:creator>
  <cp:lastModifiedBy>Gian Maria Varanini</cp:lastModifiedBy>
  <cp:revision>2</cp:revision>
  <dcterms:created xsi:type="dcterms:W3CDTF">2012-03-04T05:56:28Z</dcterms:created>
  <dcterms:modified xsi:type="dcterms:W3CDTF">2018-02-26T13:33:52Z</dcterms:modified>
</cp:coreProperties>
</file>