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2"/>
  </p:notesMasterIdLst>
  <p:handoutMasterIdLst>
    <p:handoutMasterId r:id="rId53"/>
  </p:handoutMasterIdLst>
  <p:sldIdLst>
    <p:sldId id="416" r:id="rId2"/>
    <p:sldId id="429" r:id="rId3"/>
    <p:sldId id="428" r:id="rId4"/>
    <p:sldId id="427" r:id="rId5"/>
    <p:sldId id="424" r:id="rId6"/>
    <p:sldId id="430" r:id="rId7"/>
    <p:sldId id="431" r:id="rId8"/>
    <p:sldId id="432" r:id="rId9"/>
    <p:sldId id="433" r:id="rId10"/>
    <p:sldId id="425" r:id="rId11"/>
    <p:sldId id="434" r:id="rId12"/>
    <p:sldId id="426" r:id="rId13"/>
    <p:sldId id="435" r:id="rId14"/>
    <p:sldId id="436" r:id="rId15"/>
    <p:sldId id="437" r:id="rId16"/>
    <p:sldId id="438" r:id="rId17"/>
    <p:sldId id="439" r:id="rId18"/>
    <p:sldId id="440" r:id="rId19"/>
    <p:sldId id="419" r:id="rId20"/>
    <p:sldId id="418" r:id="rId21"/>
    <p:sldId id="420" r:id="rId22"/>
    <p:sldId id="421" r:id="rId23"/>
    <p:sldId id="422" r:id="rId24"/>
    <p:sldId id="423" r:id="rId25"/>
    <p:sldId id="417" r:id="rId26"/>
    <p:sldId id="441" r:id="rId27"/>
    <p:sldId id="442" r:id="rId28"/>
    <p:sldId id="443" r:id="rId29"/>
    <p:sldId id="444" r:id="rId30"/>
    <p:sldId id="397" r:id="rId31"/>
    <p:sldId id="447" r:id="rId32"/>
    <p:sldId id="398" r:id="rId33"/>
    <p:sldId id="400" r:id="rId34"/>
    <p:sldId id="448" r:id="rId35"/>
    <p:sldId id="449" r:id="rId36"/>
    <p:sldId id="450" r:id="rId37"/>
    <p:sldId id="451" r:id="rId38"/>
    <p:sldId id="455" r:id="rId39"/>
    <p:sldId id="452" r:id="rId40"/>
    <p:sldId id="453" r:id="rId41"/>
    <p:sldId id="454" r:id="rId42"/>
    <p:sldId id="456" r:id="rId43"/>
    <p:sldId id="460" r:id="rId44"/>
    <p:sldId id="457" r:id="rId45"/>
    <p:sldId id="461" r:id="rId46"/>
    <p:sldId id="267" r:id="rId47"/>
    <p:sldId id="268" r:id="rId48"/>
    <p:sldId id="462" r:id="rId49"/>
    <p:sldId id="463" r:id="rId50"/>
    <p:sldId id="464" r:id="rId5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326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6" d="100"/>
          <a:sy n="36" d="100"/>
        </p:scale>
        <p:origin x="-215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AF769-58C6-471A-B47D-4BBA07ECBAB4}" type="datetimeFigureOut">
              <a:rPr lang="it-IT" smtClean="0"/>
              <a:pPr/>
              <a:t>25/04/2014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F9101-743A-4949-8A9F-C7A132188E8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AACC0-B911-46CE-8DFB-446718FD019A}" type="datetimeFigureOut">
              <a:rPr lang="it-IT" smtClean="0"/>
              <a:pPr/>
              <a:t>25/04/2014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6F1DB3-099A-436F-9E9A-C9FC7CF5970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Text Box 1"/>
          <p:cNvSpPr txBox="1">
            <a:spLocks noChangeArrowheads="1"/>
          </p:cNvSpPr>
          <p:nvPr/>
        </p:nvSpPr>
        <p:spPr bwMode="auto">
          <a:xfrm>
            <a:off x="2143840" y="696058"/>
            <a:ext cx="2570321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03" name="Rectangle 2"/>
          <p:cNvSpPr>
            <a:spLocks noGrp="1" noChangeArrowheads="1"/>
          </p:cNvSpPr>
          <p:nvPr>
            <p:ph type="body"/>
          </p:nvPr>
        </p:nvSpPr>
        <p:spPr>
          <a:xfrm>
            <a:off x="686290" y="4343400"/>
            <a:ext cx="5482152" cy="4114800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Text Box 1"/>
          <p:cNvSpPr txBox="1">
            <a:spLocks noChangeArrowheads="1"/>
          </p:cNvSpPr>
          <p:nvPr/>
        </p:nvSpPr>
        <p:spPr bwMode="auto">
          <a:xfrm>
            <a:off x="2143840" y="696058"/>
            <a:ext cx="2570321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8227" name="Rectangle 2"/>
          <p:cNvSpPr>
            <a:spLocks noGrp="1" noChangeArrowheads="1"/>
          </p:cNvSpPr>
          <p:nvPr>
            <p:ph type="body"/>
          </p:nvPr>
        </p:nvSpPr>
        <p:spPr>
          <a:xfrm>
            <a:off x="686290" y="4343400"/>
            <a:ext cx="5482152" cy="4114800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Text Box 1"/>
          <p:cNvSpPr txBox="1">
            <a:spLocks noChangeArrowheads="1"/>
          </p:cNvSpPr>
          <p:nvPr/>
        </p:nvSpPr>
        <p:spPr bwMode="auto">
          <a:xfrm>
            <a:off x="2143840" y="696058"/>
            <a:ext cx="2570321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10275" name="Rectangle 2"/>
          <p:cNvSpPr>
            <a:spLocks noGrp="1" noChangeArrowheads="1"/>
          </p:cNvSpPr>
          <p:nvPr>
            <p:ph type="body"/>
          </p:nvPr>
        </p:nvSpPr>
        <p:spPr>
          <a:xfrm>
            <a:off x="686290" y="4343400"/>
            <a:ext cx="5482152" cy="4114800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AF411-96F3-42D5-A5AC-56372B39EB28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C04DE-43B1-48B4-9C1A-E9C101466AF2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6993-63A9-4374-92B5-E3DC4D82DC99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E498-FAC2-48CF-A24F-62F76AC5CE4A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B4A9-75A3-4DC3-9ECC-0DCF97F8B49D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AA77-1605-460D-86D7-56FB4B553D8A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2084-76AC-4E28-94B4-E8E69DAC21E8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D8695-3D1A-4EAC-9272-B9D532EA6801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E5F8D-AE0C-47DB-B334-9B6384054621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72C05-698F-45D0-97F5-B85BCB33969E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9C269-619A-4C3A-BED4-70D863929A86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EB73E-4A47-40CE-88BE-50E42A86D99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t.wikipedia.org/wiki/File:Silk_route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it.wikipedia.org/wiki/File:Nok-map.pn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it.wikipedia.org/wiki/File:African-civilizations-map-pre-colonial_es.svg" TargetMode="Externa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L’America latina. Il Messico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C00000"/>
                </a:solidFill>
              </a:rPr>
              <a:t>1. I ritardi dell’America latina</a:t>
            </a:r>
            <a:endParaRPr lang="it-IT" dirty="0" smtClean="0">
              <a:solidFill>
                <a:srgbClr val="C00000"/>
              </a:solidFill>
            </a:endParaRPr>
          </a:p>
          <a:p>
            <a:r>
              <a:rPr lang="it-IT" b="1" dirty="0" smtClean="0">
                <a:solidFill>
                  <a:srgbClr val="C00000"/>
                </a:solidFill>
              </a:rPr>
              <a:t>2. la difficile industrializzazione del Messico</a:t>
            </a:r>
          </a:p>
          <a:p>
            <a:r>
              <a:rPr lang="it-IT" b="1" dirty="0" smtClean="0">
                <a:solidFill>
                  <a:srgbClr val="C00000"/>
                </a:solidFill>
              </a:rPr>
              <a:t>USA e Messico: un difficile paragone</a:t>
            </a:r>
            <a:endParaRPr lang="it-IT" dirty="0" smtClean="0">
              <a:solidFill>
                <a:srgbClr val="C00000"/>
              </a:solidFill>
            </a:endParaRP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L’Africa e la via della Seta</a:t>
            </a:r>
            <a:endParaRPr lang="it-IT" dirty="0"/>
          </a:p>
        </p:txBody>
      </p:sp>
      <p:pic>
        <p:nvPicPr>
          <p:cNvPr id="6" name="Segnaposto contenuto 5" descr="http://upload.wikimedia.org/wikipedia/commons/thumb/7/74/Silk_route.jpg/220px-Silk_route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1556792"/>
            <a:ext cx="6192688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Nord Africa romano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controllo romano si estese  a tutto il nord sino alla </a:t>
            </a:r>
            <a:r>
              <a:rPr lang="it-IT" dirty="0" err="1" smtClean="0"/>
              <a:t>Muaritania</a:t>
            </a:r>
            <a:r>
              <a:rPr lang="it-IT" dirty="0" smtClean="0"/>
              <a:t> e ai confini del Sahara.</a:t>
            </a:r>
          </a:p>
          <a:p>
            <a:r>
              <a:rPr lang="it-IT" dirty="0" smtClean="0"/>
              <a:t>La provincia romana d’Africa (poi Africa Proconsolare) si estese, a partire da </a:t>
            </a:r>
            <a:r>
              <a:rPr lang="it-IT" dirty="0" err="1" smtClean="0"/>
              <a:t>Cartagine</a:t>
            </a:r>
            <a:r>
              <a:rPr lang="it-IT" dirty="0" smtClean="0"/>
              <a:t>, verso il regno di </a:t>
            </a:r>
            <a:r>
              <a:rPr lang="it-IT" dirty="0" err="1" smtClean="0"/>
              <a:t>Numidia</a:t>
            </a:r>
            <a:r>
              <a:rPr lang="it-IT" dirty="0" smtClean="0"/>
              <a:t>, il </a:t>
            </a:r>
            <a:r>
              <a:rPr lang="it-IT" dirty="0" err="1" smtClean="0"/>
              <a:t>Maghreb</a:t>
            </a:r>
            <a:r>
              <a:rPr lang="it-IT" dirty="0" smtClean="0"/>
              <a:t> (Tunisia), Algeria e Libia)</a:t>
            </a:r>
          </a:p>
          <a:p>
            <a:r>
              <a:rPr lang="it-IT" dirty="0" smtClean="0"/>
              <a:t>Cesare e il grano africano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Regno </a:t>
            </a:r>
            <a:r>
              <a:rPr lang="it-IT" dirty="0" err="1" smtClean="0"/>
              <a:t>Axumita</a:t>
            </a:r>
            <a:r>
              <a:rPr lang="it-IT" dirty="0" smtClean="0"/>
              <a:t> (Etiopia)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regno </a:t>
            </a:r>
            <a:r>
              <a:rPr lang="it-IT" dirty="0" err="1" smtClean="0"/>
              <a:t>Axumita</a:t>
            </a:r>
            <a:r>
              <a:rPr lang="it-IT" dirty="0" smtClean="0"/>
              <a:t> fu una grande potenza a partire dal i secolo d.C. per i suoi legami commerciali con l’India e il Mediterraneo orientale, per poi ampliarsi verso la penisola arabica.</a:t>
            </a:r>
          </a:p>
          <a:p>
            <a:r>
              <a:rPr lang="it-IT" dirty="0" smtClean="0"/>
              <a:t>I commerci con India, Roma e Bisanzio</a:t>
            </a:r>
          </a:p>
          <a:p>
            <a:r>
              <a:rPr lang="it-IT" dirty="0" smtClean="0"/>
              <a:t>Le innovazioni culturali: l’alfabeto </a:t>
            </a:r>
            <a:r>
              <a:rPr lang="it-IT" i="1" dirty="0" err="1" smtClean="0"/>
              <a:t>geez</a:t>
            </a:r>
            <a:r>
              <a:rPr lang="it-IT" i="1" dirty="0" smtClean="0"/>
              <a:t> e </a:t>
            </a:r>
            <a:r>
              <a:rPr lang="it-IT" dirty="0" smtClean="0"/>
              <a:t>l’obelisco di Axum</a:t>
            </a:r>
          </a:p>
          <a:p>
            <a:r>
              <a:rPr lang="it-IT" dirty="0" smtClean="0"/>
              <a:t>Dal politeismo al cristianesimo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dirty="0" smtClean="0"/>
              <a:t>L’AFRICA OCCIDENTALE (Sahel)</a:t>
            </a:r>
            <a:br>
              <a:rPr lang="it-IT" sz="3600" dirty="0" smtClean="0"/>
            </a:br>
            <a:r>
              <a:rPr lang="it-IT" sz="3600" dirty="0" smtClean="0"/>
              <a:t>la cultura </a:t>
            </a:r>
            <a:r>
              <a:rPr lang="it-IT" sz="3600" dirty="0" err="1" smtClean="0"/>
              <a:t>Nok</a:t>
            </a:r>
            <a:endParaRPr lang="it-IT" sz="3600" dirty="0"/>
          </a:p>
        </p:txBody>
      </p:sp>
      <p:pic>
        <p:nvPicPr>
          <p:cNvPr id="6" name="Segnaposto contenuto 5" descr="http://upload.wikimedia.org/wikipedia/commons/thumb/f/fd/Nok-map.png/220px-Nok-map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628800"/>
            <a:ext cx="6408712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L’Africa occidentale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Punto di incontro tra popolazioni nomadi sulla base di un’economia di scambio di diversi prodotti</a:t>
            </a:r>
          </a:p>
          <a:p>
            <a:r>
              <a:rPr lang="it-IT" dirty="0" smtClean="0"/>
              <a:t>Le  difficoltà delle comunicazioni: il dromedario</a:t>
            </a:r>
          </a:p>
          <a:p>
            <a:r>
              <a:rPr lang="it-IT" dirty="0" smtClean="0"/>
              <a:t>La civiltà </a:t>
            </a:r>
            <a:r>
              <a:rPr lang="it-IT" dirty="0" err="1" smtClean="0"/>
              <a:t>Nok</a:t>
            </a:r>
            <a:endParaRPr lang="it-IT" dirty="0" smtClean="0"/>
          </a:p>
          <a:p>
            <a:r>
              <a:rPr lang="it-IT" dirty="0" smtClean="0"/>
              <a:t>L’Espansione Bantu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L’Africa centrale e Australe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 pigmei e l’espansione bantu.</a:t>
            </a:r>
          </a:p>
          <a:p>
            <a:r>
              <a:rPr lang="it-IT" dirty="0" smtClean="0"/>
              <a:t>La superiorità di questi ultimi ridusse a schiavi i pigmei.</a:t>
            </a:r>
          </a:p>
          <a:p>
            <a:r>
              <a:rPr lang="it-IT" dirty="0" smtClean="0"/>
              <a:t>In un secondo momento i bantu ampliarono le conquiste verso i grandi laghi dell’Africa Orientale, l’Angola e il sud del continente occupando anche i territori dei Boscimani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L’Africa pre-coloniale: 500-1800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Le conquiste arabe</a:t>
            </a:r>
          </a:p>
          <a:p>
            <a:r>
              <a:rPr lang="it-IT" dirty="0" smtClean="0"/>
              <a:t>La formazione dei regni: Ghana, Mali, Impero </a:t>
            </a:r>
            <a:r>
              <a:rPr lang="it-IT" dirty="0" err="1" smtClean="0"/>
              <a:t>Songhai</a:t>
            </a:r>
            <a:r>
              <a:rPr lang="it-IT" dirty="0" smtClean="0"/>
              <a:t>, Regno del Benin, Regno </a:t>
            </a:r>
            <a:r>
              <a:rPr lang="it-IT" dirty="0" err="1" smtClean="0"/>
              <a:t>Kanem-Bornu</a:t>
            </a:r>
            <a:r>
              <a:rPr lang="it-IT" dirty="0" smtClean="0"/>
              <a:t>, Regno del Congo, Regno </a:t>
            </a:r>
            <a:r>
              <a:rPr lang="it-IT" dirty="0" err="1" smtClean="0"/>
              <a:t>Monomotapa</a:t>
            </a:r>
            <a:r>
              <a:rPr lang="it-IT" dirty="0" smtClean="0"/>
              <a:t>.</a:t>
            </a:r>
          </a:p>
          <a:p>
            <a:r>
              <a:rPr lang="it-IT" dirty="0" smtClean="0"/>
              <a:t>Africa Settentrionale:</a:t>
            </a:r>
          </a:p>
          <a:p>
            <a:r>
              <a:rPr lang="it-IT" smtClean="0"/>
              <a:t>L’Impero </a:t>
            </a:r>
            <a:r>
              <a:rPr lang="it-IT" dirty="0" smtClean="0"/>
              <a:t>di Axum, alleato di Bisanzio</a:t>
            </a:r>
          </a:p>
          <a:p>
            <a:r>
              <a:rPr lang="it-IT" dirty="0" smtClean="0"/>
              <a:t>I Califfati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cristianesimo i n Nubia e Corno d’Africa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Coesistenza pacifica fra cristianesimo ed Islam sino al XIV secolo</a:t>
            </a:r>
          </a:p>
          <a:p>
            <a:r>
              <a:rPr lang="it-IT" dirty="0" smtClean="0"/>
              <a:t>In seguito la presenza dell’impero bizantino si estese sino all’Etiopia ed alla Somalia</a:t>
            </a:r>
          </a:p>
          <a:p>
            <a:r>
              <a:rPr lang="it-IT" dirty="0" smtClean="0"/>
              <a:t>L’Africa centrale e quella australe fu oggetto di diverse migrazioni di popoli, pigmei e bantu, sino a formare il Regno del Congo.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17</a:t>
            </a:fld>
            <a:endParaRPr lang="it-IT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L’Africa coloniale dell’Ottocento e post coloniale del Novecento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L’esplorazione del continente africano in modo sistematico avviene nell’Ottocento, anche se non mancavano, come si è visto, vaste reti commerciali per molte aree.</a:t>
            </a:r>
          </a:p>
          <a:p>
            <a:r>
              <a:rPr lang="it-IT" dirty="0" smtClean="0"/>
              <a:t>Le indipendenze e le democrazie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L’Africa</a:t>
            </a:r>
            <a:br>
              <a:rPr lang="it-IT" sz="3600" dirty="0" smtClean="0"/>
            </a:br>
            <a:r>
              <a:rPr lang="it-IT" sz="3600" dirty="0" smtClean="0"/>
              <a:t> Le cause strutturali della povertà africana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 le interpretazioni</a:t>
            </a:r>
          </a:p>
          <a:p>
            <a:pPr>
              <a:buNone/>
            </a:pPr>
            <a:r>
              <a:rPr lang="it-IT" dirty="0" smtClean="0"/>
              <a:t>1.Bisogna abbandonare le interpretazioni che attribuiscono la povertà dell’Africa all’indolenza della popolazione o al profondo radicamento di tradizioni e valori incompatibili con lo spirito commerciale.</a:t>
            </a:r>
          </a:p>
          <a:p>
            <a:pPr>
              <a:buNone/>
            </a:pPr>
            <a:r>
              <a:rPr lang="it-IT" dirty="0" smtClean="0"/>
              <a:t>2. La tratta degli schiavi ha senza dubbio contribuito al mantenimento di ampie aree di povertà, ma anche i paesi che si sono opposti con maggior vigore allo schiavismo, non presentano situazioni migliori e quindi vi devono essere delle cause ben più profonde.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19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L’Africa. Un po’ di storia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continente africano è un’insieme di grandi e complesse culture succedutesi nel corso dei millenni ed aperte a numerose influenze delle aree culturali contermini.</a:t>
            </a:r>
          </a:p>
          <a:p>
            <a:r>
              <a:rPr lang="it-IT" dirty="0" smtClean="0"/>
              <a:t>Le influenze islamiche e la tratta degli schiavi</a:t>
            </a:r>
          </a:p>
          <a:p>
            <a:r>
              <a:rPr lang="it-IT" dirty="0" smtClean="0"/>
              <a:t>Civiltà della parola e della scrittura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interpretazioni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t-IT" dirty="0" smtClean="0"/>
              <a:t>3. Il colonialismo ha sicuramente contribuito a frenare la possibilità di una forte autodeterminazione delle popolazioni ed ha favorito al trasferimento di ricchezza dal continente all’Europa, oltre che non favorire la nascita di un adeguato sviluppo economico. </a:t>
            </a:r>
          </a:p>
          <a:p>
            <a:pPr>
              <a:buNone/>
            </a:pPr>
            <a:r>
              <a:rPr lang="it-IT" dirty="0" smtClean="0"/>
              <a:t>4. La concentrazioni dell’economia africana sulle esportazioni di prodotti primari non ha favorito la crescita di manifatture locali rendendo il continente esposto alle importazioni di beni che potevano essere prodotti in loco.</a:t>
            </a:r>
          </a:p>
          <a:p>
            <a:pPr>
              <a:buNone/>
            </a:pPr>
            <a:r>
              <a:rPr lang="it-IT" dirty="0" smtClean="0"/>
              <a:t>5. Altro fattore è da ricercare nelle strutture politiche successive alla decolonizzazione che hanno portato alla formazione di governi autoritari o dittatoriali, scatenando guerre sanguinose tra le varie popolazioni.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    Per tentare di dare una risposta più articolata è necessario partire dalla situazione del continente all’inizio del Cinquecento, analizzando con maggiore profondità questi aspetti.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20</a:t>
            </a:fld>
            <a:endParaRPr lang="it-IT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grande divergenza</a:t>
            </a:r>
            <a:br>
              <a:rPr lang="it-IT" dirty="0" smtClean="0"/>
            </a:br>
            <a:r>
              <a:rPr lang="it-IT" dirty="0" smtClean="0"/>
              <a:t> geografia, demografia, agricoltura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Ad esclusione dell’Egitto, l’Africa </a:t>
            </a:r>
            <a:r>
              <a:rPr lang="it-IT" dirty="0" err="1" smtClean="0"/>
              <a:t>subsahariana</a:t>
            </a:r>
            <a:r>
              <a:rPr lang="it-IT" dirty="0" smtClean="0"/>
              <a:t> non aveva un’agricoltura avanzata affiancata dalla presenza di manifatture e da istituzioni in grado si supportare attività commerciali.</a:t>
            </a:r>
          </a:p>
          <a:p>
            <a:r>
              <a:rPr lang="it-IT" dirty="0" smtClean="0"/>
              <a:t>La geografia del territorio si è profondamente modificata nel corso dei secoli: il Sahara si è trasformato in deserto.</a:t>
            </a:r>
          </a:p>
          <a:p>
            <a:r>
              <a:rPr lang="it-IT" dirty="0" smtClean="0"/>
              <a:t>Solo l’Etiopia possedeva  un’agricoltura relativamente avanzata legata alla coltivazione di piante alimentari e industriali (olio di palma)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21</a:t>
            </a:fld>
            <a:endParaRPr lang="it-IT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la grande divergenza 1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Nell’Africa Occidentale trovarono un rapido adattamento le piante di origine asiatica e americana: banane, mais, tabacco ecc.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Questa presenza portò alla formazione di villaggi permanenti, e all’aumento demografico anche su fu rallentato dalla presenza di malattie tropicali. La conseguenza fu un’abbondanza di terra a fronte scarsità di uomini che produsse lo spostamento della popolazione in cerca di terre da coltivare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22</a:t>
            </a:fld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La grande divergenza 2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La produzione agricola si limitava alle esigenze di autoconsumo mancando le possibilità di creare aree di mercati per la mancanza di adeguate infrastrutture e per la bassa produttività  legata anche alla proprietà comune della terra ed ai modelli politici utilizzati, basati sull’appartenenza alle tribù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23</a:t>
            </a:fld>
            <a:endParaRPr lang="it-IT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La grande divergenza 3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Il sistema politico tribale prevedeva l’egualitarismo tra i membri che erano tenuti a produrre solo i prodotti necessari al vivere.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Non era previsto un surplus produttivo che avrebbe portato diseguaglianze.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In alcune aree occidentali era in vigore lo schiavismo ancor prima che arrivassero gli europei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24</a:t>
            </a:fld>
            <a:endParaRPr lang="it-IT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La tratta degli schiavi</a:t>
            </a:r>
            <a:br>
              <a:rPr lang="it-IT" dirty="0" smtClean="0">
                <a:solidFill>
                  <a:srgbClr val="C00000"/>
                </a:solidFill>
              </a:rPr>
            </a:br>
            <a:r>
              <a:rPr lang="it-IT" dirty="0" smtClean="0">
                <a:solidFill>
                  <a:srgbClr val="C00000"/>
                </a:solidFill>
              </a:rPr>
              <a:t>il commercio illecito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Gli europei determinarono profonde trasformazioni nell’agricoltura africana introducendo nuove piante alimentari, alimentando un nuovo commercio che si affiancava alle tradizionali esportazioni di oro in Europa e nel mondo arabo e, soprattutto, degli schiavi, determinate dal sistema delle piantagioni nelle </a:t>
            </a:r>
            <a:r>
              <a:rPr lang="it-IT" dirty="0" err="1" smtClean="0">
                <a:solidFill>
                  <a:srgbClr val="C00000"/>
                </a:solidFill>
              </a:rPr>
              <a:t>Americhe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25</a:t>
            </a:fld>
            <a:endParaRPr lang="it-IT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Il commercio lecito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Oltre gli schiavi, furono altri prodotti ad essere esportati. Tra i primi l’olio di palma assai richiesto per la lubrificazione delle macchine e delle locomotive, prima che arrivassero i derivati dal petrolio, e per la fabbricazione di saponi e candele. Il principale esportatore era la Nigeria. L’olio era scambiato con le importazioni di cotone, metalli e armi da fuoco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26</a:t>
            </a:fld>
            <a:endParaRPr lang="it-IT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Il commercio lecito 1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Altro prodotto fu il cacao, introdotta in Africa nel corso dell’Ottocento e l’aumento dei prezzi stimolò l’aumento della produzione attraverso nuovi sistemi produttivi soprattutto nel Ghana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27</a:t>
            </a:fld>
            <a:endParaRPr lang="it-IT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Il ruolo del colonialismo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I Portoghesi diedero inizio alla colonizzazione africana: Guinea-Bissau, Angola e Mozambico.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Alla fine dell’Ottocento le potenze europee si spartirono il continente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I motivi: economici e strategici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Le conseguenze: governi diretti e governi indiretti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28</a:t>
            </a:fld>
            <a:endParaRPr lang="it-IT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La povertà  africana e la storia contemporanea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Perché l’Africa è rimasta povera nonostante che all’inizio dell’Ottocento avesse imboccato una strada molto simile alle colonie nordamericane? 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Le cause sono congiunturali e strutturali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Consumi, popolazione e salari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La corruzione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29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geografia dell’Africa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Africa settentrionale: occidentale e orientale</a:t>
            </a:r>
          </a:p>
          <a:p>
            <a:r>
              <a:rPr lang="it-IT" dirty="0" smtClean="0"/>
              <a:t>Africa centrale: occidentale e orientale (Corno d’Africa</a:t>
            </a:r>
          </a:p>
          <a:p>
            <a:r>
              <a:rPr lang="it-IT" dirty="0" smtClean="0"/>
              <a:t>Africa australe</a:t>
            </a:r>
          </a:p>
          <a:p>
            <a:r>
              <a:rPr lang="it-IT" dirty="0" smtClean="0"/>
              <a:t>Le presenze politiche (carte successive)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2885436"/>
            <a:ext cx="7772400" cy="1877437"/>
          </a:xfrm>
        </p:spPr>
        <p:txBody>
          <a:bodyPr>
            <a:spAutoFit/>
          </a:bodyPr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err="1" smtClean="0">
                <a:solidFill>
                  <a:srgbClr val="C00000"/>
                </a:solidFill>
              </a:rPr>
              <a:t>Dal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feudalesimo</a:t>
            </a:r>
            <a:r>
              <a:rPr lang="en-GB" dirty="0" smtClean="0">
                <a:solidFill>
                  <a:srgbClr val="C00000"/>
                </a:solidFill>
              </a:rPr>
              <a:t> al </a:t>
            </a:r>
            <a:r>
              <a:rPr lang="en-GB" dirty="0" err="1" smtClean="0">
                <a:solidFill>
                  <a:srgbClr val="C00000"/>
                </a:solidFill>
              </a:rPr>
              <a:t>capitalismo</a:t>
            </a:r>
            <a:r>
              <a:rPr lang="en-GB" dirty="0" smtClean="0">
                <a:solidFill>
                  <a:srgbClr val="C00000"/>
                </a:solidFill>
              </a:rPr>
              <a:t>.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La Russia </a:t>
            </a:r>
            <a:r>
              <a:rPr lang="en-GB" dirty="0" err="1" smtClean="0">
                <a:solidFill>
                  <a:srgbClr val="C00000"/>
                </a:solidFill>
              </a:rPr>
              <a:t>imperiale</a:t>
            </a: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sz="2800" dirty="0" smtClean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53BDFF-15BD-4CD0-A8C0-B624C732E926}" type="datetime1">
              <a:rPr lang="it-IT" smtClean="0"/>
              <a:pPr>
                <a:defRPr/>
              </a:pPr>
              <a:t>25/04/2014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corso di Storia economica</a:t>
            </a:r>
            <a:endParaRPr lang="en-GB"/>
          </a:p>
        </p:txBody>
      </p:sp>
      <p:sp>
        <p:nvSpPr>
          <p:cNvPr id="3074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A6041-A603-44B5-98A1-8A4ADFCCE7CA}" type="slidenum">
              <a:rPr lang="en-GB"/>
              <a:pPr>
                <a:defRPr/>
              </a:pPr>
              <a:t>30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La Russia zarista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>
                <a:solidFill>
                  <a:srgbClr val="C00000"/>
                </a:solidFill>
              </a:rPr>
              <a:t>Fu una delle aree più arretrate d’Europa.</a:t>
            </a:r>
          </a:p>
          <a:p>
            <a:r>
              <a:rPr lang="it-IT" sz="2000" dirty="0" smtClean="0">
                <a:solidFill>
                  <a:srgbClr val="C00000"/>
                </a:solidFill>
              </a:rPr>
              <a:t>Pietro il Grande (1672-1725) e Caterina II (1729-1796) tentarono di far uscire la Russia dall’arretratezza.</a:t>
            </a:r>
          </a:p>
          <a:p>
            <a:r>
              <a:rPr lang="it-IT" sz="2000" dirty="0" smtClean="0">
                <a:solidFill>
                  <a:srgbClr val="C00000"/>
                </a:solidFill>
              </a:rPr>
              <a:t>Pietro costruì il porto di San Pietroburgo e Caterina chiamò architetti veneziani per abbellire la città di Palazzi.</a:t>
            </a:r>
          </a:p>
          <a:p>
            <a:r>
              <a:rPr lang="it-IT" sz="2000" dirty="0" smtClean="0">
                <a:solidFill>
                  <a:srgbClr val="C00000"/>
                </a:solidFill>
              </a:rPr>
              <a:t>Caterina continuò a modernizzare la Russia occidentale, lungo le idee dell’assolutismo illuminato: s'interessò ai problemi dell'istruzione, fondando il primo istituto d’istruzione superiore femminile in Europa, ma si interessò anche alle finanze e alla creazione di nuove cittadine fondate su suo ordine.</a:t>
            </a:r>
          </a:p>
          <a:p>
            <a:r>
              <a:rPr lang="it-IT" sz="2000" dirty="0" smtClean="0">
                <a:solidFill>
                  <a:srgbClr val="C00000"/>
                </a:solidFill>
              </a:rPr>
              <a:t>Nonostante ciò, la sua politica comportò un aumento del numero dei servi della gleba, con conseguente malcontento popolare e lo scoppio di numerose rivolte,</a:t>
            </a:r>
            <a:endParaRPr lang="it-IT" sz="2000" dirty="0">
              <a:solidFill>
                <a:srgbClr val="C00000"/>
              </a:solidFill>
            </a:endParaRP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2084-76AC-4E28-94B4-E8E69DAC21E8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31</a:t>
            </a:fld>
            <a:endParaRPr lang="it-IT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84528"/>
            <a:ext cx="8229600" cy="523220"/>
          </a:xfrm>
        </p:spPr>
        <p:txBody>
          <a:bodyPr>
            <a:spAutoFit/>
          </a:bodyPr>
          <a:lstStyle/>
          <a:p>
            <a:pPr eaLnBrk="1" hangingPunct="1">
              <a:buClr>
                <a:srgbClr val="333333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 dirty="0" smtClean="0">
                <a:solidFill>
                  <a:srgbClr val="FF0000"/>
                </a:solidFill>
              </a:rPr>
              <a:t>Le </a:t>
            </a:r>
            <a:r>
              <a:rPr lang="en-GB" sz="2800" dirty="0" err="1" smtClean="0">
                <a:solidFill>
                  <a:srgbClr val="FF0000"/>
                </a:solidFill>
              </a:rPr>
              <a:t>condizioni</a:t>
            </a:r>
            <a:r>
              <a:rPr lang="en-GB" sz="2800" dirty="0" smtClean="0">
                <a:solidFill>
                  <a:srgbClr val="FF0000"/>
                </a:solidFill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sociali</a:t>
            </a:r>
            <a:endParaRPr lang="en-GB" sz="2800" dirty="0" smtClean="0">
              <a:solidFill>
                <a:srgbClr val="FF0000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endParaRPr lang="en-GB" sz="2000" dirty="0" smtClean="0">
              <a:solidFill>
                <a:srgbClr val="FF0000"/>
              </a:solidFill>
            </a:endParaRPr>
          </a:p>
          <a:p>
            <a:r>
              <a:rPr lang="it-IT" sz="2000" dirty="0" smtClean="0">
                <a:solidFill>
                  <a:srgbClr val="C00000"/>
                </a:solidFill>
              </a:rPr>
              <a:t>Verso la metà dell’800 la Russia rimaneva ancora una società feudale, scarsamente dotata di tecniche innovative e che sfruttava le ricche risorse naturali utilizzando soprattutto la forza lavoro</a:t>
            </a:r>
          </a:p>
          <a:p>
            <a:endParaRPr lang="en-GB" sz="2000" dirty="0" smtClean="0">
              <a:solidFill>
                <a:srgbClr val="C00000"/>
              </a:solidFill>
            </a:endParaRPr>
          </a:p>
          <a:p>
            <a:r>
              <a:rPr lang="en-GB" sz="2000" dirty="0" smtClean="0">
                <a:solidFill>
                  <a:srgbClr val="C00000"/>
                </a:solidFill>
              </a:rPr>
              <a:t>Un forte </a:t>
            </a:r>
            <a:r>
              <a:rPr lang="en-GB" sz="2000" dirty="0" err="1" smtClean="0">
                <a:solidFill>
                  <a:srgbClr val="C00000"/>
                </a:solidFill>
              </a:rPr>
              <a:t>potere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autocratico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controllava</a:t>
            </a:r>
            <a:r>
              <a:rPr lang="en-GB" sz="2000" dirty="0" smtClean="0">
                <a:solidFill>
                  <a:srgbClr val="C00000"/>
                </a:solidFill>
              </a:rPr>
              <a:t>  un </a:t>
            </a:r>
            <a:r>
              <a:rPr lang="en-GB" sz="2000" dirty="0" err="1" smtClean="0">
                <a:solidFill>
                  <a:srgbClr val="C00000"/>
                </a:solidFill>
              </a:rPr>
              <a:t>enorme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paese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sottopopolato</a:t>
            </a:r>
            <a:r>
              <a:rPr lang="en-GB" sz="2000" dirty="0" smtClean="0">
                <a:solidFill>
                  <a:srgbClr val="C00000"/>
                </a:solidFill>
              </a:rPr>
              <a:t>,  </a:t>
            </a:r>
            <a:r>
              <a:rPr lang="en-GB" sz="2000" dirty="0" err="1" smtClean="0">
                <a:solidFill>
                  <a:srgbClr val="C00000"/>
                </a:solidFill>
              </a:rPr>
              <a:t>da</a:t>
            </a:r>
            <a:r>
              <a:rPr lang="en-GB" sz="2000" dirty="0" smtClean="0">
                <a:solidFill>
                  <a:srgbClr val="C00000"/>
                </a:solidFill>
              </a:rPr>
              <a:t> 35 </a:t>
            </a:r>
            <a:r>
              <a:rPr lang="en-GB" sz="2000" dirty="0" err="1" smtClean="0">
                <a:solidFill>
                  <a:srgbClr val="C00000"/>
                </a:solidFill>
              </a:rPr>
              <a:t>milioni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nel</a:t>
            </a:r>
            <a:r>
              <a:rPr lang="en-GB" sz="2000" dirty="0" smtClean="0">
                <a:solidFill>
                  <a:srgbClr val="C00000"/>
                </a:solidFill>
              </a:rPr>
              <a:t> 1800 a 70 </a:t>
            </a:r>
            <a:r>
              <a:rPr lang="en-GB" sz="2000" dirty="0" err="1" smtClean="0">
                <a:solidFill>
                  <a:srgbClr val="C00000"/>
                </a:solidFill>
              </a:rPr>
              <a:t>nel</a:t>
            </a:r>
            <a:r>
              <a:rPr lang="en-GB" sz="2000" dirty="0" smtClean="0">
                <a:solidFill>
                  <a:srgbClr val="C00000"/>
                </a:solidFill>
              </a:rPr>
              <a:t> 1850 e 103 </a:t>
            </a:r>
            <a:r>
              <a:rPr lang="en-GB" sz="2000" dirty="0" err="1" smtClean="0">
                <a:solidFill>
                  <a:srgbClr val="C00000"/>
                </a:solidFill>
              </a:rPr>
              <a:t>alla</a:t>
            </a:r>
            <a:r>
              <a:rPr lang="en-GB" sz="2000" dirty="0" smtClean="0">
                <a:solidFill>
                  <a:srgbClr val="C00000"/>
                </a:solidFill>
              </a:rPr>
              <a:t> fine del </a:t>
            </a:r>
            <a:r>
              <a:rPr lang="en-GB" sz="2000" dirty="0" err="1" smtClean="0">
                <a:solidFill>
                  <a:srgbClr val="C00000"/>
                </a:solidFill>
              </a:rPr>
              <a:t>secolo</a:t>
            </a:r>
            <a:r>
              <a:rPr lang="en-GB" sz="2000" dirty="0" smtClean="0">
                <a:solidFill>
                  <a:srgbClr val="C00000"/>
                </a:solidFill>
              </a:rPr>
              <a:t>, </a:t>
            </a:r>
            <a:r>
              <a:rPr lang="en-GB" sz="2000" dirty="0" err="1" smtClean="0">
                <a:solidFill>
                  <a:srgbClr val="C00000"/>
                </a:solidFill>
              </a:rPr>
              <a:t>nel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quale</a:t>
            </a:r>
            <a:r>
              <a:rPr lang="en-GB" sz="2000" dirty="0" smtClean="0">
                <a:solidFill>
                  <a:srgbClr val="C00000"/>
                </a:solidFill>
              </a:rPr>
              <a:t>  il 94% </a:t>
            </a:r>
            <a:r>
              <a:rPr lang="en-GB" sz="2000" dirty="0" err="1" smtClean="0">
                <a:solidFill>
                  <a:srgbClr val="C00000"/>
                </a:solidFill>
              </a:rPr>
              <a:t>dei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russi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abitava</a:t>
            </a:r>
            <a:r>
              <a:rPr lang="en-GB" sz="2000" dirty="0" smtClean="0">
                <a:solidFill>
                  <a:srgbClr val="C00000"/>
                </a:solidFill>
              </a:rPr>
              <a:t> in </a:t>
            </a:r>
            <a:r>
              <a:rPr lang="en-GB" sz="2000" dirty="0" err="1" smtClean="0">
                <a:solidFill>
                  <a:srgbClr val="C00000"/>
                </a:solidFill>
              </a:rPr>
              <a:t>campagna</a:t>
            </a:r>
            <a:r>
              <a:rPr lang="en-GB" sz="2000" dirty="0" smtClean="0">
                <a:solidFill>
                  <a:srgbClr val="C00000"/>
                </a:solidFill>
              </a:rPr>
              <a:t>.</a:t>
            </a:r>
            <a:br>
              <a:rPr lang="en-GB" sz="2000" dirty="0" smtClean="0">
                <a:solidFill>
                  <a:srgbClr val="C00000"/>
                </a:solidFill>
              </a:rPr>
            </a:br>
            <a:r>
              <a:rPr lang="en-GB" sz="2000" dirty="0" smtClean="0">
                <a:solidFill>
                  <a:srgbClr val="C00000"/>
                </a:solidFill>
              </a:rPr>
              <a:t/>
            </a:r>
            <a:br>
              <a:rPr lang="en-GB" sz="2000" dirty="0" smtClean="0">
                <a:solidFill>
                  <a:srgbClr val="C00000"/>
                </a:solidFill>
              </a:rPr>
            </a:br>
            <a:r>
              <a:rPr lang="en-GB" sz="2000" dirty="0" smtClean="0">
                <a:solidFill>
                  <a:srgbClr val="C00000"/>
                </a:solidFill>
              </a:rPr>
              <a:t>La </a:t>
            </a:r>
            <a:r>
              <a:rPr lang="en-GB" sz="2000" dirty="0" err="1" smtClean="0">
                <a:solidFill>
                  <a:srgbClr val="C00000"/>
                </a:solidFill>
              </a:rPr>
              <a:t>società</a:t>
            </a:r>
            <a:r>
              <a:rPr lang="en-GB" sz="2000" dirty="0" smtClean="0">
                <a:solidFill>
                  <a:srgbClr val="C00000"/>
                </a:solidFill>
              </a:rPr>
              <a:t> era </a:t>
            </a:r>
            <a:r>
              <a:rPr lang="en-GB" sz="2000" dirty="0" err="1" smtClean="0">
                <a:solidFill>
                  <a:srgbClr val="C00000"/>
                </a:solidFill>
              </a:rPr>
              <a:t>polarizzata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agli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estremi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della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scala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sociale</a:t>
            </a:r>
            <a:r>
              <a:rPr lang="en-GB" sz="2000" dirty="0" smtClean="0">
                <a:solidFill>
                  <a:srgbClr val="C00000"/>
                </a:solidFill>
              </a:rPr>
              <a:t>:</a:t>
            </a:r>
          </a:p>
          <a:p>
            <a:pPr>
              <a:buNone/>
            </a:pPr>
            <a:r>
              <a:rPr lang="en-GB" sz="2000" dirty="0" smtClean="0">
                <a:solidFill>
                  <a:srgbClr val="C00000"/>
                </a:solidFill>
              </a:rPr>
              <a:t>1. </a:t>
            </a:r>
            <a:r>
              <a:rPr lang="en-GB" sz="2000" dirty="0" err="1" smtClean="0">
                <a:solidFill>
                  <a:srgbClr val="C00000"/>
                </a:solidFill>
              </a:rPr>
              <a:t>Aristocrazia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fondiaria</a:t>
            </a:r>
            <a:r>
              <a:rPr lang="en-GB" sz="2000" dirty="0" smtClean="0">
                <a:solidFill>
                  <a:srgbClr val="C00000"/>
                </a:solidFill>
              </a:rPr>
              <a:t> (</a:t>
            </a:r>
            <a:r>
              <a:rPr lang="en-GB" sz="2000" b="1" i="1" dirty="0" err="1" smtClean="0">
                <a:solidFill>
                  <a:srgbClr val="C00000"/>
                </a:solidFill>
              </a:rPr>
              <a:t>pomesciki</a:t>
            </a:r>
            <a:r>
              <a:rPr lang="en-GB" sz="2000" dirty="0" smtClean="0">
                <a:solidFill>
                  <a:srgbClr val="C00000"/>
                </a:solidFill>
              </a:rPr>
              <a:t>) – </a:t>
            </a:r>
            <a:r>
              <a:rPr lang="en-GB" sz="2000" dirty="0" err="1" smtClean="0">
                <a:solidFill>
                  <a:srgbClr val="C00000"/>
                </a:solidFill>
              </a:rPr>
              <a:t>patriarcato</a:t>
            </a:r>
            <a:r>
              <a:rPr lang="en-GB" sz="2000" dirty="0" smtClean="0">
                <a:solidFill>
                  <a:srgbClr val="C00000"/>
                </a:solidFill>
              </a:rPr>
              <a:t> – </a:t>
            </a:r>
            <a:r>
              <a:rPr lang="en-GB" sz="2000" dirty="0" err="1" smtClean="0">
                <a:solidFill>
                  <a:srgbClr val="C00000"/>
                </a:solidFill>
              </a:rPr>
              <a:t>latifondi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demaniali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</a:p>
          <a:p>
            <a:pPr>
              <a:buNone/>
            </a:pPr>
            <a:r>
              <a:rPr lang="en-GB" sz="2000" dirty="0" smtClean="0">
                <a:solidFill>
                  <a:srgbClr val="C00000"/>
                </a:solidFill>
              </a:rPr>
              <a:t>2 </a:t>
            </a:r>
            <a:r>
              <a:rPr lang="en-GB" sz="2000" dirty="0" err="1" smtClean="0">
                <a:solidFill>
                  <a:srgbClr val="C00000"/>
                </a:solidFill>
              </a:rPr>
              <a:t>servi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della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gleba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</a:p>
          <a:p>
            <a:pPr>
              <a:buNone/>
            </a:pPr>
            <a:r>
              <a:rPr lang="en-GB" sz="2000" dirty="0" smtClean="0">
                <a:solidFill>
                  <a:srgbClr val="C00000"/>
                </a:solidFill>
              </a:rPr>
              <a:t>3. , </a:t>
            </a:r>
            <a:r>
              <a:rPr lang="en-GB" sz="2000" dirty="0" err="1" smtClean="0">
                <a:solidFill>
                  <a:srgbClr val="C00000"/>
                </a:solidFill>
              </a:rPr>
              <a:t>piccole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aree</a:t>
            </a:r>
            <a:r>
              <a:rPr lang="en-GB" sz="2000" dirty="0" smtClean="0">
                <a:solidFill>
                  <a:srgbClr val="C00000"/>
                </a:solidFill>
              </a:rPr>
              <a:t> di </a:t>
            </a:r>
            <a:r>
              <a:rPr lang="en-GB" sz="2000" dirty="0" err="1" smtClean="0">
                <a:solidFill>
                  <a:srgbClr val="C00000"/>
                </a:solidFill>
              </a:rPr>
              <a:t>sudditi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liberi</a:t>
            </a:r>
            <a:r>
              <a:rPr lang="en-GB" sz="2000" dirty="0" smtClean="0">
                <a:solidFill>
                  <a:srgbClr val="C00000"/>
                </a:solidFill>
              </a:rPr>
              <a:t>.</a:t>
            </a:r>
            <a:br>
              <a:rPr lang="en-GB" sz="2000" dirty="0" smtClean="0">
                <a:solidFill>
                  <a:srgbClr val="C00000"/>
                </a:solidFill>
              </a:rPr>
            </a:br>
            <a:r>
              <a:rPr lang="en-GB" sz="2000" dirty="0" smtClean="0">
                <a:solidFill>
                  <a:srgbClr val="C00000"/>
                </a:solidFill>
              </a:rPr>
              <a:t>Il Mir (</a:t>
            </a:r>
            <a:r>
              <a:rPr lang="en-GB" sz="2000" dirty="0" err="1" smtClean="0">
                <a:solidFill>
                  <a:srgbClr val="C00000"/>
                </a:solidFill>
              </a:rPr>
              <a:t>villaggio</a:t>
            </a:r>
            <a:r>
              <a:rPr lang="en-GB" sz="2000" dirty="0" smtClean="0">
                <a:solidFill>
                  <a:srgbClr val="C00000"/>
                </a:solidFill>
              </a:rPr>
              <a:t>): </a:t>
            </a:r>
            <a:r>
              <a:rPr lang="en-GB" sz="2000" dirty="0" err="1" smtClean="0">
                <a:solidFill>
                  <a:srgbClr val="C00000"/>
                </a:solidFill>
              </a:rPr>
              <a:t>colture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temporanee</a:t>
            </a:r>
            <a:r>
              <a:rPr lang="en-GB" sz="2000" dirty="0" smtClean="0">
                <a:solidFill>
                  <a:srgbClr val="C00000"/>
                </a:solidFill>
              </a:rPr>
              <a:t> – </a:t>
            </a:r>
            <a:r>
              <a:rPr lang="en-GB" sz="2000" dirty="0" err="1" smtClean="0">
                <a:solidFill>
                  <a:srgbClr val="C00000"/>
                </a:solidFill>
              </a:rPr>
              <a:t>debbio</a:t>
            </a:r>
            <a:r>
              <a:rPr lang="en-GB" sz="2000" dirty="0" smtClean="0">
                <a:solidFill>
                  <a:srgbClr val="C00000"/>
                </a:solidFill>
              </a:rPr>
              <a:t> (</a:t>
            </a:r>
            <a:r>
              <a:rPr lang="en-GB" sz="2000" dirty="0" err="1" smtClean="0">
                <a:solidFill>
                  <a:srgbClr val="C00000"/>
                </a:solidFill>
              </a:rPr>
              <a:t>campi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bruciati</a:t>
            </a:r>
            <a:r>
              <a:rPr lang="en-GB" sz="2000" dirty="0" smtClean="0">
                <a:solidFill>
                  <a:srgbClr val="C00000"/>
                </a:solidFill>
              </a:rPr>
              <a:t>) – </a:t>
            </a:r>
            <a:r>
              <a:rPr lang="en-GB" sz="2000" dirty="0" err="1" smtClean="0">
                <a:solidFill>
                  <a:srgbClr val="C00000"/>
                </a:solidFill>
              </a:rPr>
              <a:t>colture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stabili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biennali</a:t>
            </a:r>
            <a:r>
              <a:rPr lang="en-GB" sz="2000" dirty="0" smtClean="0">
                <a:solidFill>
                  <a:srgbClr val="C00000"/>
                </a:solidFill>
              </a:rPr>
              <a:t> e </a:t>
            </a:r>
            <a:r>
              <a:rPr lang="en-GB" sz="2000" dirty="0" err="1" smtClean="0">
                <a:solidFill>
                  <a:srgbClr val="C00000"/>
                </a:solidFill>
              </a:rPr>
              <a:t>triennali</a:t>
            </a:r>
            <a:r>
              <a:rPr lang="en-GB" sz="2000" dirty="0" smtClean="0">
                <a:solidFill>
                  <a:srgbClr val="C00000"/>
                </a:solidFill>
              </a:rPr>
              <a:t>.</a:t>
            </a:r>
            <a:br>
              <a:rPr lang="en-GB" sz="2000" dirty="0" smtClean="0">
                <a:solidFill>
                  <a:srgbClr val="C00000"/>
                </a:solidFill>
              </a:rPr>
            </a:br>
            <a:endParaRPr lang="it-IT" sz="2000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991D0E-2964-4A8A-A0AF-37AA255FF228}" type="datetime1">
              <a:rPr lang="it-IT" smtClean="0"/>
              <a:pPr>
                <a:defRPr/>
              </a:pPr>
              <a:t>25/04/2014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corso di Storia economica</a:t>
            </a:r>
            <a:endParaRPr lang="en-GB"/>
          </a:p>
        </p:txBody>
      </p:sp>
      <p:sp>
        <p:nvSpPr>
          <p:cNvPr id="4098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8E4A91-EB63-4994-AB8E-1026F3B57D93}" type="slidenum">
              <a:rPr lang="en-GB"/>
              <a:pPr>
                <a:defRPr/>
              </a:pPr>
              <a:t>32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615081"/>
            <a:ext cx="8229600" cy="462114"/>
          </a:xfrm>
        </p:spPr>
        <p:txBody>
          <a:bodyPr>
            <a:spAutoFit/>
          </a:bodyPr>
          <a:lstStyle/>
          <a:p>
            <a:pPr eaLnBrk="1" hangingPunct="1">
              <a:lnSpc>
                <a:spcPct val="85000"/>
              </a:lnSpc>
              <a:buClr>
                <a:srgbClr val="333333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 dirty="0" smtClean="0">
                <a:solidFill>
                  <a:srgbClr val="C00000"/>
                </a:solidFill>
              </a:rPr>
              <a:t>Guerra, </a:t>
            </a:r>
            <a:r>
              <a:rPr lang="en-GB" sz="2800" dirty="0" err="1" smtClean="0">
                <a:solidFill>
                  <a:srgbClr val="C00000"/>
                </a:solidFill>
              </a:rPr>
              <a:t>arretratezza</a:t>
            </a:r>
            <a:r>
              <a:rPr lang="en-GB" sz="2800" dirty="0" smtClean="0">
                <a:solidFill>
                  <a:srgbClr val="C00000"/>
                </a:solidFill>
              </a:rPr>
              <a:t> e </a:t>
            </a:r>
            <a:r>
              <a:rPr lang="en-GB" sz="2800" dirty="0" err="1" smtClean="0">
                <a:solidFill>
                  <a:srgbClr val="C00000"/>
                </a:solidFill>
              </a:rPr>
              <a:t>riforme</a:t>
            </a:r>
            <a:endParaRPr lang="en-GB" sz="2800" dirty="0" smtClean="0">
              <a:solidFill>
                <a:srgbClr val="C00000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1854-1856: la </a:t>
            </a:r>
            <a:r>
              <a:rPr lang="en-GB" dirty="0" err="1" smtClean="0">
                <a:solidFill>
                  <a:srgbClr val="C00000"/>
                </a:solidFill>
              </a:rPr>
              <a:t>sconfitta</a:t>
            </a:r>
            <a:r>
              <a:rPr lang="en-GB" dirty="0" smtClean="0">
                <a:solidFill>
                  <a:srgbClr val="C00000"/>
                </a:solidFill>
              </a:rPr>
              <a:t> nella </a:t>
            </a:r>
            <a:r>
              <a:rPr lang="en-GB" dirty="0" err="1" smtClean="0">
                <a:solidFill>
                  <a:srgbClr val="C00000"/>
                </a:solidFill>
              </a:rPr>
              <a:t>guerra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contro</a:t>
            </a:r>
            <a:r>
              <a:rPr lang="en-GB" dirty="0" smtClean="0">
                <a:solidFill>
                  <a:srgbClr val="C00000"/>
                </a:solidFill>
              </a:rPr>
              <a:t> la </a:t>
            </a:r>
            <a:r>
              <a:rPr lang="en-GB" dirty="0" err="1" smtClean="0">
                <a:solidFill>
                  <a:srgbClr val="C00000"/>
                </a:solidFill>
              </a:rPr>
              <a:t>Turchia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suoi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alleati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occidentali</a:t>
            </a:r>
            <a:r>
              <a:rPr lang="en-GB" dirty="0" smtClean="0">
                <a:solidFill>
                  <a:srgbClr val="C00000"/>
                </a:solidFill>
              </a:rPr>
              <a:t> (G.B., F. e </a:t>
            </a:r>
            <a:r>
              <a:rPr lang="en-GB" dirty="0" err="1" smtClean="0">
                <a:solidFill>
                  <a:srgbClr val="C00000"/>
                </a:solidFill>
              </a:rPr>
              <a:t>Piemonte</a:t>
            </a:r>
            <a:r>
              <a:rPr lang="en-GB" dirty="0" smtClean="0">
                <a:solidFill>
                  <a:srgbClr val="C00000"/>
                </a:solidFill>
              </a:rPr>
              <a:t>) </a:t>
            </a:r>
            <a:r>
              <a:rPr lang="en-GB" dirty="0" err="1" smtClean="0">
                <a:solidFill>
                  <a:srgbClr val="C00000"/>
                </a:solidFill>
              </a:rPr>
              <a:t>imprime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una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svolta</a:t>
            </a:r>
            <a:r>
              <a:rPr lang="en-GB" dirty="0" smtClean="0">
                <a:solidFill>
                  <a:srgbClr val="C00000"/>
                </a:solidFill>
              </a:rPr>
              <a:t>.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Il </a:t>
            </a:r>
            <a:r>
              <a:rPr lang="en-GB" dirty="0" err="1" smtClean="0">
                <a:solidFill>
                  <a:srgbClr val="C00000"/>
                </a:solidFill>
              </a:rPr>
              <a:t>nuovo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Zar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adotta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una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riforma</a:t>
            </a:r>
            <a:r>
              <a:rPr lang="en-GB" dirty="0" smtClean="0">
                <a:solidFill>
                  <a:srgbClr val="C00000"/>
                </a:solidFill>
              </a:rPr>
              <a:t> di </a:t>
            </a:r>
            <a:r>
              <a:rPr lang="en-GB" dirty="0" err="1" smtClean="0">
                <a:solidFill>
                  <a:srgbClr val="C00000"/>
                </a:solidFill>
              </a:rPr>
              <a:t>emancipazione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servi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della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gleba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nel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febbraio</a:t>
            </a:r>
            <a:r>
              <a:rPr lang="en-GB" dirty="0" smtClean="0">
                <a:solidFill>
                  <a:srgbClr val="C00000"/>
                </a:solidFill>
              </a:rPr>
              <a:t> 1861 </a:t>
            </a:r>
            <a:r>
              <a:rPr lang="en-GB" dirty="0" err="1" smtClean="0">
                <a:solidFill>
                  <a:srgbClr val="C00000"/>
                </a:solidFill>
              </a:rPr>
              <a:t>mediante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l'assegnazione</a:t>
            </a:r>
            <a:r>
              <a:rPr lang="en-GB" dirty="0" smtClean="0">
                <a:solidFill>
                  <a:srgbClr val="C00000"/>
                </a:solidFill>
              </a:rPr>
              <a:t> di </a:t>
            </a:r>
            <a:r>
              <a:rPr lang="en-GB" dirty="0" err="1" smtClean="0">
                <a:solidFill>
                  <a:srgbClr val="C00000"/>
                </a:solidFill>
              </a:rPr>
              <a:t>terreni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contadini</a:t>
            </a:r>
            <a:r>
              <a:rPr lang="en-GB" dirty="0" smtClean="0">
                <a:solidFill>
                  <a:srgbClr val="C00000"/>
                </a:solidFill>
              </a:rPr>
              <a:t>/</a:t>
            </a:r>
            <a:r>
              <a:rPr lang="en-GB" dirty="0" err="1" smtClean="0">
                <a:solidFill>
                  <a:srgbClr val="C00000"/>
                </a:solidFill>
              </a:rPr>
              <a:t>persone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in </a:t>
            </a:r>
            <a:r>
              <a:rPr lang="en-GB" dirty="0" err="1" smtClean="0">
                <a:solidFill>
                  <a:srgbClr val="C00000"/>
                </a:solidFill>
              </a:rPr>
              <a:t>uso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perpetuo</a:t>
            </a:r>
            <a:r>
              <a:rPr lang="en-GB" dirty="0" smtClean="0">
                <a:solidFill>
                  <a:srgbClr val="C00000"/>
                </a:solidFill>
              </a:rPr>
              <a:t> (</a:t>
            </a:r>
            <a:r>
              <a:rPr lang="en-GB" dirty="0" err="1" smtClean="0">
                <a:solidFill>
                  <a:srgbClr val="C00000"/>
                </a:solidFill>
              </a:rPr>
              <a:t>possesso</a:t>
            </a:r>
            <a:r>
              <a:rPr lang="en-GB" dirty="0" smtClean="0">
                <a:solidFill>
                  <a:srgbClr val="C00000"/>
                </a:solidFill>
              </a:rPr>
              <a:t> - </a:t>
            </a:r>
            <a:r>
              <a:rPr lang="en-GB" dirty="0" err="1" smtClean="0">
                <a:solidFill>
                  <a:srgbClr val="C00000"/>
                </a:solidFill>
              </a:rPr>
              <a:t>diritto</a:t>
            </a:r>
            <a:r>
              <a:rPr lang="en-GB" dirty="0" smtClean="0">
                <a:solidFill>
                  <a:srgbClr val="C00000"/>
                </a:solidFill>
              </a:rPr>
              <a:t> di </a:t>
            </a:r>
            <a:r>
              <a:rPr lang="en-GB" dirty="0" err="1" smtClean="0">
                <a:solidFill>
                  <a:srgbClr val="C00000"/>
                </a:solidFill>
              </a:rPr>
              <a:t>superficie</a:t>
            </a:r>
            <a:r>
              <a:rPr lang="en-GB" dirty="0" smtClean="0">
                <a:solidFill>
                  <a:srgbClr val="C00000"/>
                </a:solidFill>
              </a:rPr>
              <a:t>) 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err="1" smtClean="0">
                <a:solidFill>
                  <a:srgbClr val="C00000"/>
                </a:solidFill>
              </a:rPr>
              <a:t>pagando</a:t>
            </a:r>
            <a:r>
              <a:rPr lang="en-GB" dirty="0" smtClean="0">
                <a:solidFill>
                  <a:srgbClr val="C00000"/>
                </a:solidFill>
              </a:rPr>
              <a:t> 20 </a:t>
            </a:r>
            <a:r>
              <a:rPr lang="en-GB" dirty="0" err="1" smtClean="0">
                <a:solidFill>
                  <a:srgbClr val="C00000"/>
                </a:solidFill>
              </a:rPr>
              <a:t>annualità</a:t>
            </a:r>
            <a:r>
              <a:rPr lang="en-GB" dirty="0" smtClean="0">
                <a:solidFill>
                  <a:srgbClr val="C00000"/>
                </a:solidFill>
              </a:rPr>
              <a:t> di </a:t>
            </a:r>
            <a:r>
              <a:rPr lang="en-GB" dirty="0" err="1" smtClean="0">
                <a:solidFill>
                  <a:srgbClr val="C00000"/>
                </a:solidFill>
              </a:rPr>
              <a:t>riscatto</a:t>
            </a:r>
            <a:r>
              <a:rPr lang="en-GB" dirty="0" smtClean="0">
                <a:solidFill>
                  <a:srgbClr val="C00000"/>
                </a:solidFill>
              </a:rPr>
              <a:t>. </a:t>
            </a:r>
            <a:br>
              <a:rPr lang="en-GB" dirty="0" smtClean="0">
                <a:solidFill>
                  <a:srgbClr val="C00000"/>
                </a:solidFill>
              </a:rPr>
            </a:b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65B9A9-4F41-4E6D-8900-4D3317ED1893}" type="datetime1">
              <a:rPr lang="it-IT" smtClean="0"/>
              <a:pPr>
                <a:defRPr/>
              </a:pPr>
              <a:t>25/04/2014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corso di Storia economica</a:t>
            </a:r>
            <a:endParaRPr lang="en-GB"/>
          </a:p>
        </p:txBody>
      </p:sp>
      <p:sp>
        <p:nvSpPr>
          <p:cNvPr id="614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412858-91A2-4B78-9AF0-9968D7A6D526}" type="slidenum">
              <a:rPr lang="en-GB"/>
              <a:pPr>
                <a:defRPr/>
              </a:pPr>
              <a:t>33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Scarso successo della riforma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I nobili preferivano vendere le terre per pagare i loro debiti.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I contadini non potevano acquistare le terre per mancanza di risorse .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Il  primo risultato </a:t>
            </a:r>
            <a:r>
              <a:rPr lang="it-IT" dirty="0" err="1" smtClean="0">
                <a:solidFill>
                  <a:srgbClr val="C00000"/>
                </a:solidFill>
              </a:rPr>
              <a:t>risultato</a:t>
            </a:r>
            <a:r>
              <a:rPr lang="it-IT" dirty="0" smtClean="0">
                <a:solidFill>
                  <a:srgbClr val="C00000"/>
                </a:solidFill>
              </a:rPr>
              <a:t> fu il calo delle superfici coltivate e della produzione generale. 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Alla fine si ebbero due tipi di aziende: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Il latifondo nobiliare;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Le terre dei </a:t>
            </a:r>
            <a:r>
              <a:rPr lang="it-IT" dirty="0" err="1" smtClean="0">
                <a:solidFill>
                  <a:srgbClr val="C00000"/>
                </a:solidFill>
              </a:rPr>
              <a:t>mir</a:t>
            </a:r>
            <a:endParaRPr lang="it-IT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C00000"/>
                </a:solidFill>
              </a:rPr>
              <a:t> i </a:t>
            </a:r>
            <a:r>
              <a:rPr lang="it-IT" dirty="0" err="1" smtClean="0">
                <a:solidFill>
                  <a:srgbClr val="C00000"/>
                </a:solidFill>
              </a:rPr>
              <a:t>Kulaki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34</a:t>
            </a:fld>
            <a:endParaRPr lang="it-IT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Dalla manifattura all’industria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Scarsa incisività della manifattura per la mancanza di un vero ceto borghese.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Il protezionismo, a partire dal 1822, impedì gli stimoli che provengono dall’importazione di manufatti di largo consumo.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Solo l’aumento della popolazione e l’espansione al di là degli Urali, comportò l’ampliamento della base manifatturiera.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Le manifatture servili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35</a:t>
            </a:fld>
            <a:endParaRPr lang="it-IT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Industrie e cotone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err="1" smtClean="0">
                <a:solidFill>
                  <a:srgbClr val="C00000"/>
                </a:solidFill>
              </a:rPr>
              <a:t>Nel</a:t>
            </a:r>
            <a:r>
              <a:rPr lang="en-GB" sz="2800" dirty="0" smtClean="0">
                <a:solidFill>
                  <a:srgbClr val="C00000"/>
                </a:solidFill>
              </a:rPr>
              <a:t> 1830 in Russia </a:t>
            </a:r>
            <a:r>
              <a:rPr lang="en-GB" sz="2800" dirty="0" err="1" smtClean="0">
                <a:solidFill>
                  <a:srgbClr val="C00000"/>
                </a:solidFill>
              </a:rPr>
              <a:t>operano</a:t>
            </a:r>
            <a:r>
              <a:rPr lang="en-GB" sz="2800" dirty="0" smtClean="0">
                <a:solidFill>
                  <a:srgbClr val="C00000"/>
                </a:solidFill>
              </a:rPr>
              <a:t> 538 </a:t>
            </a:r>
            <a:r>
              <a:rPr lang="en-GB" sz="2800" dirty="0" err="1" smtClean="0">
                <a:solidFill>
                  <a:srgbClr val="C00000"/>
                </a:solidFill>
              </a:rPr>
              <a:t>fabbriche</a:t>
            </a:r>
            <a:r>
              <a:rPr lang="en-GB" sz="2800" dirty="0" smtClean="0">
                <a:solidFill>
                  <a:srgbClr val="C00000"/>
                </a:solidFill>
              </a:rPr>
              <a:t> con </a:t>
            </a:r>
            <a:r>
              <a:rPr lang="en-GB" sz="2800" dirty="0" err="1" smtClean="0">
                <a:solidFill>
                  <a:srgbClr val="C00000"/>
                </a:solidFill>
              </a:rPr>
              <a:t>mediamente</a:t>
            </a:r>
            <a:r>
              <a:rPr lang="en-GB" sz="2800" dirty="0" smtClean="0">
                <a:solidFill>
                  <a:srgbClr val="C00000"/>
                </a:solidFill>
              </a:rPr>
              <a:t> 70-80 </a:t>
            </a:r>
            <a:r>
              <a:rPr lang="en-GB" sz="2800" dirty="0" err="1" smtClean="0">
                <a:solidFill>
                  <a:srgbClr val="C00000"/>
                </a:solidFill>
              </a:rPr>
              <a:t>operai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l'una</a:t>
            </a:r>
            <a:r>
              <a:rPr lang="en-GB" sz="2800" dirty="0" smtClean="0">
                <a:solidFill>
                  <a:srgbClr val="C00000"/>
                </a:solidFill>
              </a:rPr>
              <a:t>.</a:t>
            </a:r>
            <a:br>
              <a:rPr lang="en-GB" sz="2800" dirty="0" smtClean="0">
                <a:solidFill>
                  <a:srgbClr val="C00000"/>
                </a:solidFill>
              </a:rPr>
            </a:br>
            <a:r>
              <a:rPr lang="en-GB" sz="2800" dirty="0" smtClean="0">
                <a:solidFill>
                  <a:srgbClr val="C00000"/>
                </a:solidFill>
              </a:rPr>
              <a:t> </a:t>
            </a:r>
            <a:br>
              <a:rPr lang="en-GB" sz="2800" dirty="0" smtClean="0">
                <a:solidFill>
                  <a:srgbClr val="C00000"/>
                </a:solidFill>
              </a:rPr>
            </a:br>
            <a:r>
              <a:rPr lang="en-GB" sz="2800" dirty="0" err="1" smtClean="0">
                <a:solidFill>
                  <a:srgbClr val="C00000"/>
                </a:solidFill>
              </a:rPr>
              <a:t>Nel</a:t>
            </a:r>
            <a:r>
              <a:rPr lang="en-GB" sz="2800" dirty="0" smtClean="0">
                <a:solidFill>
                  <a:srgbClr val="C00000"/>
                </a:solidFill>
              </a:rPr>
              <a:t> 1833 il </a:t>
            </a:r>
            <a:r>
              <a:rPr lang="en-GB" sz="2800" dirty="0" err="1" smtClean="0">
                <a:solidFill>
                  <a:srgbClr val="C00000"/>
                </a:solidFill>
              </a:rPr>
              <a:t>barone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Stiegliz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apre</a:t>
            </a:r>
            <a:r>
              <a:rPr lang="en-GB" sz="2800" dirty="0" smtClean="0">
                <a:solidFill>
                  <a:srgbClr val="C00000"/>
                </a:solidFill>
              </a:rPr>
              <a:t> un </a:t>
            </a:r>
            <a:r>
              <a:rPr lang="en-GB" sz="2800" dirty="0" err="1" smtClean="0">
                <a:solidFill>
                  <a:srgbClr val="C00000"/>
                </a:solidFill>
              </a:rPr>
              <a:t>grande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stabilimento</a:t>
            </a:r>
            <a:r>
              <a:rPr lang="en-GB" sz="2800" dirty="0" smtClean="0">
                <a:solidFill>
                  <a:srgbClr val="C00000"/>
                </a:solidFill>
              </a:rPr>
              <a:t> di </a:t>
            </a:r>
            <a:r>
              <a:rPr lang="en-GB" sz="2800" dirty="0" err="1" smtClean="0">
                <a:solidFill>
                  <a:srgbClr val="C00000"/>
                </a:solidFill>
              </a:rPr>
              <a:t>filatura</a:t>
            </a:r>
            <a:r>
              <a:rPr lang="en-GB" sz="2800" dirty="0" smtClean="0">
                <a:solidFill>
                  <a:srgbClr val="C00000"/>
                </a:solidFill>
              </a:rPr>
              <a:t> del </a:t>
            </a:r>
            <a:r>
              <a:rPr lang="en-GB" sz="2800" dirty="0" err="1" smtClean="0">
                <a:solidFill>
                  <a:srgbClr val="C00000"/>
                </a:solidFill>
              </a:rPr>
              <a:t>cotone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da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br>
              <a:rPr lang="en-GB" sz="2800" dirty="0" smtClean="0">
                <a:solidFill>
                  <a:srgbClr val="C00000"/>
                </a:solidFill>
              </a:rPr>
            </a:br>
            <a:r>
              <a:rPr lang="en-GB" sz="2800" dirty="0" smtClean="0">
                <a:solidFill>
                  <a:srgbClr val="C00000"/>
                </a:solidFill>
              </a:rPr>
              <a:t>25-30 </a:t>
            </a:r>
            <a:r>
              <a:rPr lang="en-GB" sz="2800" dirty="0" err="1" smtClean="0">
                <a:solidFill>
                  <a:srgbClr val="C00000"/>
                </a:solidFill>
              </a:rPr>
              <a:t>mila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fusi</a:t>
            </a:r>
            <a:r>
              <a:rPr lang="en-GB" sz="2800" dirty="0" smtClean="0">
                <a:solidFill>
                  <a:srgbClr val="C00000"/>
                </a:solidFill>
              </a:rPr>
              <a:t>, </a:t>
            </a:r>
            <a:br>
              <a:rPr lang="en-GB" sz="2800" dirty="0" smtClean="0">
                <a:solidFill>
                  <a:srgbClr val="C00000"/>
                </a:solidFill>
              </a:rPr>
            </a:br>
            <a:r>
              <a:rPr lang="en-GB" sz="2800" dirty="0" err="1" smtClean="0">
                <a:solidFill>
                  <a:srgbClr val="C00000"/>
                </a:solidFill>
              </a:rPr>
              <a:t>illuminato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dal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gaz</a:t>
            </a:r>
            <a:r>
              <a:rPr lang="en-GB" sz="2800" dirty="0" smtClean="0">
                <a:solidFill>
                  <a:srgbClr val="C00000"/>
                </a:solidFill>
              </a:rPr>
              <a:t> e con</a:t>
            </a:r>
            <a:br>
              <a:rPr lang="en-GB" sz="2800" dirty="0" smtClean="0">
                <a:solidFill>
                  <a:srgbClr val="C00000"/>
                </a:solidFill>
              </a:rPr>
            </a:b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macchine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mosse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da</a:t>
            </a:r>
            <a:r>
              <a:rPr lang="en-GB" sz="2800" dirty="0" smtClean="0">
                <a:solidFill>
                  <a:srgbClr val="C00000"/>
                </a:solidFill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</a:rPr>
              <a:t>motori</a:t>
            </a:r>
            <a:r>
              <a:rPr lang="en-GB" sz="2800" dirty="0" smtClean="0">
                <a:solidFill>
                  <a:srgbClr val="C00000"/>
                </a:solidFill>
              </a:rPr>
              <a:t> a </a:t>
            </a:r>
            <a:r>
              <a:rPr lang="en-GB" sz="2800" dirty="0" err="1" smtClean="0">
                <a:solidFill>
                  <a:srgbClr val="C00000"/>
                </a:solidFill>
              </a:rPr>
              <a:t>vapore</a:t>
            </a:r>
            <a:r>
              <a:rPr lang="en-GB" sz="2800" dirty="0" smtClean="0">
                <a:solidFill>
                  <a:srgbClr val="C00000"/>
                </a:solidFill>
              </a:rPr>
              <a:t>.</a:t>
            </a:r>
            <a:endParaRPr lang="it-IT" sz="2800" dirty="0" smtClean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36</a:t>
            </a:fld>
            <a:endParaRPr lang="it-IT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Stato, industria e finanza: </a:t>
            </a:r>
            <a:br>
              <a:rPr lang="it-IT" dirty="0" smtClean="0"/>
            </a:br>
            <a:r>
              <a:rPr lang="it-IT" dirty="0" smtClean="0"/>
              <a:t>l’industrializzazione forzata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 smtClean="0">
                <a:solidFill>
                  <a:srgbClr val="C00000"/>
                </a:solidFill>
              </a:rPr>
              <a:t>Intervento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dello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Stato</a:t>
            </a:r>
            <a:r>
              <a:rPr lang="en-GB" dirty="0" smtClean="0">
                <a:solidFill>
                  <a:srgbClr val="C00000"/>
                </a:solidFill>
              </a:rPr>
              <a:t>: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err="1" smtClean="0">
                <a:solidFill>
                  <a:srgbClr val="C00000"/>
                </a:solidFill>
              </a:rPr>
              <a:t>ferrovie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infrastrutture</a:t>
            </a:r>
            <a:r>
              <a:rPr lang="en-GB" dirty="0" smtClean="0">
                <a:solidFill>
                  <a:srgbClr val="C00000"/>
                </a:solidFill>
              </a:rPr>
              <a:t>: </a:t>
            </a:r>
            <a:r>
              <a:rPr lang="en-GB" dirty="0" err="1" smtClean="0">
                <a:solidFill>
                  <a:srgbClr val="C00000"/>
                </a:solidFill>
              </a:rPr>
              <a:t>l’apporto</a:t>
            </a:r>
            <a:r>
              <a:rPr lang="en-GB" dirty="0" smtClean="0">
                <a:solidFill>
                  <a:srgbClr val="C00000"/>
                </a:solidFill>
              </a:rPr>
              <a:t> di </a:t>
            </a:r>
            <a:r>
              <a:rPr lang="en-GB" dirty="0" err="1" smtClean="0">
                <a:solidFill>
                  <a:srgbClr val="C00000"/>
                </a:solidFill>
              </a:rPr>
              <a:t>capitali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stranieri</a:t>
            </a: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err="1" smtClean="0">
                <a:solidFill>
                  <a:srgbClr val="C00000"/>
                </a:solidFill>
              </a:rPr>
              <a:t>pressione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fiscale</a:t>
            </a: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il </a:t>
            </a:r>
            <a:r>
              <a:rPr lang="en-GB" dirty="0" err="1" smtClean="0">
                <a:solidFill>
                  <a:srgbClr val="C00000"/>
                </a:solidFill>
              </a:rPr>
              <a:t>ruolo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degli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imprenditori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stranieri</a:t>
            </a:r>
            <a:endParaRPr lang="en-GB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C00000"/>
                </a:solidFill>
              </a:rPr>
              <a:t>La </a:t>
            </a:r>
            <a:r>
              <a:rPr lang="en-GB" dirty="0" err="1" smtClean="0">
                <a:solidFill>
                  <a:srgbClr val="C00000"/>
                </a:solidFill>
              </a:rPr>
              <a:t>nascita</a:t>
            </a:r>
            <a:r>
              <a:rPr lang="en-GB" dirty="0" smtClean="0">
                <a:solidFill>
                  <a:srgbClr val="C00000"/>
                </a:solidFill>
              </a:rPr>
              <a:t>  </a:t>
            </a:r>
            <a:r>
              <a:rPr lang="en-GB" dirty="0" err="1" smtClean="0">
                <a:solidFill>
                  <a:srgbClr val="C00000"/>
                </a:solidFill>
              </a:rPr>
              <a:t>dell’industria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moderna</a:t>
            </a:r>
            <a:endParaRPr lang="en-GB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>
                <a:solidFill>
                  <a:srgbClr val="C00000"/>
                </a:solidFill>
              </a:rPr>
              <a:t>Petrolio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nascita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della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borghesia</a:t>
            </a:r>
            <a:endParaRPr lang="en-GB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C00000"/>
                </a:solidFill>
              </a:rPr>
              <a:t>Il </a:t>
            </a:r>
            <a:r>
              <a:rPr lang="en-GB" dirty="0" err="1" smtClean="0">
                <a:solidFill>
                  <a:srgbClr val="C00000"/>
                </a:solidFill>
              </a:rPr>
              <a:t>dominio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capitali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stranieri</a:t>
            </a:r>
            <a:endParaRPr lang="en-GB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C00000"/>
                </a:solidFill>
              </a:rPr>
              <a:t>La </a:t>
            </a:r>
            <a:r>
              <a:rPr lang="en-GB" dirty="0" err="1" smtClean="0">
                <a:solidFill>
                  <a:srgbClr val="C00000"/>
                </a:solidFill>
              </a:rPr>
              <a:t>finanza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statale</a:t>
            </a: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37</a:t>
            </a:fld>
            <a:endParaRPr lang="it-IT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Il Giappone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La storia del Giappone può essere divisa in 4 epoche: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1. epoca </a:t>
            </a:r>
            <a:r>
              <a:rPr lang="it-IT" dirty="0" err="1" smtClean="0">
                <a:solidFill>
                  <a:srgbClr val="C00000"/>
                </a:solidFill>
              </a:rPr>
              <a:t>Tokugawa</a:t>
            </a:r>
            <a:r>
              <a:rPr lang="it-IT" dirty="0" smtClean="0">
                <a:solidFill>
                  <a:srgbClr val="C00000"/>
                </a:solidFill>
              </a:rPr>
              <a:t> (1603-1868);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2. epoca </a:t>
            </a:r>
            <a:r>
              <a:rPr lang="it-IT" dirty="0" err="1" smtClean="0">
                <a:solidFill>
                  <a:srgbClr val="C00000"/>
                </a:solidFill>
              </a:rPr>
              <a:t>Meiji</a:t>
            </a:r>
            <a:r>
              <a:rPr lang="it-IT" dirty="0" smtClean="0">
                <a:solidFill>
                  <a:srgbClr val="C00000"/>
                </a:solidFill>
              </a:rPr>
              <a:t> (1868-1905):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3. epoca imperiale;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4. epoca della crescita accelerata (1950-1990) sempre con a capo la famiglia imperiale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38</a:t>
            </a:fld>
            <a:endParaRPr lang="it-IT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Giappone</a:t>
            </a:r>
            <a:br>
              <a:rPr lang="it-IT" dirty="0" smtClean="0"/>
            </a:br>
            <a:r>
              <a:rPr lang="it-IT" dirty="0" smtClean="0"/>
              <a:t>dal feudalesimo all’industria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 smtClean="0">
                <a:solidFill>
                  <a:srgbClr val="C00000"/>
                </a:solidFill>
              </a:rPr>
              <a:t>Nel</a:t>
            </a:r>
            <a:r>
              <a:rPr lang="en-GB" dirty="0" smtClean="0">
                <a:solidFill>
                  <a:srgbClr val="C00000"/>
                </a:solidFill>
              </a:rPr>
              <a:t> 1639 il </a:t>
            </a:r>
            <a:r>
              <a:rPr lang="en-GB" dirty="0" err="1" smtClean="0">
                <a:solidFill>
                  <a:srgbClr val="C00000"/>
                </a:solidFill>
              </a:rPr>
              <a:t>Giappone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chiude</a:t>
            </a:r>
            <a:r>
              <a:rPr lang="en-GB" dirty="0" smtClean="0">
                <a:solidFill>
                  <a:srgbClr val="C00000"/>
                </a:solidFill>
              </a:rPr>
              <a:t> verso </a:t>
            </a:r>
            <a:r>
              <a:rPr lang="en-GB" dirty="0" err="1" smtClean="0">
                <a:solidFill>
                  <a:srgbClr val="C00000"/>
                </a:solidFill>
              </a:rPr>
              <a:t>l’estero</a:t>
            </a:r>
            <a:r>
              <a:rPr lang="en-GB" dirty="0" smtClean="0">
                <a:solidFill>
                  <a:srgbClr val="C00000"/>
                </a:solidFill>
              </a:rPr>
              <a:t>.</a:t>
            </a:r>
            <a:br>
              <a:rPr lang="en-GB" dirty="0" smtClean="0">
                <a:solidFill>
                  <a:srgbClr val="C00000"/>
                </a:solidFill>
              </a:rPr>
            </a:br>
            <a:endParaRPr lang="en-GB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>
                <a:solidFill>
                  <a:srgbClr val="C00000"/>
                </a:solidFill>
              </a:rPr>
              <a:t>S'era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aperto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dal</a:t>
            </a:r>
            <a:r>
              <a:rPr lang="en-GB" dirty="0" smtClean="0">
                <a:solidFill>
                  <a:srgbClr val="C00000"/>
                </a:solidFill>
              </a:rPr>
              <a:t> 1543 a </a:t>
            </a:r>
            <a:r>
              <a:rPr lang="en-GB" dirty="0" err="1" smtClean="0">
                <a:solidFill>
                  <a:srgbClr val="C00000"/>
                </a:solidFill>
              </a:rPr>
              <a:t>Portoghesi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Olandesi</a:t>
            </a:r>
            <a:r>
              <a:rPr lang="en-GB" dirty="0" smtClean="0">
                <a:solidFill>
                  <a:srgbClr val="C00000"/>
                </a:solidFill>
              </a:rPr>
              <a:t>.</a:t>
            </a:r>
            <a:br>
              <a:rPr lang="en-GB" dirty="0" smtClean="0">
                <a:solidFill>
                  <a:srgbClr val="C00000"/>
                </a:solidFill>
              </a:rPr>
            </a:br>
            <a:endParaRPr lang="en-GB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C00000"/>
                </a:solidFill>
              </a:rPr>
              <a:t>I nobili Tokugawa </a:t>
            </a:r>
            <a:r>
              <a:rPr lang="en-GB" dirty="0" err="1" smtClean="0">
                <a:solidFill>
                  <a:srgbClr val="C00000"/>
                </a:solidFill>
              </a:rPr>
              <a:t>governavano</a:t>
            </a:r>
            <a:r>
              <a:rPr lang="en-GB" dirty="0" smtClean="0">
                <a:solidFill>
                  <a:srgbClr val="C00000"/>
                </a:solidFill>
              </a:rPr>
              <a:t> per </a:t>
            </a:r>
            <a:r>
              <a:rPr lang="en-GB" dirty="0" err="1" smtClean="0">
                <a:solidFill>
                  <a:srgbClr val="C00000"/>
                </a:solidFill>
              </a:rPr>
              <a:t>conto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dell’imperatore</a:t>
            </a:r>
            <a:r>
              <a:rPr lang="en-GB" dirty="0" smtClean="0">
                <a:solidFill>
                  <a:srgbClr val="C00000"/>
                </a:solidFill>
              </a:rPr>
              <a:t> un </a:t>
            </a:r>
            <a:r>
              <a:rPr lang="en-GB" dirty="0" err="1" smtClean="0">
                <a:solidFill>
                  <a:srgbClr val="C00000"/>
                </a:solidFill>
              </a:rPr>
              <a:t>paese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diviso</a:t>
            </a:r>
            <a:r>
              <a:rPr lang="en-GB" dirty="0" smtClean="0">
                <a:solidFill>
                  <a:srgbClr val="C00000"/>
                </a:solidFill>
              </a:rPr>
              <a:t> in 247 </a:t>
            </a:r>
            <a:r>
              <a:rPr lang="en-GB" dirty="0" err="1" smtClean="0">
                <a:solidFill>
                  <a:srgbClr val="C00000"/>
                </a:solidFill>
              </a:rPr>
              <a:t>feudi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daimyo</a:t>
            </a:r>
            <a:r>
              <a:rPr lang="en-GB" dirty="0" smtClean="0">
                <a:solidFill>
                  <a:srgbClr val="C00000"/>
                </a:solidFill>
              </a:rPr>
              <a:t>, </a:t>
            </a:r>
            <a:r>
              <a:rPr lang="en-GB" dirty="0" err="1" smtClean="0">
                <a:solidFill>
                  <a:srgbClr val="C00000"/>
                </a:solidFill>
              </a:rPr>
              <a:t>amministrati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difesi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dai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samurai</a:t>
            </a:r>
            <a:r>
              <a:rPr lang="en-GB" dirty="0" smtClean="0">
                <a:solidFill>
                  <a:srgbClr val="C00000"/>
                </a:solidFill>
              </a:rPr>
              <a:t>.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endParaRPr lang="en-GB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>
                <a:solidFill>
                  <a:srgbClr val="C00000"/>
                </a:solidFill>
              </a:rPr>
              <a:t>L’economia</a:t>
            </a:r>
            <a:r>
              <a:rPr lang="en-GB" dirty="0" smtClean="0">
                <a:solidFill>
                  <a:srgbClr val="C00000"/>
                </a:solidFill>
              </a:rPr>
              <a:t>, </a:t>
            </a:r>
            <a:r>
              <a:rPr lang="en-GB" dirty="0" err="1" smtClean="0">
                <a:solidFill>
                  <a:srgbClr val="C00000"/>
                </a:solidFill>
              </a:rPr>
              <a:t>imperniata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sulla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risicoltura</a:t>
            </a:r>
            <a:r>
              <a:rPr lang="en-GB" dirty="0" smtClean="0">
                <a:solidFill>
                  <a:srgbClr val="C00000"/>
                </a:solidFill>
              </a:rPr>
              <a:t>, </a:t>
            </a:r>
            <a:r>
              <a:rPr lang="en-GB" dirty="0" err="1" smtClean="0">
                <a:solidFill>
                  <a:srgbClr val="C00000"/>
                </a:solidFill>
              </a:rPr>
              <a:t>comprendeva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manifatture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nobiliari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lavoro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artigiano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domiciliare</a:t>
            </a:r>
            <a:r>
              <a:rPr lang="en-GB" dirty="0" smtClean="0">
                <a:solidFill>
                  <a:srgbClr val="C00000"/>
                </a:solidFill>
              </a:rPr>
              <a:t>.</a:t>
            </a:r>
            <a:br>
              <a:rPr lang="en-GB" dirty="0" smtClean="0">
                <a:solidFill>
                  <a:srgbClr val="C00000"/>
                </a:solidFill>
              </a:rPr>
            </a:br>
            <a:endParaRPr lang="en-GB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>
                <a:solidFill>
                  <a:srgbClr val="C00000"/>
                </a:solidFill>
              </a:rPr>
              <a:t>Nelle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città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grandi</a:t>
            </a:r>
            <a:r>
              <a:rPr lang="en-GB" dirty="0" smtClean="0">
                <a:solidFill>
                  <a:srgbClr val="C00000"/>
                </a:solidFill>
              </a:rPr>
              <a:t>, </a:t>
            </a:r>
            <a:r>
              <a:rPr lang="en-GB" dirty="0" err="1" smtClean="0">
                <a:solidFill>
                  <a:srgbClr val="C00000"/>
                </a:solidFill>
              </a:rPr>
              <a:t>medie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piccole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operavano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artigiani</a:t>
            </a:r>
            <a:r>
              <a:rPr lang="en-GB" dirty="0" smtClean="0">
                <a:solidFill>
                  <a:srgbClr val="C00000"/>
                </a:solidFill>
              </a:rPr>
              <a:t>, </a:t>
            </a:r>
            <a:r>
              <a:rPr lang="en-GB" dirty="0" err="1" smtClean="0">
                <a:solidFill>
                  <a:srgbClr val="C00000"/>
                </a:solidFill>
              </a:rPr>
              <a:t>mercanti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banchieri</a:t>
            </a:r>
            <a:r>
              <a:rPr lang="en-GB" dirty="0" smtClean="0">
                <a:solidFill>
                  <a:srgbClr val="C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solidFill>
                  <a:srgbClr val="C00000"/>
                </a:solidFill>
              </a:rPr>
              <a:t>I </a:t>
            </a:r>
            <a:r>
              <a:rPr lang="en-GB" dirty="0" err="1" smtClean="0">
                <a:solidFill>
                  <a:srgbClr val="C00000"/>
                </a:solidFill>
              </a:rPr>
              <a:t>miglioramente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produttivi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tecnologici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39</a:t>
            </a:fld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4</a:t>
            </a:fld>
            <a:endParaRPr lang="it-IT"/>
          </a:p>
        </p:txBody>
      </p:sp>
      <p:pic>
        <p:nvPicPr>
          <p:cNvPr id="6" name="Immagine 5" descr="http://upload.wikimedia.org/wikipedia/commons/thumb/6/6b/African-civilizations-map-pre-colonial_es.svg/510px-African-civilizations-map-pre-colonial_es.svg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476673"/>
            <a:ext cx="7128792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restaurazione </a:t>
            </a:r>
            <a:r>
              <a:rPr lang="it-IT" dirty="0" err="1" smtClean="0"/>
              <a:t>Meiji</a:t>
            </a:r>
            <a:r>
              <a:rPr lang="it-IT" dirty="0" smtClean="0"/>
              <a:t> e la fine dell’isolazionismo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>
                <a:solidFill>
                  <a:srgbClr val="C00000"/>
                </a:solidFill>
              </a:rPr>
              <a:t>Nel</a:t>
            </a:r>
            <a:r>
              <a:rPr lang="en-GB" dirty="0" smtClean="0">
                <a:solidFill>
                  <a:srgbClr val="C00000"/>
                </a:solidFill>
              </a:rPr>
              <a:t> 1853, </a:t>
            </a:r>
            <a:r>
              <a:rPr lang="en-GB" dirty="0" err="1" smtClean="0">
                <a:solidFill>
                  <a:srgbClr val="C00000"/>
                </a:solidFill>
              </a:rPr>
              <a:t>l’ammiraglio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statunitense</a:t>
            </a:r>
            <a:r>
              <a:rPr lang="en-GB" dirty="0" smtClean="0">
                <a:solidFill>
                  <a:srgbClr val="C00000"/>
                </a:solidFill>
              </a:rPr>
              <a:t> Perry, in </a:t>
            </a:r>
            <a:r>
              <a:rPr lang="en-GB" dirty="0" err="1" smtClean="0">
                <a:solidFill>
                  <a:srgbClr val="C00000"/>
                </a:solidFill>
              </a:rPr>
              <a:t>viaggio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da</a:t>
            </a:r>
            <a:r>
              <a:rPr lang="en-GB" dirty="0" smtClean="0">
                <a:solidFill>
                  <a:srgbClr val="C00000"/>
                </a:solidFill>
              </a:rPr>
              <a:t> San Francisco a </a:t>
            </a:r>
            <a:r>
              <a:rPr lang="en-GB" dirty="0" err="1" smtClean="0">
                <a:solidFill>
                  <a:srgbClr val="C00000"/>
                </a:solidFill>
              </a:rPr>
              <a:t>Shangai</a:t>
            </a:r>
            <a:r>
              <a:rPr lang="en-GB" dirty="0" smtClean="0">
                <a:solidFill>
                  <a:srgbClr val="C00000"/>
                </a:solidFill>
              </a:rPr>
              <a:t>, </a:t>
            </a:r>
            <a:r>
              <a:rPr lang="en-GB" dirty="0" err="1" smtClean="0">
                <a:solidFill>
                  <a:srgbClr val="C00000"/>
                </a:solidFill>
              </a:rPr>
              <a:t>fa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tappa</a:t>
            </a:r>
            <a:r>
              <a:rPr lang="en-GB" dirty="0" smtClean="0">
                <a:solidFill>
                  <a:srgbClr val="C00000"/>
                </a:solidFill>
              </a:rPr>
              <a:t> a </a:t>
            </a:r>
            <a:r>
              <a:rPr lang="en-GB" dirty="0" err="1" smtClean="0">
                <a:solidFill>
                  <a:srgbClr val="C00000"/>
                </a:solidFill>
              </a:rPr>
              <a:t>Yedo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propone</a:t>
            </a:r>
            <a:r>
              <a:rPr lang="en-GB" dirty="0" smtClean="0">
                <a:solidFill>
                  <a:srgbClr val="C00000"/>
                </a:solidFill>
              </a:rPr>
              <a:t> di </a:t>
            </a:r>
            <a:r>
              <a:rPr lang="en-GB" dirty="0" err="1" smtClean="0">
                <a:solidFill>
                  <a:srgbClr val="C00000"/>
                </a:solidFill>
              </a:rPr>
              <a:t>avviare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relazioni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diplomatiche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commerciali</a:t>
            </a:r>
            <a:r>
              <a:rPr lang="en-GB" dirty="0" smtClean="0">
                <a:solidFill>
                  <a:srgbClr val="C00000"/>
                </a:solidFill>
              </a:rPr>
              <a:t> con </a:t>
            </a:r>
            <a:r>
              <a:rPr lang="en-GB" dirty="0" err="1" smtClean="0">
                <a:solidFill>
                  <a:srgbClr val="C00000"/>
                </a:solidFill>
              </a:rPr>
              <a:t>gli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Usa</a:t>
            </a:r>
            <a:r>
              <a:rPr lang="en-GB" dirty="0" smtClean="0">
                <a:solidFill>
                  <a:srgbClr val="C00000"/>
                </a:solidFill>
              </a:rPr>
              <a:t>.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err="1" smtClean="0">
                <a:solidFill>
                  <a:srgbClr val="C00000"/>
                </a:solidFill>
              </a:rPr>
              <a:t>Nonostante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daimyo </a:t>
            </a:r>
            <a:r>
              <a:rPr lang="en-GB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siano</a:t>
            </a:r>
            <a:r>
              <a:rPr lang="en-GB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contrari</a:t>
            </a:r>
            <a:r>
              <a:rPr lang="en-GB" dirty="0" smtClean="0">
                <a:solidFill>
                  <a:srgbClr val="C00000"/>
                </a:solidFill>
              </a:rPr>
              <a:t>, lo shogun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 Tokugawa </a:t>
            </a:r>
            <a:r>
              <a:rPr lang="en-GB" dirty="0" err="1" smtClean="0">
                <a:solidFill>
                  <a:srgbClr val="C00000"/>
                </a:solidFill>
              </a:rPr>
              <a:t>nel</a:t>
            </a:r>
            <a:r>
              <a:rPr lang="en-GB" dirty="0" smtClean="0">
                <a:solidFill>
                  <a:srgbClr val="C00000"/>
                </a:solidFill>
              </a:rPr>
              <a:t> 1854 concede </a:t>
            </a:r>
            <a:r>
              <a:rPr lang="en-GB" dirty="0" err="1" smtClean="0">
                <a:solidFill>
                  <a:srgbClr val="C00000"/>
                </a:solidFill>
              </a:rPr>
              <a:t>ai</a:t>
            </a:r>
            <a:r>
              <a:rPr lang="en-GB" dirty="0" smtClean="0">
                <a:solidFill>
                  <a:srgbClr val="C00000"/>
                </a:solidFill>
              </a:rPr>
              <a:t> ‘</a:t>
            </a:r>
            <a:r>
              <a:rPr lang="en-GB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barbari</a:t>
            </a:r>
            <a:r>
              <a:rPr lang="en-GB" dirty="0" smtClean="0">
                <a:solidFill>
                  <a:srgbClr val="C00000"/>
                </a:solidFill>
              </a:rPr>
              <a:t>’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l’uso</a:t>
            </a:r>
            <a:r>
              <a:rPr lang="en-GB" dirty="0" smtClean="0">
                <a:solidFill>
                  <a:srgbClr val="C00000"/>
                </a:solidFill>
              </a:rPr>
              <a:t> di due </a:t>
            </a:r>
            <a:r>
              <a:rPr lang="en-GB" dirty="0" err="1" smtClean="0">
                <a:solidFill>
                  <a:srgbClr val="C00000"/>
                </a:solidFill>
              </a:rPr>
              <a:t>porti</a:t>
            </a:r>
            <a:r>
              <a:rPr lang="en-GB" dirty="0" smtClean="0">
                <a:solidFill>
                  <a:srgbClr val="C00000"/>
                </a:solidFill>
              </a:rPr>
              <a:t>.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 Al </a:t>
            </a:r>
            <a:r>
              <a:rPr lang="en-GB" dirty="0" err="1" smtClean="0">
                <a:solidFill>
                  <a:srgbClr val="C00000"/>
                </a:solidFill>
              </a:rPr>
              <a:t>seguito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degli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Usa</a:t>
            </a:r>
            <a:r>
              <a:rPr lang="en-GB" dirty="0" smtClean="0">
                <a:solidFill>
                  <a:srgbClr val="C00000"/>
                </a:solidFill>
              </a:rPr>
              <a:t>, Gran </a:t>
            </a:r>
            <a:r>
              <a:rPr lang="en-GB" dirty="0" err="1" smtClean="0">
                <a:solidFill>
                  <a:srgbClr val="C00000"/>
                </a:solidFill>
              </a:rPr>
              <a:t>Bretagna</a:t>
            </a:r>
            <a:r>
              <a:rPr lang="en-GB" dirty="0" smtClean="0">
                <a:solidFill>
                  <a:srgbClr val="C00000"/>
                </a:solidFill>
              </a:rPr>
              <a:t>., Russia, </a:t>
            </a:r>
            <a:r>
              <a:rPr lang="en-GB" dirty="0" err="1" smtClean="0">
                <a:solidFill>
                  <a:srgbClr val="C00000"/>
                </a:solidFill>
              </a:rPr>
              <a:t>Francia</a:t>
            </a:r>
            <a:r>
              <a:rPr lang="en-GB" dirty="0" smtClean="0">
                <a:solidFill>
                  <a:srgbClr val="C00000"/>
                </a:solidFill>
              </a:rPr>
              <a:t>, </a:t>
            </a:r>
            <a:r>
              <a:rPr lang="en-GB" dirty="0" err="1" smtClean="0">
                <a:solidFill>
                  <a:srgbClr val="C00000"/>
                </a:solidFill>
              </a:rPr>
              <a:t>Olanda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Portogallo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impongono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analoghi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trattati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commerciali</a:t>
            </a:r>
            <a:r>
              <a:rPr lang="en-GB" dirty="0" smtClean="0">
                <a:solidFill>
                  <a:srgbClr val="C00000"/>
                </a:solidFill>
              </a:rPr>
              <a:t>, </a:t>
            </a:r>
            <a:r>
              <a:rPr lang="en-GB" dirty="0" err="1" smtClean="0">
                <a:solidFill>
                  <a:srgbClr val="C00000"/>
                </a:solidFill>
              </a:rPr>
              <a:t>estorcendo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bassissime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difese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doganali</a:t>
            </a:r>
            <a:r>
              <a:rPr lang="en-GB" dirty="0" smtClean="0">
                <a:solidFill>
                  <a:srgbClr val="C00000"/>
                </a:solidFill>
              </a:rPr>
              <a:t>.</a:t>
            </a:r>
            <a:br>
              <a:rPr lang="en-GB" dirty="0" smtClean="0">
                <a:solidFill>
                  <a:srgbClr val="C00000"/>
                </a:solidFill>
              </a:rPr>
            </a:b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40</a:t>
            </a:fld>
            <a:endParaRPr lang="it-IT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L’avvio della modernizzazione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>
                <a:solidFill>
                  <a:srgbClr val="C00000"/>
                </a:solidFill>
              </a:rPr>
              <a:t>La </a:t>
            </a:r>
            <a:r>
              <a:rPr lang="en-GB" dirty="0" err="1" smtClean="0">
                <a:solidFill>
                  <a:srgbClr val="C00000"/>
                </a:solidFill>
              </a:rPr>
              <a:t>caduta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privilegi</a:t>
            </a:r>
            <a:endParaRPr lang="en-GB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GB" dirty="0" smtClean="0">
                <a:solidFill>
                  <a:srgbClr val="C00000"/>
                </a:solidFill>
              </a:rPr>
              <a:t>Il </a:t>
            </a:r>
            <a:r>
              <a:rPr lang="en-GB" dirty="0" err="1" smtClean="0">
                <a:solidFill>
                  <a:srgbClr val="C00000"/>
                </a:solidFill>
              </a:rPr>
              <a:t>ruolo</a:t>
            </a:r>
            <a:r>
              <a:rPr lang="en-GB" dirty="0" smtClean="0">
                <a:solidFill>
                  <a:srgbClr val="C00000"/>
                </a:solidFill>
              </a:rPr>
              <a:t> del </a:t>
            </a:r>
            <a:r>
              <a:rPr lang="en-GB" dirty="0" err="1" smtClean="0">
                <a:solidFill>
                  <a:srgbClr val="C00000"/>
                </a:solidFill>
              </a:rPr>
              <a:t>governo</a:t>
            </a:r>
            <a:endParaRPr lang="en-GB" dirty="0" smtClean="0">
              <a:solidFill>
                <a:srgbClr val="C00000"/>
              </a:solidFill>
            </a:endParaRPr>
          </a:p>
          <a:p>
            <a:pPr marL="95250" indent="-95250">
              <a:buNone/>
            </a:pPr>
            <a:r>
              <a:rPr lang="en-GB" dirty="0" smtClean="0">
                <a:solidFill>
                  <a:srgbClr val="C00000"/>
                </a:solidFill>
              </a:rPr>
              <a:t>Dal 1868 al 1880 il </a:t>
            </a:r>
            <a:r>
              <a:rPr lang="en-GB" dirty="0" err="1" smtClean="0">
                <a:solidFill>
                  <a:srgbClr val="C00000"/>
                </a:solidFill>
              </a:rPr>
              <a:t>governo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fonda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imprese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industriali</a:t>
            </a:r>
            <a:r>
              <a:rPr lang="en-GB" dirty="0" smtClean="0">
                <a:solidFill>
                  <a:srgbClr val="C00000"/>
                </a:solidFill>
              </a:rPr>
              <a:t> o ne </a:t>
            </a:r>
            <a:r>
              <a:rPr lang="en-GB" dirty="0" err="1" smtClean="0">
                <a:solidFill>
                  <a:srgbClr val="C00000"/>
                </a:solidFill>
              </a:rPr>
              <a:t>prende</a:t>
            </a:r>
            <a:r>
              <a:rPr lang="en-GB" dirty="0" smtClean="0">
                <a:solidFill>
                  <a:srgbClr val="C00000"/>
                </a:solidFill>
              </a:rPr>
              <a:t> il </a:t>
            </a:r>
            <a:r>
              <a:rPr lang="en-GB" dirty="0" err="1" smtClean="0">
                <a:solidFill>
                  <a:srgbClr val="C00000"/>
                </a:solidFill>
              </a:rPr>
              <a:t>controllo</a:t>
            </a:r>
            <a:r>
              <a:rPr lang="en-GB" dirty="0" smtClean="0">
                <a:solidFill>
                  <a:srgbClr val="C00000"/>
                </a:solidFill>
              </a:rPr>
              <a:t>. Dal 1875, </a:t>
            </a:r>
            <a:r>
              <a:rPr lang="en-GB" dirty="0" err="1" smtClean="0">
                <a:solidFill>
                  <a:srgbClr val="C00000"/>
                </a:solidFill>
              </a:rPr>
              <a:t>stipendia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centinaia</a:t>
            </a:r>
            <a:r>
              <a:rPr lang="en-GB" dirty="0" smtClean="0">
                <a:solidFill>
                  <a:srgbClr val="C00000"/>
                </a:solidFill>
              </a:rPr>
              <a:t> di </a:t>
            </a:r>
            <a:r>
              <a:rPr lang="en-GB" dirty="0" err="1" smtClean="0">
                <a:solidFill>
                  <a:srgbClr val="C00000"/>
                </a:solidFill>
              </a:rPr>
              <a:t>tecnici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esteri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che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insegnano</a:t>
            </a:r>
            <a:r>
              <a:rPr lang="en-GB" dirty="0" smtClean="0">
                <a:solidFill>
                  <a:srgbClr val="C00000"/>
                </a:solidFill>
              </a:rPr>
              <a:t> ad </a:t>
            </a:r>
            <a:r>
              <a:rPr lang="en-GB" dirty="0" err="1" smtClean="0">
                <a:solidFill>
                  <a:srgbClr val="C00000"/>
                </a:solidFill>
              </a:rPr>
              <a:t>utilizzare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macchine</a:t>
            </a:r>
            <a:r>
              <a:rPr lang="en-GB" dirty="0" smtClean="0">
                <a:solidFill>
                  <a:srgbClr val="C00000"/>
                </a:solidFill>
              </a:rPr>
              <a:t> e ad </a:t>
            </a:r>
            <a:r>
              <a:rPr lang="en-GB" dirty="0" err="1" smtClean="0">
                <a:solidFill>
                  <a:srgbClr val="C00000"/>
                </a:solidFill>
              </a:rPr>
              <a:t>organizzare</a:t>
            </a:r>
            <a:r>
              <a:rPr lang="en-GB" dirty="0" smtClean="0">
                <a:solidFill>
                  <a:srgbClr val="C00000"/>
                </a:solidFill>
              </a:rPr>
              <a:t> le prime </a:t>
            </a:r>
            <a:r>
              <a:rPr lang="en-GB" dirty="0" err="1" smtClean="0">
                <a:solidFill>
                  <a:srgbClr val="C00000"/>
                </a:solidFill>
              </a:rPr>
              <a:t>produzioni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industriali</a:t>
            </a:r>
            <a:r>
              <a:rPr lang="en-GB" dirty="0" smtClean="0">
                <a:solidFill>
                  <a:srgbClr val="C00000"/>
                </a:solidFill>
              </a:rPr>
              <a:t>.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err="1" smtClean="0">
                <a:solidFill>
                  <a:srgbClr val="C00000"/>
                </a:solidFill>
              </a:rPr>
              <a:t>Mercanti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artigiani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fondano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imprese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alle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quali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partecipano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spesso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b="1" i="1" dirty="0" smtClean="0">
                <a:solidFill>
                  <a:srgbClr val="C00000"/>
                </a:solidFill>
              </a:rPr>
              <a:t>daimyo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b="1" i="1" dirty="0" smtClean="0">
                <a:solidFill>
                  <a:srgbClr val="C00000"/>
                </a:solidFill>
              </a:rPr>
              <a:t>samurai</a:t>
            </a:r>
            <a:r>
              <a:rPr lang="en-GB" dirty="0" smtClean="0">
                <a:solidFill>
                  <a:srgbClr val="C00000"/>
                </a:solidFill>
              </a:rPr>
              <a:t> con </a:t>
            </a:r>
            <a:r>
              <a:rPr lang="en-GB" dirty="0" err="1" smtClean="0">
                <a:solidFill>
                  <a:srgbClr val="C00000"/>
                </a:solidFill>
              </a:rPr>
              <a:t>risorse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monetarie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avute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dallo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stato</a:t>
            </a:r>
            <a:r>
              <a:rPr lang="en-GB" dirty="0" smtClean="0">
                <a:solidFill>
                  <a:srgbClr val="C00000"/>
                </a:solidFill>
              </a:rPr>
              <a:t> come </a:t>
            </a:r>
            <a:r>
              <a:rPr lang="en-GB" dirty="0" err="1" smtClean="0">
                <a:solidFill>
                  <a:srgbClr val="C00000"/>
                </a:solidFill>
              </a:rPr>
              <a:t>indennizzo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della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nazionalizzazione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delle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terre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feudali</a:t>
            </a:r>
            <a:r>
              <a:rPr lang="en-GB" dirty="0" smtClean="0">
                <a:solidFill>
                  <a:srgbClr val="C00000"/>
                </a:solidFill>
              </a:rPr>
              <a:t>.</a:t>
            </a:r>
          </a:p>
          <a:p>
            <a:pPr marL="95250" indent="-95250">
              <a:buNone/>
            </a:pPr>
            <a:r>
              <a:rPr lang="en-GB" dirty="0" smtClean="0">
                <a:solidFill>
                  <a:srgbClr val="C00000"/>
                </a:solidFill>
              </a:rPr>
              <a:t>Il </a:t>
            </a:r>
            <a:r>
              <a:rPr lang="en-GB" dirty="0" err="1" smtClean="0">
                <a:solidFill>
                  <a:srgbClr val="C00000"/>
                </a:solidFill>
              </a:rPr>
              <a:t>governo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istituisce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una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agenzia</a:t>
            </a:r>
            <a:r>
              <a:rPr lang="en-GB" dirty="0" smtClean="0">
                <a:solidFill>
                  <a:srgbClr val="C00000"/>
                </a:solidFill>
              </a:rPr>
              <a:t> per il </a:t>
            </a:r>
            <a:r>
              <a:rPr lang="en-GB" dirty="0" err="1" smtClean="0">
                <a:solidFill>
                  <a:srgbClr val="C00000"/>
                </a:solidFill>
              </a:rPr>
              <a:t>commercio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estero</a:t>
            </a:r>
            <a:r>
              <a:rPr lang="en-GB" dirty="0" smtClean="0">
                <a:solidFill>
                  <a:srgbClr val="C00000"/>
                </a:solidFill>
              </a:rPr>
              <a:t> per </a:t>
            </a:r>
            <a:r>
              <a:rPr lang="en-GB" dirty="0" err="1" smtClean="0">
                <a:solidFill>
                  <a:srgbClr val="C00000"/>
                </a:solidFill>
              </a:rPr>
              <a:t>agevolare</a:t>
            </a:r>
            <a:r>
              <a:rPr lang="en-GB" dirty="0" smtClean="0">
                <a:solidFill>
                  <a:srgbClr val="C00000"/>
                </a:solidFill>
              </a:rPr>
              <a:t> lo </a:t>
            </a:r>
            <a:r>
              <a:rPr lang="en-GB" dirty="0" err="1" smtClean="0">
                <a:solidFill>
                  <a:srgbClr val="C00000"/>
                </a:solidFill>
              </a:rPr>
              <a:t>sviluppo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commerciale</a:t>
            </a:r>
            <a:endParaRPr lang="en-GB" dirty="0" smtClean="0">
              <a:solidFill>
                <a:srgbClr val="C00000"/>
              </a:solidFill>
            </a:endParaRPr>
          </a:p>
          <a:p>
            <a:pPr marL="95250" indent="-95250">
              <a:buNone/>
            </a:pPr>
            <a:r>
              <a:rPr lang="en-GB" dirty="0" smtClean="0">
                <a:solidFill>
                  <a:srgbClr val="C00000"/>
                </a:solidFill>
              </a:rPr>
              <a:t>1870-1900: </a:t>
            </a:r>
            <a:r>
              <a:rPr lang="en-GB" dirty="0" err="1" smtClean="0">
                <a:solidFill>
                  <a:srgbClr val="C00000"/>
                </a:solidFill>
              </a:rPr>
              <a:t>avvio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dll’industrializzazione</a:t>
            </a:r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000000"/>
                </a:solidFill>
              </a:rPr>
              <a:t/>
            </a:r>
            <a:br>
              <a:rPr lang="en-GB" dirty="0" smtClean="0">
                <a:solidFill>
                  <a:srgbClr val="000000"/>
                </a:solidFill>
              </a:rPr>
            </a:b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41</a:t>
            </a:fld>
            <a:endParaRPr lang="it-IT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periodo imperiale tra tradizione e innovazione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L’organizzazione dell’economia privata  si basa sulla formula societaria dello </a:t>
            </a:r>
            <a:r>
              <a:rPr lang="it-IT" i="1" dirty="0" err="1" smtClean="0">
                <a:solidFill>
                  <a:srgbClr val="0070C0"/>
                </a:solidFill>
              </a:rPr>
              <a:t>zaibatsu</a:t>
            </a:r>
            <a:endParaRPr lang="it-IT" i="1" dirty="0" smtClean="0">
              <a:solidFill>
                <a:srgbClr val="0070C0"/>
              </a:solidFill>
            </a:endParaRPr>
          </a:p>
          <a:p>
            <a:r>
              <a:rPr lang="it-IT" i="1" dirty="0" smtClean="0">
                <a:solidFill>
                  <a:srgbClr val="0070C0"/>
                </a:solidFill>
              </a:rPr>
              <a:t>Lo </a:t>
            </a:r>
            <a:r>
              <a:rPr lang="it-IT" i="1" dirty="0" err="1" smtClean="0">
                <a:solidFill>
                  <a:srgbClr val="0070C0"/>
                </a:solidFill>
              </a:rPr>
              <a:t>zaibatsu</a:t>
            </a:r>
            <a:r>
              <a:rPr lang="it-IT" i="1" dirty="0" smtClean="0">
                <a:solidFill>
                  <a:srgbClr val="0070C0"/>
                </a:solidFill>
              </a:rPr>
              <a:t> è un conglomerato azionario nel quale la società madre è gestita dal capo della famiglia mentre gli altri componenti si occupano delle società minori da essa dipendenti. In questo modo si potevano dirigere la produzione e gli investimenti industriale anche attraverso il controllo del sistema </a:t>
            </a:r>
            <a:r>
              <a:rPr lang="it-IT" i="1" dirty="0" err="1" smtClean="0">
                <a:solidFill>
                  <a:srgbClr val="0070C0"/>
                </a:solidFill>
              </a:rPr>
              <a:t>bancariio</a:t>
            </a:r>
            <a:endParaRPr lang="it-IT" i="1" dirty="0">
              <a:solidFill>
                <a:srgbClr val="0070C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42</a:t>
            </a:fld>
            <a:endParaRPr lang="it-IT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Una nuova forma produttiva:</a:t>
            </a:r>
            <a:br>
              <a:rPr lang="it-IT" dirty="0" smtClean="0">
                <a:solidFill>
                  <a:srgbClr val="C00000"/>
                </a:solidFill>
              </a:rPr>
            </a:br>
            <a:r>
              <a:rPr lang="it-IT" dirty="0" smtClean="0">
                <a:solidFill>
                  <a:srgbClr val="C00000"/>
                </a:solidFill>
              </a:rPr>
              <a:t>just in </a:t>
            </a:r>
            <a:r>
              <a:rPr lang="it-IT" dirty="0" err="1" smtClean="0">
                <a:solidFill>
                  <a:srgbClr val="C00000"/>
                </a:solidFill>
              </a:rPr>
              <a:t>time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Questo particolare tipo di sistema produttivo prevede l’annullamento del magazzino dei componenti da assemblare, che, al contrario, erano prodotti soltanto quando se ne presentava la necessità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43</a:t>
            </a:fld>
            <a:endParaRPr lang="it-IT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Il periodo imperiale tra tradizione e innovazione  1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Oligopolio e attività manifatturiere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Le industrie nelle campagne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Miglioramento del tenore di vita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Le relazioni economiche e sociali sono imperniate sui legami familiari predominati da un forte spirito di disciplina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Imitazione delle tecnologie e loro adattamento</a:t>
            </a:r>
          </a:p>
          <a:p>
            <a:r>
              <a:rPr lang="it-IT" dirty="0" smtClean="0">
                <a:solidFill>
                  <a:srgbClr val="C00000"/>
                </a:solidFill>
              </a:rPr>
              <a:t>I segrete del successo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44</a:t>
            </a:fld>
            <a:endParaRPr lang="it-IT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crescita accelerata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 smtClean="0">
                <a:solidFill>
                  <a:srgbClr val="C00000"/>
                </a:solidFill>
              </a:rPr>
              <a:t>Dopo</a:t>
            </a:r>
            <a:r>
              <a:rPr lang="en-GB" dirty="0" smtClean="0">
                <a:solidFill>
                  <a:srgbClr val="C00000"/>
                </a:solidFill>
              </a:rPr>
              <a:t> la </a:t>
            </a:r>
            <a:r>
              <a:rPr lang="en-GB" dirty="0" err="1" smtClean="0">
                <a:solidFill>
                  <a:srgbClr val="C00000"/>
                </a:solidFill>
              </a:rPr>
              <a:t>sconfitta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militare</a:t>
            </a:r>
            <a:r>
              <a:rPr lang="en-GB" dirty="0" smtClean="0">
                <a:solidFill>
                  <a:srgbClr val="C00000"/>
                </a:solidFill>
              </a:rPr>
              <a:t> del 1945, </a:t>
            </a:r>
            <a:r>
              <a:rPr lang="en-GB" dirty="0" err="1" smtClean="0">
                <a:solidFill>
                  <a:srgbClr val="C00000"/>
                </a:solidFill>
              </a:rPr>
              <a:t>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vinti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divennero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alleati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vincitori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finsero</a:t>
            </a:r>
            <a:r>
              <a:rPr lang="en-GB" dirty="0" smtClean="0">
                <a:solidFill>
                  <a:srgbClr val="C00000"/>
                </a:solidFill>
              </a:rPr>
              <a:t> di </a:t>
            </a:r>
            <a:r>
              <a:rPr lang="en-GB" dirty="0" err="1" smtClean="0">
                <a:solidFill>
                  <a:srgbClr val="C00000"/>
                </a:solidFill>
              </a:rPr>
              <a:t>assecondare</a:t>
            </a:r>
            <a:r>
              <a:rPr lang="en-GB" dirty="0" smtClean="0">
                <a:solidFill>
                  <a:srgbClr val="C00000"/>
                </a:solidFill>
              </a:rPr>
              <a:t> la </a:t>
            </a:r>
            <a:r>
              <a:rPr lang="en-GB" dirty="0" err="1" smtClean="0">
                <a:solidFill>
                  <a:srgbClr val="C00000"/>
                </a:solidFill>
              </a:rPr>
              <a:t>demolizione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degli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zaibatsu.</a:t>
            </a:r>
          </a:p>
          <a:p>
            <a:r>
              <a:rPr lang="en-GB" dirty="0" err="1" smtClean="0">
                <a:solidFill>
                  <a:srgbClr val="C00000"/>
                </a:solidFill>
              </a:rPr>
              <a:t>Nacque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l’azionariato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popolare</a:t>
            </a:r>
            <a:r>
              <a:rPr lang="en-GB" dirty="0" smtClean="0">
                <a:solidFill>
                  <a:srgbClr val="C00000"/>
                </a:solidFill>
              </a:rPr>
              <a:t> e al </a:t>
            </a:r>
            <a:r>
              <a:rPr lang="en-GB" dirty="0" err="1" smtClean="0">
                <a:solidFill>
                  <a:srgbClr val="C00000"/>
                </a:solidFill>
              </a:rPr>
              <a:t>posto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degli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zaibatsu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comparvero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keiretsu</a:t>
            </a:r>
            <a:r>
              <a:rPr lang="en-GB" dirty="0" smtClean="0">
                <a:solidFill>
                  <a:srgbClr val="0070C0"/>
                </a:solidFill>
              </a:rPr>
              <a:t>, </a:t>
            </a:r>
            <a:r>
              <a:rPr lang="en-GB" dirty="0" err="1" smtClean="0">
                <a:solidFill>
                  <a:srgbClr val="0070C0"/>
                </a:solidFill>
              </a:rPr>
              <a:t>cioè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i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lignaggi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che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raggruppano</a:t>
            </a:r>
            <a:r>
              <a:rPr lang="en-GB" dirty="0" smtClean="0">
                <a:solidFill>
                  <a:srgbClr val="0070C0"/>
                </a:solidFill>
              </a:rPr>
              <a:t> in </a:t>
            </a:r>
            <a:r>
              <a:rPr lang="en-GB" dirty="0" err="1" smtClean="0">
                <a:solidFill>
                  <a:srgbClr val="0070C0"/>
                </a:solidFill>
              </a:rPr>
              <a:t>senso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verticale</a:t>
            </a:r>
            <a:r>
              <a:rPr lang="en-GB" dirty="0" smtClean="0">
                <a:solidFill>
                  <a:srgbClr val="0070C0"/>
                </a:solidFill>
              </a:rPr>
              <a:t> e </a:t>
            </a:r>
            <a:r>
              <a:rPr lang="en-GB" dirty="0" err="1" smtClean="0">
                <a:solidFill>
                  <a:srgbClr val="0070C0"/>
                </a:solidFill>
              </a:rPr>
              <a:t>orizzontale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centinia</a:t>
            </a:r>
            <a:r>
              <a:rPr lang="en-GB" dirty="0" smtClean="0">
                <a:solidFill>
                  <a:srgbClr val="0070C0"/>
                </a:solidFill>
              </a:rPr>
              <a:t> di </a:t>
            </a:r>
            <a:r>
              <a:rPr lang="en-GB" dirty="0" err="1" smtClean="0">
                <a:solidFill>
                  <a:srgbClr val="0070C0"/>
                </a:solidFill>
              </a:rPr>
              <a:t>aziende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minori</a:t>
            </a:r>
            <a:r>
              <a:rPr lang="en-GB" dirty="0" smtClean="0">
                <a:solidFill>
                  <a:srgbClr val="0070C0"/>
                </a:solidFill>
              </a:rPr>
              <a:t> sotto </a:t>
            </a:r>
            <a:r>
              <a:rPr lang="en-GB" dirty="0" err="1" smtClean="0">
                <a:solidFill>
                  <a:srgbClr val="0070C0"/>
                </a:solidFill>
              </a:rPr>
              <a:t>l’egida</a:t>
            </a:r>
            <a:r>
              <a:rPr lang="en-GB" dirty="0" smtClean="0">
                <a:solidFill>
                  <a:srgbClr val="0070C0"/>
                </a:solidFill>
              </a:rPr>
              <a:t> di </a:t>
            </a:r>
            <a:r>
              <a:rPr lang="en-GB" dirty="0" err="1" smtClean="0">
                <a:solidFill>
                  <a:srgbClr val="0070C0"/>
                </a:solidFill>
              </a:rPr>
              <a:t>una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grande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impresa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dominante</a:t>
            </a:r>
            <a:r>
              <a:rPr lang="en-GB" dirty="0" smtClean="0">
                <a:solidFill>
                  <a:srgbClr val="0070C0"/>
                </a:solidFill>
              </a:rPr>
              <a:t> (</a:t>
            </a:r>
            <a:r>
              <a:rPr lang="en-GB" dirty="0" err="1" smtClean="0">
                <a:solidFill>
                  <a:srgbClr val="0070C0"/>
                </a:solidFill>
              </a:rPr>
              <a:t>spesso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una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banca</a:t>
            </a:r>
            <a:r>
              <a:rPr lang="en-GB" dirty="0" smtClean="0">
                <a:solidFill>
                  <a:srgbClr val="0070C0"/>
                </a:solidFill>
              </a:rPr>
              <a:t>).</a:t>
            </a:r>
            <a:br>
              <a:rPr lang="en-GB" dirty="0" smtClean="0">
                <a:solidFill>
                  <a:srgbClr val="0070C0"/>
                </a:solidFill>
              </a:rPr>
            </a:br>
            <a:r>
              <a:rPr lang="en-GB" dirty="0" smtClean="0">
                <a:solidFill>
                  <a:srgbClr val="000000"/>
                </a:solidFill>
              </a:rPr>
              <a:t/>
            </a:r>
            <a:br>
              <a:rPr lang="en-GB" dirty="0" smtClean="0">
                <a:solidFill>
                  <a:srgbClr val="0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Il </a:t>
            </a:r>
            <a:r>
              <a:rPr lang="en-GB" dirty="0" err="1" smtClean="0">
                <a:solidFill>
                  <a:srgbClr val="C00000"/>
                </a:solidFill>
              </a:rPr>
              <a:t>Giappone</a:t>
            </a:r>
            <a:r>
              <a:rPr lang="en-GB" dirty="0" smtClean="0">
                <a:solidFill>
                  <a:srgbClr val="C00000"/>
                </a:solidFill>
              </a:rPr>
              <a:t>, grazie a </a:t>
            </a:r>
            <a:r>
              <a:rPr lang="en-GB" dirty="0" err="1" smtClean="0">
                <a:solidFill>
                  <a:srgbClr val="C00000"/>
                </a:solidFill>
              </a:rPr>
              <a:t>una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politica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d’incentivi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alla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ricerca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scientifica</a:t>
            </a:r>
            <a:r>
              <a:rPr lang="en-GB" dirty="0" smtClean="0">
                <a:solidFill>
                  <a:srgbClr val="C00000"/>
                </a:solidFill>
              </a:rPr>
              <a:t> e </a:t>
            </a:r>
            <a:r>
              <a:rPr lang="en-GB" dirty="0" err="1" smtClean="0">
                <a:solidFill>
                  <a:srgbClr val="C00000"/>
                </a:solidFill>
              </a:rPr>
              <a:t>tecnologica</a:t>
            </a:r>
            <a:r>
              <a:rPr lang="en-GB" dirty="0" smtClean="0">
                <a:solidFill>
                  <a:srgbClr val="C00000"/>
                </a:solidFill>
              </a:rPr>
              <a:t>, </a:t>
            </a:r>
            <a:r>
              <a:rPr lang="en-GB" dirty="0" err="1" smtClean="0">
                <a:solidFill>
                  <a:srgbClr val="C00000"/>
                </a:solidFill>
              </a:rPr>
              <a:t>dagli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anni</a:t>
            </a:r>
            <a:r>
              <a:rPr lang="en-GB" dirty="0" smtClean="0">
                <a:solidFill>
                  <a:srgbClr val="C00000"/>
                </a:solidFill>
              </a:rPr>
              <a:t> ‘50 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err="1" smtClean="0">
                <a:solidFill>
                  <a:srgbClr val="C00000"/>
                </a:solidFill>
              </a:rPr>
              <a:t>arrivò</a:t>
            </a:r>
            <a:r>
              <a:rPr lang="en-GB" dirty="0" smtClean="0">
                <a:solidFill>
                  <a:srgbClr val="C00000"/>
                </a:solidFill>
              </a:rPr>
              <a:t> a </a:t>
            </a:r>
            <a:r>
              <a:rPr lang="en-GB" dirty="0" err="1" smtClean="0">
                <a:solidFill>
                  <a:srgbClr val="C00000"/>
                </a:solidFill>
              </a:rPr>
              <a:t>produrre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manufatti</a:t>
            </a:r>
            <a:r>
              <a:rPr lang="en-GB" dirty="0" smtClean="0">
                <a:solidFill>
                  <a:srgbClr val="C00000"/>
                </a:solidFill>
              </a:rPr>
              <a:t> ad alto </a:t>
            </a:r>
            <a:r>
              <a:rPr lang="en-GB" dirty="0" err="1" smtClean="0">
                <a:solidFill>
                  <a:srgbClr val="C00000"/>
                </a:solidFill>
              </a:rPr>
              <a:t>valore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specifico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che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vendeva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all’estero</a:t>
            </a:r>
            <a:r>
              <a:rPr lang="en-GB" dirty="0" smtClean="0">
                <a:solidFill>
                  <a:srgbClr val="C00000"/>
                </a:solidFill>
              </a:rPr>
              <a:t> a </a:t>
            </a:r>
            <a:r>
              <a:rPr lang="en-GB" dirty="0" err="1" smtClean="0">
                <a:solidFill>
                  <a:srgbClr val="C00000"/>
                </a:solidFill>
              </a:rPr>
              <a:t>prezzi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concorrenziali</a:t>
            </a:r>
            <a:r>
              <a:rPr lang="en-GB" dirty="0" smtClean="0">
                <a:solidFill>
                  <a:srgbClr val="C00000"/>
                </a:solidFill>
              </a:rPr>
              <a:t> (</a:t>
            </a:r>
            <a:r>
              <a:rPr lang="en-GB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dumping</a:t>
            </a:r>
            <a:r>
              <a:rPr lang="en-GB" dirty="0" smtClean="0">
                <a:solidFill>
                  <a:srgbClr val="C00000"/>
                </a:solidFill>
              </a:rPr>
              <a:t>).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45</a:t>
            </a:fld>
            <a:endParaRPr lang="it-IT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L’America latina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Gli stati dell’America latina furono gli ultimi ad utilizzare il modello standard dell’industrializzazione.</a:t>
            </a:r>
          </a:p>
          <a:p>
            <a:r>
              <a:rPr lang="it-IT" dirty="0" smtClean="0"/>
              <a:t>Le navi a vapore e dotate di celle frigorifere, resero efficienti le esportazioni verso l’Europa di cereali e carni.</a:t>
            </a:r>
          </a:p>
          <a:p>
            <a:r>
              <a:rPr lang="it-IT" dirty="0" smtClean="0"/>
              <a:t>Il massimo sviluppo di queste economie si ebbe all’inizio del ‘900 quando i paesi latinoamericani furono considerati tra i più ricchi del mondo.</a:t>
            </a:r>
          </a:p>
          <a:p>
            <a:r>
              <a:rPr lang="it-IT" dirty="0" smtClean="0"/>
              <a:t>Tuttavia l’industrializzazione era comunque frenata dalla ristrettezza dei mercati interni che non fecero sviluppare un vero tessuto manifatturiero e industriale.</a:t>
            </a:r>
          </a:p>
          <a:p>
            <a:r>
              <a:rPr lang="it-IT" dirty="0" smtClean="0"/>
              <a:t>Anche la tecnologia ebbe risultati non positivi a fronte di livelli salariali bassi.</a:t>
            </a:r>
          </a:p>
          <a:p>
            <a:r>
              <a:rPr lang="it-IT" dirty="0" smtClean="0"/>
              <a:t>I finanziamenti furono quasi esclusivamente esteri e gli stati si indebitarono sempre più.</a:t>
            </a:r>
          </a:p>
          <a:p>
            <a:r>
              <a:rPr lang="it-IT" dirty="0" smtClean="0"/>
              <a:t>I regimi politici non furono sempre democratici.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46</a:t>
            </a:fld>
            <a:endParaRPr lang="it-IT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grande industrializzazione del Novecento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Durante il corso del XX secolo, l’industrializzazione dell’Occidente rimase in vantaggio sulle altre aree del mondo almeno sino agli anni ‘80, nonostante le due guerre mondiali.</a:t>
            </a:r>
          </a:p>
          <a:p>
            <a:r>
              <a:rPr lang="it-IT" dirty="0" smtClean="0"/>
              <a:t>Lo sviluppo e la crescita economica furono trainati dalla grande impresa e dalle sue trasformazioni produttive e manageriali.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47</a:t>
            </a:fld>
            <a:endParaRPr lang="it-IT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L’economia sovietica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 piani quinquennali e i 4 pilastri:</a:t>
            </a:r>
          </a:p>
          <a:p>
            <a:r>
              <a:rPr lang="it-IT" dirty="0" smtClean="0"/>
              <a:t>1. investimenti produttivi;</a:t>
            </a:r>
          </a:p>
          <a:p>
            <a:r>
              <a:rPr lang="it-IT" dirty="0" smtClean="0"/>
              <a:t>2. obiettivi produttivi;</a:t>
            </a:r>
          </a:p>
          <a:p>
            <a:r>
              <a:rPr lang="it-IT" dirty="0" smtClean="0"/>
              <a:t>3. collettivizzazione dell’agricoltura;</a:t>
            </a:r>
          </a:p>
          <a:p>
            <a:r>
              <a:rPr lang="it-IT" dirty="0" smtClean="0"/>
              <a:t>4. istruzione di massa</a:t>
            </a:r>
          </a:p>
          <a:p>
            <a:pPr>
              <a:buNone/>
            </a:pPr>
            <a:r>
              <a:rPr lang="it-IT" dirty="0" smtClean="0"/>
              <a:t>Dopo il secondo conflitto mondiale</a:t>
            </a:r>
          </a:p>
          <a:p>
            <a:pPr>
              <a:buNone/>
            </a:pPr>
            <a:r>
              <a:rPr lang="it-IT" dirty="0" smtClean="0"/>
              <a:t>Costante sviluppo sino agli anni ‘70-’80</a:t>
            </a:r>
          </a:p>
          <a:p>
            <a:pPr>
              <a:buNone/>
            </a:pPr>
            <a:r>
              <a:rPr lang="it-IT" dirty="0" smtClean="0"/>
              <a:t>Poi il crollo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48</a:t>
            </a:fld>
            <a:endParaRPr lang="it-IT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Giappone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Dopo il secondo conflitto, il Giappone utilizzò il modello americano a forte investimento di capitale  e di alti salari coordinato dal Ministero del commercio internazionale (Miti).</a:t>
            </a:r>
          </a:p>
          <a:p>
            <a:r>
              <a:rPr lang="it-IT" dirty="0" smtClean="0"/>
              <a:t>Ristrutturazione delle imprese e il ruolo dell’acciaio</a:t>
            </a:r>
          </a:p>
          <a:p>
            <a:r>
              <a:rPr lang="it-IT" dirty="0" smtClean="0"/>
              <a:t>Ristrutturazione industriale e il modello just in </a:t>
            </a:r>
            <a:r>
              <a:rPr lang="it-IT" dirty="0" err="1" smtClean="0"/>
              <a:t>time</a:t>
            </a:r>
            <a:r>
              <a:rPr lang="it-IT" dirty="0" smtClean="0"/>
              <a:t>.</a:t>
            </a:r>
          </a:p>
          <a:p>
            <a:r>
              <a:rPr lang="it-IT" dirty="0" smtClean="0"/>
              <a:t>Produzione, compartecipazione azionaria degli operai e alti salari</a:t>
            </a:r>
          </a:p>
          <a:p>
            <a:r>
              <a:rPr lang="it-IT" dirty="0" smtClean="0"/>
              <a:t>La fine della crescita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49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colonizzazione africana</a:t>
            </a:r>
            <a:endParaRPr lang="it-IT" dirty="0"/>
          </a:p>
        </p:txBody>
      </p:sp>
      <p:sp>
        <p:nvSpPr>
          <p:cNvPr id="9" name="Segnaposto contenut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5</a:t>
            </a:fld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907704" y="1916832"/>
            <a:ext cx="4752528" cy="40324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Cina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L’epoca di Mao </a:t>
            </a:r>
            <a:r>
              <a:rPr lang="it-IT" dirty="0" err="1" smtClean="0"/>
              <a:t>Tse</a:t>
            </a:r>
            <a:r>
              <a:rPr lang="it-IT" dirty="0" smtClean="0"/>
              <a:t> </a:t>
            </a:r>
            <a:r>
              <a:rPr lang="it-IT" dirty="0" err="1" smtClean="0"/>
              <a:t>Tung</a:t>
            </a:r>
            <a:endParaRPr lang="it-IT" dirty="0" smtClean="0"/>
          </a:p>
          <a:p>
            <a:r>
              <a:rPr lang="it-IT" dirty="0" smtClean="0"/>
              <a:t>Dalla pianificazione verso il libero mercato</a:t>
            </a:r>
          </a:p>
          <a:p>
            <a:r>
              <a:rPr lang="it-IT" dirty="0" smtClean="0"/>
              <a:t>La riforma agricola</a:t>
            </a:r>
          </a:p>
          <a:p>
            <a:r>
              <a:rPr lang="it-IT" dirty="0" smtClean="0"/>
              <a:t>Le riforme industriali</a:t>
            </a:r>
          </a:p>
          <a:p>
            <a:r>
              <a:rPr lang="it-IT" dirty="0" smtClean="0"/>
              <a:t>L’economia socialista di mercato</a:t>
            </a:r>
          </a:p>
          <a:p>
            <a:r>
              <a:rPr lang="it-IT" dirty="0" smtClean="0"/>
              <a:t>La presenza dello Stato</a:t>
            </a:r>
          </a:p>
          <a:p>
            <a:r>
              <a:rPr lang="it-IT" dirty="0" smtClean="0"/>
              <a:t>La “manifattura </a:t>
            </a:r>
            <a:r>
              <a:rPr lang="it-IT" smtClean="0"/>
              <a:t>del mondo”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50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forme economiche antiche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1. Economia dei raccolti e dell’allevamento: nascita di popolazioni e di culture di agricoltori sedentari</a:t>
            </a:r>
          </a:p>
          <a:p>
            <a:pPr>
              <a:buNone/>
            </a:pPr>
            <a:r>
              <a:rPr lang="it-IT" dirty="0" smtClean="0"/>
              <a:t>2. 4000-1000 a. C.: nascono le società complesse: commercio e metalli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antiche Civiltà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L’area nord-africana è legata a quella del vicino Oriente Antico, al mondo ellenistico e, successivamente , all’impero romano.</a:t>
            </a:r>
          </a:p>
          <a:p>
            <a:pPr>
              <a:buNone/>
            </a:pPr>
            <a:r>
              <a:rPr lang="it-IT" dirty="0" smtClean="0"/>
              <a:t>Il Corno d’Africa, con </a:t>
            </a:r>
            <a:r>
              <a:rPr lang="it-IT" dirty="0" err="1" smtClean="0"/>
              <a:t>ii</a:t>
            </a:r>
            <a:r>
              <a:rPr lang="it-IT" dirty="0" smtClean="0"/>
              <a:t> Regno </a:t>
            </a:r>
            <a:r>
              <a:rPr lang="it-IT" dirty="0" err="1" smtClean="0"/>
              <a:t>Axumita</a:t>
            </a:r>
            <a:r>
              <a:rPr lang="it-IT" dirty="0" smtClean="0"/>
              <a:t> (Eritrea, Etiopia e la zona costiera della penisola arabica) fu legato ai traffici commerciali tra l’India e il Mediterraneo orientale</a:t>
            </a:r>
          </a:p>
          <a:p>
            <a:pPr>
              <a:buNone/>
            </a:pPr>
            <a:r>
              <a:rPr lang="it-IT" dirty="0" smtClean="0"/>
              <a:t>Antico Egitto</a:t>
            </a:r>
          </a:p>
          <a:p>
            <a:pPr>
              <a:buNone/>
            </a:pPr>
            <a:r>
              <a:rPr lang="it-IT" dirty="0" smtClean="0"/>
              <a:t>Nubia 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Fenici e Greci in Africa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Cartagine</a:t>
            </a:r>
            <a:r>
              <a:rPr lang="it-IT" dirty="0" smtClean="0"/>
              <a:t> . il dominio del Mediterraneo e lo scontro con i </a:t>
            </a:r>
            <a:r>
              <a:rPr lang="it-IT" dirty="0" err="1" smtClean="0"/>
              <a:t>Romanii</a:t>
            </a:r>
            <a:endParaRPr lang="it-IT" dirty="0" smtClean="0"/>
          </a:p>
          <a:p>
            <a:r>
              <a:rPr lang="it-IT" dirty="0" smtClean="0"/>
              <a:t>La Pentapoli: era la regione compresa tra l’Egitto e le </a:t>
            </a:r>
            <a:r>
              <a:rPr lang="it-IT" dirty="0" err="1" smtClean="0"/>
              <a:t>Numidia</a:t>
            </a:r>
            <a:r>
              <a:rPr lang="it-IT" dirty="0" smtClean="0"/>
              <a:t> nella quale erano insediate 5 città greche: </a:t>
            </a:r>
            <a:r>
              <a:rPr lang="it-IT" dirty="0" err="1" smtClean="0"/>
              <a:t>Cirene</a:t>
            </a:r>
            <a:r>
              <a:rPr lang="it-IT" dirty="0" smtClean="0"/>
              <a:t>, </a:t>
            </a:r>
            <a:r>
              <a:rPr lang="it-IT" dirty="0" err="1" smtClean="0"/>
              <a:t>Apollonia</a:t>
            </a:r>
            <a:r>
              <a:rPr lang="it-IT" dirty="0" smtClean="0"/>
              <a:t> ( Marta </a:t>
            </a:r>
            <a:r>
              <a:rPr lang="it-IT" dirty="0" err="1" smtClean="0"/>
              <a:t>Susa</a:t>
            </a:r>
            <a:r>
              <a:rPr lang="it-IT" dirty="0" smtClean="0"/>
              <a:t>), </a:t>
            </a:r>
            <a:r>
              <a:rPr lang="it-IT" dirty="0" err="1" smtClean="0"/>
              <a:t>Balagrae</a:t>
            </a:r>
            <a:r>
              <a:rPr lang="it-IT" dirty="0" smtClean="0"/>
              <a:t> (Al </a:t>
            </a:r>
            <a:r>
              <a:rPr lang="it-IT" dirty="0" err="1" smtClean="0"/>
              <a:t>Bayda</a:t>
            </a:r>
            <a:r>
              <a:rPr lang="it-IT" dirty="0" smtClean="0"/>
              <a:t>), </a:t>
            </a:r>
            <a:r>
              <a:rPr lang="it-IT" dirty="0" err="1" smtClean="0"/>
              <a:t>Arsinoe</a:t>
            </a:r>
            <a:r>
              <a:rPr lang="it-IT" dirty="0" smtClean="0"/>
              <a:t> ( </a:t>
            </a:r>
            <a:r>
              <a:rPr lang="it-IT" dirty="0" err="1" smtClean="0"/>
              <a:t>Tocra</a:t>
            </a:r>
            <a:r>
              <a:rPr lang="it-IT" dirty="0" smtClean="0"/>
              <a:t>), Berenice (Bengasi) e Barca (Al Mari)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Somalia, i commerci e la conquista romana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Somalia era una delle tappe della via della seta che collegava l’Europa meridionale alla Cina.</a:t>
            </a:r>
          </a:p>
          <a:p>
            <a:r>
              <a:rPr lang="it-IT" dirty="0" smtClean="0"/>
              <a:t>Il commercio riguardava prodotti di grande valore: incenso, ebano, oro, avorio,oltre che animali bovini e pellame.</a:t>
            </a:r>
          </a:p>
          <a:p>
            <a:r>
              <a:rPr lang="it-IT" dirty="0" smtClean="0"/>
              <a:t>Romani e mercanti arabi e somali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3F68-17E1-4722-9797-8551B53A6E03}" type="datetime1">
              <a:rPr lang="it-IT" smtClean="0"/>
              <a:pPr/>
              <a:t>25/04/2014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EB73E-4A47-40CE-88BE-50E42A86D99D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1">
      <a:dk1>
        <a:srgbClr val="953734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ttà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804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804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5446</TotalTime>
  <Words>2494</Words>
  <Application>Microsoft Office PowerPoint</Application>
  <PresentationFormat>Presentazione su schermo (4:3)</PresentationFormat>
  <Paragraphs>312</Paragraphs>
  <Slides>50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50</vt:i4>
      </vt:variant>
    </vt:vector>
  </HeadingPairs>
  <TitlesOfParts>
    <vt:vector size="51" baseType="lpstr">
      <vt:lpstr>Tema di Office</vt:lpstr>
      <vt:lpstr>L’America latina. Il Messico</vt:lpstr>
      <vt:lpstr>L’Africa. Un po’ di storia</vt:lpstr>
      <vt:lpstr>La geografia dell’Africa</vt:lpstr>
      <vt:lpstr>Diapositiva 4</vt:lpstr>
      <vt:lpstr>La colonizzazione africana</vt:lpstr>
      <vt:lpstr>Le forme economiche antiche</vt:lpstr>
      <vt:lpstr>Le antiche Civiltà</vt:lpstr>
      <vt:lpstr>Fenici e Greci in Africa</vt:lpstr>
      <vt:lpstr>La Somalia, i commerci e la conquista romana</vt:lpstr>
      <vt:lpstr>L’Africa e la via della Seta</vt:lpstr>
      <vt:lpstr>Il Nord Africa romano</vt:lpstr>
      <vt:lpstr>Il Regno Axumita (Etiopia)</vt:lpstr>
      <vt:lpstr>L’AFRICA OCCIDENTALE (Sahel) la cultura Nok</vt:lpstr>
      <vt:lpstr>L’Africa occidentale</vt:lpstr>
      <vt:lpstr>L’Africa centrale e Australe</vt:lpstr>
      <vt:lpstr>L’Africa pre-coloniale: 500-1800</vt:lpstr>
      <vt:lpstr>Il cristianesimo i n Nubia e Corno d’Africa</vt:lpstr>
      <vt:lpstr>L’Africa coloniale dell’Ottocento e post coloniale del Novecento</vt:lpstr>
      <vt:lpstr>L’Africa  Le cause strutturali della povertà africana</vt:lpstr>
      <vt:lpstr>Le interpretazioni</vt:lpstr>
      <vt:lpstr>La grande divergenza  geografia, demografia, agricoltura</vt:lpstr>
      <vt:lpstr>la grande divergenza 1</vt:lpstr>
      <vt:lpstr>La grande divergenza 2</vt:lpstr>
      <vt:lpstr>La grande divergenza 3</vt:lpstr>
      <vt:lpstr>La tratta degli schiavi il commercio illecito</vt:lpstr>
      <vt:lpstr>Il commercio lecito</vt:lpstr>
      <vt:lpstr>Il commercio lecito 1</vt:lpstr>
      <vt:lpstr>Il ruolo del colonialismo</vt:lpstr>
      <vt:lpstr>La povertà  africana e la storia contemporanea</vt:lpstr>
      <vt:lpstr>Dal feudalesimo al capitalismo. La Russia imperiale .</vt:lpstr>
      <vt:lpstr>La Russia zarista</vt:lpstr>
      <vt:lpstr>Le condizioni sociali</vt:lpstr>
      <vt:lpstr>Guerra, arretratezza e riforme</vt:lpstr>
      <vt:lpstr>Scarso successo della riforma</vt:lpstr>
      <vt:lpstr>Dalla manifattura all’industria</vt:lpstr>
      <vt:lpstr>Industrie e cotone</vt:lpstr>
      <vt:lpstr>Stato, industria e finanza:  l’industrializzazione forzata</vt:lpstr>
      <vt:lpstr>Il Giappone</vt:lpstr>
      <vt:lpstr>Il Giappone dal feudalesimo all’industria</vt:lpstr>
      <vt:lpstr>La restaurazione Meiji e la fine dell’isolazionismo</vt:lpstr>
      <vt:lpstr>L’avvio della modernizzazione</vt:lpstr>
      <vt:lpstr>Il periodo imperiale tra tradizione e innovazione</vt:lpstr>
      <vt:lpstr>Una nuova forma produttiva: just in time</vt:lpstr>
      <vt:lpstr>Il periodo imperiale tra tradizione e innovazione  1</vt:lpstr>
      <vt:lpstr>La crescita accelerata</vt:lpstr>
      <vt:lpstr>L’America latina</vt:lpstr>
      <vt:lpstr>La grande industrializzazione del Novecento</vt:lpstr>
      <vt:lpstr>L’economia sovietica</vt:lpstr>
      <vt:lpstr>Il Giappone</vt:lpstr>
      <vt:lpstr>La Cina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maurizio Pegrari</dc:creator>
  <cp:lastModifiedBy>maurizio Pegrari</cp:lastModifiedBy>
  <cp:revision>384</cp:revision>
  <dcterms:created xsi:type="dcterms:W3CDTF">2013-12-20T13:23:53Z</dcterms:created>
  <dcterms:modified xsi:type="dcterms:W3CDTF">2014-04-25T14:22:29Z</dcterms:modified>
</cp:coreProperties>
</file>