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0" r:id="rId4"/>
    <p:sldId id="261" r:id="rId5"/>
    <p:sldId id="273" r:id="rId6"/>
    <p:sldId id="262" r:id="rId7"/>
    <p:sldId id="274" r:id="rId8"/>
    <p:sldId id="263" r:id="rId9"/>
    <p:sldId id="268" r:id="rId10"/>
    <p:sldId id="269" r:id="rId11"/>
    <p:sldId id="270" r:id="rId12"/>
    <p:sldId id="276" r:id="rId13"/>
    <p:sldId id="277" r:id="rId14"/>
    <p:sldId id="278" r:id="rId15"/>
    <p:sldId id="279" r:id="rId16"/>
    <p:sldId id="280" r:id="rId17"/>
    <p:sldId id="281" r:id="rId18"/>
    <p:sldId id="271" r:id="rId19"/>
    <p:sldId id="272" r:id="rId20"/>
    <p:sldId id="264" r:id="rId21"/>
    <p:sldId id="265" r:id="rId22"/>
    <p:sldId id="257" r:id="rId23"/>
    <p:sldId id="267"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66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BAD31C23-43F2-4BC3-BBC2-6F6B0B58506E}" type="datetimeFigureOut">
              <a:rPr lang="it-IT" smtClean="0"/>
              <a:t>06/03/2020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2394798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AD31C23-43F2-4BC3-BBC2-6F6B0B58506E}" type="datetimeFigureOut">
              <a:rPr lang="it-IT" smtClean="0"/>
              <a:t>06/03/2020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3882328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AD31C23-43F2-4BC3-BBC2-6F6B0B58506E}" type="datetimeFigureOut">
              <a:rPr lang="it-IT" smtClean="0"/>
              <a:t>06/03/2020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3140627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AD31C23-43F2-4BC3-BBC2-6F6B0B58506E}" type="datetimeFigureOut">
              <a:rPr lang="it-IT" smtClean="0"/>
              <a:t>06/03/2020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3165692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BAD31C23-43F2-4BC3-BBC2-6F6B0B58506E}" type="datetimeFigureOut">
              <a:rPr lang="it-IT" smtClean="0"/>
              <a:t>06/03/2020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80243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BAD31C23-43F2-4BC3-BBC2-6F6B0B58506E}" type="datetimeFigureOut">
              <a:rPr lang="it-IT" smtClean="0"/>
              <a:t>06/03/2020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122861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BAD31C23-43F2-4BC3-BBC2-6F6B0B58506E}" type="datetimeFigureOut">
              <a:rPr lang="it-IT" smtClean="0"/>
              <a:t>06/03/2020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3615750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BAD31C23-43F2-4BC3-BBC2-6F6B0B58506E}" type="datetimeFigureOut">
              <a:rPr lang="it-IT" smtClean="0"/>
              <a:t>06/03/2020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71757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AD31C23-43F2-4BC3-BBC2-6F6B0B58506E}" type="datetimeFigureOut">
              <a:rPr lang="it-IT" smtClean="0"/>
              <a:t>06/03/2020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283880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BAD31C23-43F2-4BC3-BBC2-6F6B0B58506E}" type="datetimeFigureOut">
              <a:rPr lang="it-IT" smtClean="0"/>
              <a:t>06/03/2020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88392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BAD31C23-43F2-4BC3-BBC2-6F6B0B58506E}" type="datetimeFigureOut">
              <a:rPr lang="it-IT" smtClean="0"/>
              <a:t>06/03/2020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A6CAB45-2C9F-498E-B790-F97F8D21F705}" type="slidenum">
              <a:rPr lang="it-IT" smtClean="0"/>
              <a:t>‹N›</a:t>
            </a:fld>
            <a:endParaRPr lang="it-IT"/>
          </a:p>
        </p:txBody>
      </p:sp>
    </p:spTree>
    <p:extLst>
      <p:ext uri="{BB962C8B-B14F-4D97-AF65-F5344CB8AC3E}">
        <p14:creationId xmlns:p14="http://schemas.microsoft.com/office/powerpoint/2010/main" val="358238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D31C23-43F2-4BC3-BBC2-6F6B0B58506E}" type="datetimeFigureOut">
              <a:rPr lang="it-IT" smtClean="0"/>
              <a:t>06/03/2020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6CAB45-2C9F-498E-B790-F97F8D21F705}" type="slidenum">
              <a:rPr lang="it-IT" smtClean="0"/>
              <a:t>‹N›</a:t>
            </a:fld>
            <a:endParaRPr lang="it-IT"/>
          </a:p>
        </p:txBody>
      </p:sp>
    </p:spTree>
    <p:extLst>
      <p:ext uri="{BB962C8B-B14F-4D97-AF65-F5344CB8AC3E}">
        <p14:creationId xmlns:p14="http://schemas.microsoft.com/office/powerpoint/2010/main" val="1151514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Lezione 3</a:t>
            </a: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917505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a:bodyPr>
          <a:lstStyle/>
          <a:p>
            <a:r>
              <a:rPr lang="it-IT" sz="1200" dirty="0"/>
              <a:t>Lezione 3</a:t>
            </a:r>
          </a:p>
        </p:txBody>
      </p:sp>
      <p:sp>
        <p:nvSpPr>
          <p:cNvPr id="3" name="Segnaposto contenuto 2"/>
          <p:cNvSpPr>
            <a:spLocks noGrp="1"/>
          </p:cNvSpPr>
          <p:nvPr>
            <p:ph idx="1"/>
          </p:nvPr>
        </p:nvSpPr>
        <p:spPr>
          <a:xfrm>
            <a:off x="457200" y="908720"/>
            <a:ext cx="8229600" cy="5217443"/>
          </a:xfrm>
        </p:spPr>
        <p:txBody>
          <a:bodyPr>
            <a:normAutofit/>
          </a:bodyPr>
          <a:lstStyle/>
          <a:p>
            <a:r>
              <a:rPr lang="it-IT" dirty="0"/>
              <a:t>Il Limes era una linea di controllo militare e civile, ma anche una zona di scambio e di comunicazioni; ed era pertanto, lo spazio di confine, </a:t>
            </a:r>
            <a:r>
              <a:rPr lang="it-IT" dirty="0">
                <a:highlight>
                  <a:srgbClr val="FFFF00"/>
                </a:highlight>
              </a:rPr>
              <a:t>un canale di forte penetrazione dei modelli di vita romani</a:t>
            </a:r>
          </a:p>
          <a:p>
            <a:r>
              <a:rPr lang="it-IT" dirty="0"/>
              <a:t>A loro volta, quelli romani sono modelli che non bisogna assimilare alle immagini classicistiche dell’antico trasmesse a noi a partire dal Rinascimento, ma comunque esercitavano un’attrazione molto intensa. </a:t>
            </a:r>
          </a:p>
        </p:txBody>
      </p:sp>
    </p:spTree>
    <p:extLst>
      <p:ext uri="{BB962C8B-B14F-4D97-AF65-F5344CB8AC3E}">
        <p14:creationId xmlns:p14="http://schemas.microsoft.com/office/powerpoint/2010/main" val="2141746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46050"/>
          </a:xfrm>
        </p:spPr>
        <p:txBody>
          <a:bodyPr>
            <a:normAutofit/>
          </a:bodyPr>
          <a:lstStyle/>
          <a:p>
            <a:r>
              <a:rPr lang="it-IT" sz="1400" dirty="0"/>
              <a:t>Lezione 3</a:t>
            </a:r>
          </a:p>
        </p:txBody>
      </p:sp>
      <p:sp>
        <p:nvSpPr>
          <p:cNvPr id="3" name="Segnaposto contenuto 2"/>
          <p:cNvSpPr>
            <a:spLocks noGrp="1"/>
          </p:cNvSpPr>
          <p:nvPr>
            <p:ph idx="1"/>
          </p:nvPr>
        </p:nvSpPr>
        <p:spPr>
          <a:xfrm>
            <a:off x="457200" y="908720"/>
            <a:ext cx="8229600" cy="5217443"/>
          </a:xfrm>
        </p:spPr>
        <p:txBody>
          <a:bodyPr>
            <a:normAutofit fontScale="85000" lnSpcReduction="10000"/>
          </a:bodyPr>
          <a:lstStyle/>
          <a:p>
            <a:pPr hangingPunct="0"/>
            <a:r>
              <a:rPr lang="it-IT" dirty="0"/>
              <a:t>L’archeologia ha messo in luce molti aspetti dell’influenza del mondo romano sulle culture materiali barbariche, come ad esempio nel modo di vestire, nonché sull’arte e l’iconografia: i medaglioni d’oro con uomini e animali stilizzati che seguono modelli di monete romane anche quando raffigurano  scene della mitologia germanica.</a:t>
            </a:r>
          </a:p>
          <a:p>
            <a:r>
              <a:rPr lang="it-IT" dirty="0"/>
              <a:t>Lo spazio barbarico non era dunque quel mondo tanto diverso e incomprensibile, dipinto dagli scrittori romani, ma parte integrante dell’universo tardoantico. Era la periferia di un sistema del quale Roma e l’Italia, e più tardi Costantinopoli, erano i centri. </a:t>
            </a:r>
          </a:p>
        </p:txBody>
      </p:sp>
    </p:spTree>
    <p:extLst>
      <p:ext uri="{BB962C8B-B14F-4D97-AF65-F5344CB8AC3E}">
        <p14:creationId xmlns:p14="http://schemas.microsoft.com/office/powerpoint/2010/main" val="3107911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98990C-14EA-44FF-8589-D210B3C87AD8}"/>
              </a:ext>
            </a:extLst>
          </p:cNvPr>
          <p:cNvSpPr>
            <a:spLocks noGrp="1"/>
          </p:cNvSpPr>
          <p:nvPr>
            <p:ph type="title"/>
          </p:nvPr>
        </p:nvSpPr>
        <p:spPr/>
        <p:txBody>
          <a:bodyPr/>
          <a:lstStyle/>
          <a:p>
            <a:r>
              <a:rPr lang="it-IT" dirty="0"/>
              <a:t>..</a:t>
            </a:r>
          </a:p>
        </p:txBody>
      </p:sp>
      <p:pic>
        <p:nvPicPr>
          <p:cNvPr id="1026" name="Picture 2" descr="Image result for arte barbarica">
            <a:extLst>
              <a:ext uri="{FF2B5EF4-FFF2-40B4-BE49-F238E27FC236}">
                <a16:creationId xmlns:a16="http://schemas.microsoft.com/office/drawing/2014/main" id="{26E96134-A6FC-41FA-97D5-CC83BC2B5FF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094341"/>
            <a:ext cx="7223225" cy="4638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3820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48EA82-9D49-4DAD-BB9C-66C7F8462C7C}"/>
              </a:ext>
            </a:extLst>
          </p:cNvPr>
          <p:cNvSpPr>
            <a:spLocks noGrp="1"/>
          </p:cNvSpPr>
          <p:nvPr>
            <p:ph type="title"/>
          </p:nvPr>
        </p:nvSpPr>
        <p:spPr/>
        <p:txBody>
          <a:bodyPr/>
          <a:lstStyle/>
          <a:p>
            <a:r>
              <a:rPr lang="it-IT" dirty="0"/>
              <a:t>.</a:t>
            </a:r>
          </a:p>
        </p:txBody>
      </p:sp>
      <p:pic>
        <p:nvPicPr>
          <p:cNvPr id="2050" name="Picture 2" descr="Image result for arte barbarica">
            <a:extLst>
              <a:ext uri="{FF2B5EF4-FFF2-40B4-BE49-F238E27FC236}">
                <a16:creationId xmlns:a16="http://schemas.microsoft.com/office/drawing/2014/main" id="{80509FA4-1745-44ED-8828-8F602907487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0" y="1577842"/>
            <a:ext cx="5256584" cy="4766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75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61B508-AC41-422F-A5F1-B4F6ED5E09AE}"/>
              </a:ext>
            </a:extLst>
          </p:cNvPr>
          <p:cNvSpPr>
            <a:spLocks noGrp="1"/>
          </p:cNvSpPr>
          <p:nvPr>
            <p:ph type="title"/>
          </p:nvPr>
        </p:nvSpPr>
        <p:spPr/>
        <p:txBody>
          <a:bodyPr/>
          <a:lstStyle/>
          <a:p>
            <a:r>
              <a:rPr lang="it-IT" dirty="0"/>
              <a:t>.</a:t>
            </a:r>
          </a:p>
        </p:txBody>
      </p:sp>
      <p:pic>
        <p:nvPicPr>
          <p:cNvPr id="3074" name="Picture 2" descr="Image result for arte barbarica">
            <a:extLst>
              <a:ext uri="{FF2B5EF4-FFF2-40B4-BE49-F238E27FC236}">
                <a16:creationId xmlns:a16="http://schemas.microsoft.com/office/drawing/2014/main" id="{08C5BC3F-C174-45A4-B0BF-8A0462636D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9336" y="2276872"/>
            <a:ext cx="8086136"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69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069664-FA36-4913-99B2-9CA73F72A69B}"/>
              </a:ext>
            </a:extLst>
          </p:cNvPr>
          <p:cNvSpPr>
            <a:spLocks noGrp="1"/>
          </p:cNvSpPr>
          <p:nvPr>
            <p:ph type="title"/>
          </p:nvPr>
        </p:nvSpPr>
        <p:spPr/>
        <p:txBody>
          <a:bodyPr/>
          <a:lstStyle/>
          <a:p>
            <a:r>
              <a:rPr lang="it-IT" dirty="0"/>
              <a:t>.</a:t>
            </a:r>
          </a:p>
        </p:txBody>
      </p:sp>
      <p:pic>
        <p:nvPicPr>
          <p:cNvPr id="4" name="Segnaposto contenuto 3">
            <a:extLst>
              <a:ext uri="{FF2B5EF4-FFF2-40B4-BE49-F238E27FC236}">
                <a16:creationId xmlns:a16="http://schemas.microsoft.com/office/drawing/2014/main" id="{0C01B8A1-9D0D-4265-B191-FA3BC73AC3DB}"/>
              </a:ext>
            </a:extLst>
          </p:cNvPr>
          <p:cNvPicPr>
            <a:picLocks noGrp="1" noChangeAspect="1"/>
          </p:cNvPicPr>
          <p:nvPr>
            <p:ph idx="1"/>
          </p:nvPr>
        </p:nvPicPr>
        <p:blipFill>
          <a:blip r:embed="rId2"/>
          <a:stretch>
            <a:fillRect/>
          </a:stretch>
        </p:blipFill>
        <p:spPr>
          <a:xfrm>
            <a:off x="2267745" y="1548641"/>
            <a:ext cx="4596146" cy="4616664"/>
          </a:xfrm>
          <a:prstGeom prst="rect">
            <a:avLst/>
          </a:prstGeom>
        </p:spPr>
      </p:pic>
    </p:spTree>
    <p:extLst>
      <p:ext uri="{BB962C8B-B14F-4D97-AF65-F5344CB8AC3E}">
        <p14:creationId xmlns:p14="http://schemas.microsoft.com/office/powerpoint/2010/main" val="861026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549B0C-EDE4-4C72-9F85-7A64749284AD}"/>
              </a:ext>
            </a:extLst>
          </p:cNvPr>
          <p:cNvSpPr>
            <a:spLocks noGrp="1"/>
          </p:cNvSpPr>
          <p:nvPr>
            <p:ph type="title"/>
          </p:nvPr>
        </p:nvSpPr>
        <p:spPr/>
        <p:txBody>
          <a:bodyPr/>
          <a:lstStyle/>
          <a:p>
            <a:endParaRPr lang="it-IT"/>
          </a:p>
        </p:txBody>
      </p:sp>
      <p:pic>
        <p:nvPicPr>
          <p:cNvPr id="4" name="Segnaposto contenuto 3">
            <a:extLst>
              <a:ext uri="{FF2B5EF4-FFF2-40B4-BE49-F238E27FC236}">
                <a16:creationId xmlns:a16="http://schemas.microsoft.com/office/drawing/2014/main" id="{6F11F82C-B16A-4DE1-9FF6-D646A8025922}"/>
              </a:ext>
            </a:extLst>
          </p:cNvPr>
          <p:cNvPicPr>
            <a:picLocks noGrp="1" noChangeAspect="1"/>
          </p:cNvPicPr>
          <p:nvPr>
            <p:ph idx="1"/>
          </p:nvPr>
        </p:nvPicPr>
        <p:blipFill>
          <a:blip r:embed="rId2"/>
          <a:stretch>
            <a:fillRect/>
          </a:stretch>
        </p:blipFill>
        <p:spPr>
          <a:xfrm>
            <a:off x="-141433" y="332656"/>
            <a:ext cx="8459826" cy="6336704"/>
          </a:xfrm>
          <a:prstGeom prst="rect">
            <a:avLst/>
          </a:prstGeom>
        </p:spPr>
      </p:pic>
    </p:spTree>
    <p:extLst>
      <p:ext uri="{BB962C8B-B14F-4D97-AF65-F5344CB8AC3E}">
        <p14:creationId xmlns:p14="http://schemas.microsoft.com/office/powerpoint/2010/main" val="3042292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E1F087-B3FC-4C37-ABFA-8B095187E13D}"/>
              </a:ext>
            </a:extLst>
          </p:cNvPr>
          <p:cNvSpPr>
            <a:spLocks noGrp="1"/>
          </p:cNvSpPr>
          <p:nvPr>
            <p:ph type="title"/>
          </p:nvPr>
        </p:nvSpPr>
        <p:spPr/>
        <p:txBody>
          <a:bodyPr/>
          <a:lstStyle/>
          <a:p>
            <a:r>
              <a:rPr lang="it-IT"/>
              <a:t>..</a:t>
            </a:r>
          </a:p>
        </p:txBody>
      </p:sp>
      <p:pic>
        <p:nvPicPr>
          <p:cNvPr id="4100" name="Picture 4" descr="Image result for piatto di isolarizza">
            <a:extLst>
              <a:ext uri="{FF2B5EF4-FFF2-40B4-BE49-F238E27FC236}">
                <a16:creationId xmlns:a16="http://schemas.microsoft.com/office/drawing/2014/main" id="{2F34E75B-DA6B-4A24-9CEB-0B9B40F1BDE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55315" y="1556792"/>
            <a:ext cx="4339767" cy="4320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6469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a:t>
            </a:r>
          </a:p>
        </p:txBody>
      </p:sp>
      <p:sp>
        <p:nvSpPr>
          <p:cNvPr id="3" name="Segnaposto contenuto 2"/>
          <p:cNvSpPr>
            <a:spLocks noGrp="1"/>
          </p:cNvSpPr>
          <p:nvPr>
            <p:ph idx="1"/>
          </p:nvPr>
        </p:nvSpPr>
        <p:spPr>
          <a:xfrm>
            <a:off x="457200" y="620688"/>
            <a:ext cx="8229600" cy="5505475"/>
          </a:xfrm>
        </p:spPr>
        <p:txBody>
          <a:bodyPr>
            <a:normAutofit fontScale="85000" lnSpcReduction="10000"/>
          </a:bodyPr>
          <a:lstStyle/>
          <a:p>
            <a:r>
              <a:rPr lang="it-IT" dirty="0"/>
              <a:t>Si trattava di un sistema di relazioni molto dinamico, che finiva per trasformare entrambi i mondi in contatto, ossia il centro e la periferia dell’universo tardoantico. </a:t>
            </a:r>
          </a:p>
          <a:p>
            <a:r>
              <a:rPr lang="it-IT" dirty="0"/>
              <a:t>Alla base di tale sistema vi erano interessi reciproci alla cooperazione, e la possibilità che fra i capi delle etnie barbariche e l’Impero avvenissero scambi politici. </a:t>
            </a:r>
          </a:p>
          <a:p>
            <a:r>
              <a:rPr lang="it-IT" dirty="0"/>
              <a:t>Nel corso delle loro conquiste, ad esempio, i Romani tendevano a mantenere l’equilibrio politico preesistente, preservando il dominio delle élites barbariche sulle città e sulle comunità sottomesse. Fu in questo modo che la Gallia divenne parte integrante dell’Impero, attraverso cioè la cooperazione attiva dei capi delle popolazioni locali. </a:t>
            </a:r>
          </a:p>
        </p:txBody>
      </p:sp>
    </p:spTree>
    <p:extLst>
      <p:ext uri="{BB962C8B-B14F-4D97-AF65-F5344CB8AC3E}">
        <p14:creationId xmlns:p14="http://schemas.microsoft.com/office/powerpoint/2010/main" val="3253135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a:t>
            </a:r>
          </a:p>
        </p:txBody>
      </p:sp>
      <p:sp>
        <p:nvSpPr>
          <p:cNvPr id="3" name="Segnaposto contenuto 2"/>
          <p:cNvSpPr>
            <a:spLocks noGrp="1"/>
          </p:cNvSpPr>
          <p:nvPr>
            <p:ph idx="1"/>
          </p:nvPr>
        </p:nvSpPr>
        <p:spPr>
          <a:xfrm>
            <a:off x="457200" y="836712"/>
            <a:ext cx="8229600" cy="5289451"/>
          </a:xfrm>
        </p:spPr>
        <p:txBody>
          <a:bodyPr>
            <a:normAutofit fontScale="85000" lnSpcReduction="10000"/>
          </a:bodyPr>
          <a:lstStyle/>
          <a:p>
            <a:r>
              <a:rPr lang="it-IT" dirty="0"/>
              <a:t>In questo senso, l’Impero assomigliava più a un’alleanza di migliaia di comunità locali che a una monarchia assoluta, anche se in ogni caso non era in discussione né il pieno controllo militare da parte dell’Impero delle regioni conquistate né l’inglobamento di queste ultime nel sistema fiscale dello Stato. </a:t>
            </a:r>
          </a:p>
          <a:p>
            <a:r>
              <a:rPr lang="it-IT" dirty="0"/>
              <a:t>Una soluzione di questo tipo era sufficientemente elastica: offriva al contempo ai soggetti più ambiziosi delle élites regionali significative prospettive di carriera nell’apparato centrale, specie nell’ambito dell’esercito (cfr. i generali barbari dell’esercito romano imperiale, come Ezio o </a:t>
            </a:r>
            <a:r>
              <a:rPr lang="it-IT" dirty="0" err="1"/>
              <a:t>Stilicone</a:t>
            </a:r>
            <a:r>
              <a:rPr lang="it-IT" dirty="0"/>
              <a:t>)</a:t>
            </a:r>
          </a:p>
          <a:p>
            <a:endParaRPr lang="it-IT" dirty="0"/>
          </a:p>
        </p:txBody>
      </p:sp>
    </p:spTree>
    <p:extLst>
      <p:ext uri="{BB962C8B-B14F-4D97-AF65-F5344CB8AC3E}">
        <p14:creationId xmlns:p14="http://schemas.microsoft.com/office/powerpoint/2010/main" val="202714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1032D8-3217-4847-80C6-9E02A343FAA3}"/>
              </a:ext>
            </a:extLst>
          </p:cNvPr>
          <p:cNvSpPr>
            <a:spLocks noGrp="1"/>
          </p:cNvSpPr>
          <p:nvPr>
            <p:ph type="title"/>
          </p:nvPr>
        </p:nvSpPr>
        <p:spPr>
          <a:xfrm>
            <a:off x="457200" y="274638"/>
            <a:ext cx="8229600" cy="346050"/>
          </a:xfrm>
        </p:spPr>
        <p:txBody>
          <a:bodyPr>
            <a:normAutofit fontScale="90000"/>
          </a:bodyPr>
          <a:lstStyle/>
          <a:p>
            <a:r>
              <a:rPr lang="it-IT" dirty="0"/>
              <a:t>.</a:t>
            </a:r>
          </a:p>
        </p:txBody>
      </p:sp>
      <p:sp>
        <p:nvSpPr>
          <p:cNvPr id="3" name="Segnaposto contenuto 2">
            <a:extLst>
              <a:ext uri="{FF2B5EF4-FFF2-40B4-BE49-F238E27FC236}">
                <a16:creationId xmlns:a16="http://schemas.microsoft.com/office/drawing/2014/main" id="{E69B79C9-45A8-417C-9ADD-994190ADBDB5}"/>
              </a:ext>
            </a:extLst>
          </p:cNvPr>
          <p:cNvSpPr>
            <a:spLocks noGrp="1"/>
          </p:cNvSpPr>
          <p:nvPr>
            <p:ph idx="1"/>
          </p:nvPr>
        </p:nvSpPr>
        <p:spPr>
          <a:xfrm>
            <a:off x="457200" y="836712"/>
            <a:ext cx="8229600" cy="5289451"/>
          </a:xfrm>
        </p:spPr>
        <p:txBody>
          <a:bodyPr/>
          <a:lstStyle/>
          <a:p>
            <a:r>
              <a:rPr lang="it-IT" dirty="0"/>
              <a:t>Consapevolezza del fatto che le passioni e i sentimenti dell’oggi influenzano la conoscenza storica del passato </a:t>
            </a:r>
          </a:p>
        </p:txBody>
      </p:sp>
    </p:spTree>
    <p:extLst>
      <p:ext uri="{BB962C8B-B14F-4D97-AF65-F5344CB8AC3E}">
        <p14:creationId xmlns:p14="http://schemas.microsoft.com/office/powerpoint/2010/main" val="2397322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360040"/>
          </a:xfrm>
        </p:spPr>
        <p:txBody>
          <a:bodyPr>
            <a:normAutofit/>
          </a:bodyPr>
          <a:lstStyle/>
          <a:p>
            <a:r>
              <a:rPr lang="it-IT" sz="1200" dirty="0"/>
              <a:t>Lezione 3</a:t>
            </a:r>
          </a:p>
        </p:txBody>
      </p:sp>
      <p:sp>
        <p:nvSpPr>
          <p:cNvPr id="3" name="Segnaposto contenuto 2"/>
          <p:cNvSpPr>
            <a:spLocks noGrp="1"/>
          </p:cNvSpPr>
          <p:nvPr>
            <p:ph idx="1"/>
          </p:nvPr>
        </p:nvSpPr>
        <p:spPr>
          <a:xfrm>
            <a:off x="457200" y="764704"/>
            <a:ext cx="8229600" cy="5361459"/>
          </a:xfrm>
        </p:spPr>
        <p:txBody>
          <a:bodyPr>
            <a:normAutofit fontScale="85000" lnSpcReduction="20000"/>
          </a:bodyPr>
          <a:lstStyle/>
          <a:p>
            <a:r>
              <a:rPr lang="it-IT" b="1" dirty="0"/>
              <a:t>Le fonti scritte per studiare i barbari</a:t>
            </a:r>
          </a:p>
          <a:p>
            <a:r>
              <a:rPr lang="it-IT" dirty="0"/>
              <a:t>Per noi, i barbari </a:t>
            </a:r>
            <a:r>
              <a:rPr lang="it-IT" dirty="0" err="1"/>
              <a:t>tardoantichi</a:t>
            </a:r>
            <a:r>
              <a:rPr lang="it-IT" dirty="0"/>
              <a:t> restano più o meno muti. A parte qualche iscrizione runica, le culture barbariche non hanno lasciato fonti scritte dirette.</a:t>
            </a:r>
          </a:p>
          <a:p>
            <a:r>
              <a:rPr lang="it-IT" dirty="0"/>
              <a:t> L’unico testo germanico esteso è la traduzione in lingua gota della Bibbia, elaborata da vescovo </a:t>
            </a:r>
            <a:r>
              <a:rPr lang="it-IT" dirty="0" err="1"/>
              <a:t>Ulfila</a:t>
            </a:r>
            <a:r>
              <a:rPr lang="it-IT" dirty="0"/>
              <a:t> nel secolo IV e fatta copiare in un lussuoso codice purpureo dal re ostrogoto Teodorico nell’Italia del secolo VI (il cosiddetto </a:t>
            </a:r>
            <a:r>
              <a:rPr lang="it-IT" i="1" dirty="0"/>
              <a:t>Codex </a:t>
            </a:r>
            <a:r>
              <a:rPr lang="it-IT" i="1" dirty="0" err="1"/>
              <a:t>argenteus</a:t>
            </a:r>
            <a:r>
              <a:rPr lang="it-IT" dirty="0"/>
              <a:t>, oggi a Uppsala). Gli storici di origine barbarica, come il goto </a:t>
            </a:r>
            <a:r>
              <a:rPr lang="it-IT" dirty="0" err="1"/>
              <a:t>Jordanes</a:t>
            </a:r>
            <a:r>
              <a:rPr lang="it-IT" dirty="0"/>
              <a:t> (sec. VI), il burgundo-franco </a:t>
            </a:r>
            <a:r>
              <a:rPr lang="it-IT" dirty="0" err="1"/>
              <a:t>Fredegario</a:t>
            </a:r>
            <a:r>
              <a:rPr lang="it-IT" dirty="0"/>
              <a:t> (sec. VII), l’anglosassone </a:t>
            </a:r>
            <a:r>
              <a:rPr lang="it-IT" dirty="0" err="1"/>
              <a:t>Beda</a:t>
            </a:r>
            <a:r>
              <a:rPr lang="it-IT" dirty="0"/>
              <a:t> e il longobardo Paolo Diacono (sec. VIII), scriveranno la storia dei Regni romano-barbarici </a:t>
            </a:r>
            <a:r>
              <a:rPr lang="it-IT" b="1" dirty="0"/>
              <a:t>adottando il latino </a:t>
            </a:r>
            <a:r>
              <a:rPr lang="it-IT" dirty="0"/>
              <a:t>e </a:t>
            </a:r>
            <a:r>
              <a:rPr lang="it-IT" b="1" dirty="0"/>
              <a:t>un punto di vista che, più o meno, riprendeva quello degli autori classici</a:t>
            </a:r>
            <a:r>
              <a:rPr lang="it-IT" dirty="0"/>
              <a:t>.</a:t>
            </a:r>
          </a:p>
          <a:p>
            <a:endParaRPr lang="it-IT" dirty="0"/>
          </a:p>
        </p:txBody>
      </p:sp>
    </p:spTree>
    <p:extLst>
      <p:ext uri="{BB962C8B-B14F-4D97-AF65-F5344CB8AC3E}">
        <p14:creationId xmlns:p14="http://schemas.microsoft.com/office/powerpoint/2010/main" val="1519776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46050"/>
          </a:xfrm>
        </p:spPr>
        <p:txBody>
          <a:bodyPr>
            <a:normAutofit/>
          </a:bodyPr>
          <a:lstStyle/>
          <a:p>
            <a:r>
              <a:rPr lang="it-IT" sz="1400" dirty="0"/>
              <a:t>Lezione 3 </a:t>
            </a:r>
          </a:p>
        </p:txBody>
      </p:sp>
      <p:sp>
        <p:nvSpPr>
          <p:cNvPr id="3" name="Segnaposto contenuto 2"/>
          <p:cNvSpPr>
            <a:spLocks noGrp="1"/>
          </p:cNvSpPr>
          <p:nvPr>
            <p:ph idx="1"/>
          </p:nvPr>
        </p:nvSpPr>
        <p:spPr>
          <a:xfrm>
            <a:off x="457200" y="620688"/>
            <a:ext cx="8229600" cy="5505475"/>
          </a:xfrm>
        </p:spPr>
        <p:txBody>
          <a:bodyPr>
            <a:normAutofit fontScale="85000" lnSpcReduction="20000"/>
          </a:bodyPr>
          <a:lstStyle/>
          <a:p>
            <a:r>
              <a:rPr lang="it-IT" dirty="0"/>
              <a:t>Solo più tardi cominceranno ad apparire i primi testi non frammentari in lingua germanica, dapprima, dal secolo VII, in Inghilterra (tra l’altro, leggi e poemi epici come </a:t>
            </a:r>
            <a:r>
              <a:rPr lang="it-IT" dirty="0" err="1"/>
              <a:t>Beowulf</a:t>
            </a:r>
            <a:r>
              <a:rPr lang="it-IT" dirty="0"/>
              <a:t>), e poi, dal secolo VIII, anche nel mondo franco. </a:t>
            </a:r>
          </a:p>
          <a:p>
            <a:r>
              <a:rPr lang="it-IT" dirty="0"/>
              <a:t>Trascorsero altri secoli prima che nascessero due distinte tradizioni letterarie, spesso considerate come autenticamente germaniche: da una parte le saghe nordiche, dall’altra i poemi epici di ambientazione feudale. </a:t>
            </a:r>
          </a:p>
          <a:p>
            <a:r>
              <a:rPr lang="it-IT" dirty="0"/>
              <a:t>La tradizione delle saghe – leggende costruite attorno alle vicende di personaggi eroici si sviluppa fra l’Islanda e la Scandinavia. Il frutto principale è l’Edda, raccolta di storie epiche scandinave che contiene molte notizie sui dei ed eroi pagani. </a:t>
            </a:r>
          </a:p>
        </p:txBody>
      </p:sp>
    </p:spTree>
    <p:extLst>
      <p:ext uri="{BB962C8B-B14F-4D97-AF65-F5344CB8AC3E}">
        <p14:creationId xmlns:p14="http://schemas.microsoft.com/office/powerpoint/2010/main" val="832786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1331640" y="764704"/>
            <a:ext cx="7416824" cy="4801314"/>
          </a:xfrm>
          <a:prstGeom prst="rect">
            <a:avLst/>
          </a:prstGeom>
          <a:noFill/>
        </p:spPr>
        <p:txBody>
          <a:bodyPr wrap="square" rtlCol="0">
            <a:spAutoFit/>
          </a:bodyPr>
          <a:lstStyle/>
          <a:p>
            <a:pPr hangingPunct="0"/>
            <a:r>
              <a:rPr lang="it-IT" dirty="0"/>
              <a:t>Dunque , il mondo «barbarico» lo possiamo conoscere solo attraverso la mediazione </a:t>
            </a:r>
            <a:r>
              <a:rPr lang="it-IT" b="1" dirty="0">
                <a:solidFill>
                  <a:srgbClr val="FF0000"/>
                </a:solidFill>
                <a:highlight>
                  <a:srgbClr val="FFFF00"/>
                </a:highlight>
              </a:rPr>
              <a:t>della cultura scritta  delle fonti LATINE E GRECHE </a:t>
            </a:r>
            <a:r>
              <a:rPr lang="it-IT" dirty="0"/>
              <a:t>tardo-antiche</a:t>
            </a:r>
            <a:r>
              <a:rPr lang="it-IT" b="1" dirty="0">
                <a:solidFill>
                  <a:srgbClr val="FF0000"/>
                </a:solidFill>
              </a:rPr>
              <a:t> OLTRE CHE ATTRAVERSO LE FONTI ARCHEOLOGICHE </a:t>
            </a:r>
            <a:endParaRPr lang="it-IT" dirty="0"/>
          </a:p>
          <a:p>
            <a:pPr hangingPunct="0"/>
            <a:endParaRPr lang="it-IT" dirty="0"/>
          </a:p>
          <a:p>
            <a:pPr hangingPunct="0"/>
            <a:r>
              <a:rPr lang="it-IT" dirty="0"/>
              <a:t>E’ apparentemente paradossale, ma è vero quello che afferma lo storico P. </a:t>
            </a:r>
            <a:r>
              <a:rPr lang="it-IT" dirty="0" err="1"/>
              <a:t>Geary</a:t>
            </a:r>
            <a:r>
              <a:rPr lang="it-IT" dirty="0"/>
              <a:t>, «i germani sono stati la più grande creazione di Roma»: è la cultura latina che ha «definito» le popolazioni germaniche caratterizzate da una cultura puramente orale</a:t>
            </a:r>
          </a:p>
          <a:p>
            <a:pPr hangingPunct="0"/>
            <a:endParaRPr lang="it-IT" dirty="0"/>
          </a:p>
          <a:p>
            <a:pPr hangingPunct="0"/>
            <a:r>
              <a:rPr lang="it-IT" dirty="0"/>
              <a:t>L’immagine dei barbari può comunque assumere anche un carattere più positivo. </a:t>
            </a:r>
          </a:p>
          <a:p>
            <a:pPr hangingPunct="0"/>
            <a:r>
              <a:rPr lang="it-IT" dirty="0"/>
              <a:t>Anche Tacito in fondo fa così: </a:t>
            </a:r>
            <a:r>
              <a:rPr lang="it-IT" b="1" dirty="0">
                <a:solidFill>
                  <a:srgbClr val="FF0000"/>
                </a:solidFill>
              </a:rPr>
              <a:t>nobili selvaggi</a:t>
            </a:r>
            <a:r>
              <a:rPr lang="it-IT" dirty="0"/>
              <a:t>, ad esempio da Tacito che descrive i germani, o da Pompeo </a:t>
            </a:r>
            <a:r>
              <a:rPr lang="it-IT" dirty="0" err="1"/>
              <a:t>Trogo</a:t>
            </a:r>
            <a:r>
              <a:rPr lang="it-IT" dirty="0"/>
              <a:t> e Giustino che riflettono sugli sciti. Questi ritratti dell’Altro dipingono in modo moralizzante un mondo opposto alla civiltà mediterranea, ma rievocandolo ritrovano in esso alcune delle virtù della Roma arcaica. </a:t>
            </a:r>
          </a:p>
          <a:p>
            <a:pPr hangingPunct="0"/>
            <a:r>
              <a:rPr lang="it-IT" dirty="0"/>
              <a:t> </a:t>
            </a:r>
          </a:p>
        </p:txBody>
      </p:sp>
    </p:spTree>
    <p:extLst>
      <p:ext uri="{BB962C8B-B14F-4D97-AF65-F5344CB8AC3E}">
        <p14:creationId xmlns:p14="http://schemas.microsoft.com/office/powerpoint/2010/main" val="24465870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 </a:t>
            </a:r>
          </a:p>
        </p:txBody>
      </p:sp>
      <p:sp>
        <p:nvSpPr>
          <p:cNvPr id="3" name="Segnaposto contenuto 2"/>
          <p:cNvSpPr>
            <a:spLocks noGrp="1"/>
          </p:cNvSpPr>
          <p:nvPr>
            <p:ph idx="1"/>
          </p:nvPr>
        </p:nvSpPr>
        <p:spPr>
          <a:xfrm>
            <a:off x="457200" y="692696"/>
            <a:ext cx="8229600" cy="5433467"/>
          </a:xfrm>
        </p:spPr>
        <p:txBody>
          <a:bodyPr>
            <a:normAutofit/>
          </a:bodyPr>
          <a:lstStyle/>
          <a:p>
            <a:r>
              <a:rPr lang="it-IT" sz="2400" dirty="0"/>
              <a:t>Se le fonti scritte sono condizionate da stereotipi culturali, da schemi interpretativi, solo apparentemente le fonti archeologiche sono più «neutrali»  e «obiettive».</a:t>
            </a:r>
          </a:p>
          <a:p>
            <a:pPr hangingPunct="0"/>
            <a:r>
              <a:rPr lang="it-IT" sz="2400" dirty="0"/>
              <a:t>E’ difficile, anzi impossibile interpretare le fonti archeologiche (soprattutto i corredi funerari) in senso «etnico», come se esprimessero i caratteri più profondi di un’identità </a:t>
            </a:r>
          </a:p>
          <a:p>
            <a:pPr hangingPunct="0"/>
            <a:r>
              <a:rPr lang="it-IT" sz="2400" dirty="0"/>
              <a:t>C’è un’estrema varietà e ricchezza culturale </a:t>
            </a:r>
          </a:p>
          <a:p>
            <a:r>
              <a:rPr lang="it-IT" sz="2400" dirty="0"/>
              <a:t>Ad esempio, le ricchissime  tombe trovate in aree diverse dimostrano che i guerrieri barbari, si servivano di vasellame d’argento, di oggetti in vetro, di cinture militari di fattura romana, non diversi in questo dall’élite imperiale dello stesso periodo. </a:t>
            </a:r>
          </a:p>
        </p:txBody>
      </p:sp>
    </p:spTree>
    <p:extLst>
      <p:ext uri="{BB962C8B-B14F-4D97-AF65-F5344CB8AC3E}">
        <p14:creationId xmlns:p14="http://schemas.microsoft.com/office/powerpoint/2010/main" val="188528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a:t>
            </a:r>
          </a:p>
        </p:txBody>
      </p:sp>
      <p:sp>
        <p:nvSpPr>
          <p:cNvPr id="3" name="Segnaposto contenuto 2"/>
          <p:cNvSpPr>
            <a:spLocks noGrp="1"/>
          </p:cNvSpPr>
          <p:nvPr>
            <p:ph idx="1"/>
          </p:nvPr>
        </p:nvSpPr>
        <p:spPr>
          <a:xfrm>
            <a:off x="457200" y="764704"/>
            <a:ext cx="8229600" cy="5361459"/>
          </a:xfrm>
        </p:spPr>
        <p:txBody>
          <a:bodyPr>
            <a:normAutofit fontScale="85000" lnSpcReduction="20000"/>
          </a:bodyPr>
          <a:lstStyle/>
          <a:p>
            <a:r>
              <a:rPr lang="it-IT" dirty="0"/>
              <a:t>La cultura tedesca, dall’Umanesimo quattrocentesco al 1945, hanno elaborato la propria identità e la propria peculiarità culturale come radicate nei tempi dei primi germani. I «nobili selvaggi» descritti, intorno al 100 d.C., da Tacito nella Germania, furono assunti a modello di una vita semplice, pura, non corrotta da influssi della civiltà urbana e mediterranea. </a:t>
            </a:r>
          </a:p>
          <a:p>
            <a:r>
              <a:rPr lang="it-IT" dirty="0"/>
              <a:t>Questa costruzione ideologica ha assunto nel corso del tempo e a seconda dei contesti storici valori ben diversi nella storia moderna dell’Europa, attirando l’attenzione anche di intellettuali di altri paesi. </a:t>
            </a:r>
          </a:p>
          <a:p>
            <a:r>
              <a:rPr lang="it-IT" dirty="0"/>
              <a:t>Nella prospettiva di un illuminista come Montesquieu, nel Settecento, la Germania antica serviva come esempio di una vita libera e democratica</a:t>
            </a:r>
          </a:p>
          <a:p>
            <a:endParaRPr lang="it-IT" dirty="0"/>
          </a:p>
        </p:txBody>
      </p:sp>
    </p:spTree>
    <p:extLst>
      <p:ext uri="{BB962C8B-B14F-4D97-AF65-F5344CB8AC3E}">
        <p14:creationId xmlns:p14="http://schemas.microsoft.com/office/powerpoint/2010/main" val="3549711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1400" dirty="0"/>
              <a:t>Lezione 3</a:t>
            </a:r>
          </a:p>
        </p:txBody>
      </p:sp>
      <p:sp>
        <p:nvSpPr>
          <p:cNvPr id="3" name="Segnaposto contenuto 2"/>
          <p:cNvSpPr>
            <a:spLocks noGrp="1"/>
          </p:cNvSpPr>
          <p:nvPr>
            <p:ph idx="1"/>
          </p:nvPr>
        </p:nvSpPr>
        <p:spPr>
          <a:xfrm>
            <a:off x="457200" y="1052736"/>
            <a:ext cx="8229600" cy="5073427"/>
          </a:xfrm>
        </p:spPr>
        <p:txBody>
          <a:bodyPr>
            <a:normAutofit fontScale="92500"/>
          </a:bodyPr>
          <a:lstStyle/>
          <a:p>
            <a:r>
              <a:rPr lang="it-IT" dirty="0"/>
              <a:t>nella letteratura romantica del primo Ottocento tedesco, simbolizzava i valori comuni e profondi di una nazione culturale che non poteva diventare Stato nazionale</a:t>
            </a:r>
          </a:p>
          <a:p>
            <a:r>
              <a:rPr lang="it-IT" dirty="0"/>
              <a:t>nel nazionalismo tedesco intorno al 1900, stava al centro di un’ideologia antimoderna e militaristica</a:t>
            </a:r>
          </a:p>
          <a:p>
            <a:r>
              <a:rPr lang="it-IT" dirty="0"/>
              <a:t>, infine, durante il nazismo, entrò in relazione con le teorie pseudo-scientifiche della superiorità della razza germanica che avrebbero istigato alla guerra e all’Olocausto</a:t>
            </a:r>
          </a:p>
          <a:p>
            <a:endParaRPr lang="it-IT" dirty="0"/>
          </a:p>
          <a:p>
            <a:endParaRPr lang="it-IT" dirty="0"/>
          </a:p>
        </p:txBody>
      </p:sp>
    </p:spTree>
    <p:extLst>
      <p:ext uri="{BB962C8B-B14F-4D97-AF65-F5344CB8AC3E}">
        <p14:creationId xmlns:p14="http://schemas.microsoft.com/office/powerpoint/2010/main" val="3996335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a:t>
            </a:r>
          </a:p>
        </p:txBody>
      </p:sp>
      <p:sp>
        <p:nvSpPr>
          <p:cNvPr id="3" name="Segnaposto contenuto 2"/>
          <p:cNvSpPr>
            <a:spLocks noGrp="1"/>
          </p:cNvSpPr>
          <p:nvPr>
            <p:ph idx="1"/>
          </p:nvPr>
        </p:nvSpPr>
        <p:spPr>
          <a:xfrm>
            <a:off x="457200" y="692696"/>
            <a:ext cx="8229600" cy="5433467"/>
          </a:xfrm>
        </p:spPr>
        <p:txBody>
          <a:bodyPr>
            <a:normAutofit fontScale="77500" lnSpcReduction="20000"/>
          </a:bodyPr>
          <a:lstStyle/>
          <a:p>
            <a:r>
              <a:rPr lang="it-IT" dirty="0"/>
              <a:t>(lo stesso percorso più o meno vale per altre identità etniche, diverse da quella tedesca)</a:t>
            </a:r>
          </a:p>
          <a:p>
            <a:r>
              <a:rPr lang="it-IT" dirty="0"/>
              <a:t>Nelle ideologie nazionalistiche dell’Ottocento e del primo Novecento, le radici nazionali nelle etnie del primo millennio venivano gelosamente difese. Così come i tedeschi vantavano così la propria origine germanica:</a:t>
            </a:r>
          </a:p>
          <a:p>
            <a:r>
              <a:rPr lang="it-IT" dirty="0"/>
              <a:t>gli </a:t>
            </a:r>
            <a:r>
              <a:rPr lang="it-IT" b="1" dirty="0"/>
              <a:t>ungheresi</a:t>
            </a:r>
            <a:r>
              <a:rPr lang="it-IT" dirty="0"/>
              <a:t> erano fieri di richiamarsi al re unno Attila come loro progenitore, </a:t>
            </a:r>
            <a:r>
              <a:rPr lang="it-IT" b="1" dirty="0"/>
              <a:t>croati e serbi </a:t>
            </a:r>
            <a:r>
              <a:rPr lang="it-IT" dirty="0"/>
              <a:t>tentavano (e tentano ancora) di collocare l’inizio della propria storia in un periodo ancora più remoto. </a:t>
            </a:r>
          </a:p>
          <a:p>
            <a:r>
              <a:rPr lang="it-IT" dirty="0"/>
              <a:t>Oggi un modello di questi tipo, che assicuri l’esistenza di identità etniche coerenti e omogenee, non è più accettata. </a:t>
            </a:r>
          </a:p>
          <a:p>
            <a:r>
              <a:rPr lang="it-IT" dirty="0"/>
              <a:t>Un popolo come unità linguistica, culturale e politica chiaramente delineata non rappresenta la norma ma piuttosto l’eccezione. </a:t>
            </a:r>
          </a:p>
        </p:txBody>
      </p:sp>
    </p:spTree>
    <p:extLst>
      <p:ext uri="{BB962C8B-B14F-4D97-AF65-F5344CB8AC3E}">
        <p14:creationId xmlns:p14="http://schemas.microsoft.com/office/powerpoint/2010/main" val="783830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46050"/>
          </a:xfrm>
        </p:spPr>
        <p:txBody>
          <a:bodyPr>
            <a:normAutofit/>
          </a:bodyPr>
          <a:lstStyle/>
          <a:p>
            <a:r>
              <a:rPr lang="it-IT" sz="1200" dirty="0"/>
              <a:t>Lezione 3</a:t>
            </a:r>
          </a:p>
        </p:txBody>
      </p:sp>
      <p:sp>
        <p:nvSpPr>
          <p:cNvPr id="3" name="Segnaposto contenuto 2"/>
          <p:cNvSpPr>
            <a:spLocks noGrp="1"/>
          </p:cNvSpPr>
          <p:nvPr>
            <p:ph idx="1"/>
          </p:nvPr>
        </p:nvSpPr>
        <p:spPr>
          <a:xfrm>
            <a:off x="457200" y="764704"/>
            <a:ext cx="8229600" cy="5361459"/>
          </a:xfrm>
        </p:spPr>
        <p:txBody>
          <a:bodyPr>
            <a:normAutofit fontScale="92500"/>
          </a:bodyPr>
          <a:lstStyle/>
          <a:p>
            <a:r>
              <a:rPr lang="it-IT" dirty="0"/>
              <a:t>Come profondo ripensamento (potremmo parlare di «sensi di colpa» per reazione all’adesione all’etnicismo nazista), la storiografia tedesca e austriaca nel secondo dopoguerra ha elaborato il concetto di «</a:t>
            </a:r>
            <a:r>
              <a:rPr lang="it-IT" dirty="0" err="1"/>
              <a:t>etno</a:t>
            </a:r>
            <a:r>
              <a:rPr lang="it-IT" dirty="0"/>
              <a:t>-genesi»: </a:t>
            </a:r>
          </a:p>
          <a:p>
            <a:r>
              <a:rPr lang="it-IT" dirty="0" err="1"/>
              <a:t>Etnogenesi</a:t>
            </a:r>
            <a:r>
              <a:rPr lang="it-IT" dirty="0"/>
              <a:t> significa consapevolezza della natura cangiante, mutevole del tempo, modificata dalla storia delle identità etniche </a:t>
            </a:r>
          </a:p>
          <a:p>
            <a:r>
              <a:rPr lang="it-IT" dirty="0"/>
              <a:t>(l’identità dei longobardi, degli Svevi, dei Franchi, degli Alamanni…. Si è creata nel tempo)</a:t>
            </a:r>
          </a:p>
        </p:txBody>
      </p:sp>
    </p:spTree>
    <p:extLst>
      <p:ext uri="{BB962C8B-B14F-4D97-AF65-F5344CB8AC3E}">
        <p14:creationId xmlns:p14="http://schemas.microsoft.com/office/powerpoint/2010/main" val="156424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a:bodyPr>
          <a:lstStyle/>
          <a:p>
            <a:r>
              <a:rPr lang="it-IT" sz="1200" dirty="0"/>
              <a:t>Lezione 3</a:t>
            </a:r>
          </a:p>
        </p:txBody>
      </p:sp>
      <p:sp>
        <p:nvSpPr>
          <p:cNvPr id="3" name="Segnaposto contenuto 2"/>
          <p:cNvSpPr>
            <a:spLocks noGrp="1"/>
          </p:cNvSpPr>
          <p:nvPr>
            <p:ph idx="1"/>
          </p:nvPr>
        </p:nvSpPr>
        <p:spPr>
          <a:xfrm>
            <a:off x="457200" y="836712"/>
            <a:ext cx="8229600" cy="5289451"/>
          </a:xfrm>
        </p:spPr>
        <p:txBody>
          <a:bodyPr/>
          <a:lstStyle/>
          <a:p>
            <a:r>
              <a:rPr lang="it-IT" dirty="0"/>
              <a:t>. Negli studi altomedievali, alcuni studiosi austriaci (e poi tedeschi) negli anni cinquanta sessanta del Novecento hanno messo in discussione questi concetti o riferimenti oggettivi, fondando l’identità etnica esclusivamente su fattori soggettivi: </a:t>
            </a:r>
            <a:r>
              <a:rPr lang="it-IT" b="1" dirty="0"/>
              <a:t>qualcuno appartiene a un’etnia se sente di farne parte</a:t>
            </a:r>
            <a:r>
              <a:rPr lang="it-IT" dirty="0"/>
              <a:t>. </a:t>
            </a:r>
          </a:p>
        </p:txBody>
      </p:sp>
    </p:spTree>
    <p:extLst>
      <p:ext uri="{BB962C8B-B14F-4D97-AF65-F5344CB8AC3E}">
        <p14:creationId xmlns:p14="http://schemas.microsoft.com/office/powerpoint/2010/main" val="3513788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46050"/>
          </a:xfrm>
        </p:spPr>
        <p:txBody>
          <a:bodyPr>
            <a:normAutofit/>
          </a:bodyPr>
          <a:lstStyle/>
          <a:p>
            <a:r>
              <a:rPr lang="it-IT" sz="1400" dirty="0"/>
              <a:t>Lezione 3</a:t>
            </a:r>
          </a:p>
        </p:txBody>
      </p:sp>
      <p:sp>
        <p:nvSpPr>
          <p:cNvPr id="3" name="Segnaposto contenuto 2"/>
          <p:cNvSpPr>
            <a:spLocks noGrp="1"/>
          </p:cNvSpPr>
          <p:nvPr>
            <p:ph idx="1"/>
          </p:nvPr>
        </p:nvSpPr>
        <p:spPr>
          <a:xfrm>
            <a:off x="457200" y="620688"/>
            <a:ext cx="8229600" cy="5505475"/>
          </a:xfrm>
        </p:spPr>
        <p:txBody>
          <a:bodyPr>
            <a:normAutofit fontScale="92500" lnSpcReduction="20000"/>
          </a:bodyPr>
          <a:lstStyle/>
          <a:p>
            <a:r>
              <a:rPr lang="it-IT" dirty="0"/>
              <a:t>Perciò per  gli storici di oggi, anche il mondo barbarico è un fenomeno storico, dinamico, pieno di rotture e contraddizioni, da analizzare innanzitutto come spazio periferico della civiltà antica e non più come espressione di una perduta età dell’oro. </a:t>
            </a:r>
          </a:p>
          <a:p>
            <a:r>
              <a:rPr lang="it-IT" dirty="0"/>
              <a:t>I «barbari» non vengono più concepiti come facenti parte di una realtà nettamente definita, dotata di un’unica, autentica matrice identitaria, più pura della civiltà classica, o magari della nostra. Non è più possibile neppure guardare alle società barbariche come modello di una vita incorrotta e più vicina alla natura, </a:t>
            </a:r>
          </a:p>
        </p:txBody>
      </p:sp>
    </p:spTree>
    <p:extLst>
      <p:ext uri="{BB962C8B-B14F-4D97-AF65-F5344CB8AC3E}">
        <p14:creationId xmlns:p14="http://schemas.microsoft.com/office/powerpoint/2010/main" val="3960463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18058"/>
          </a:xfrm>
        </p:spPr>
        <p:txBody>
          <a:bodyPr>
            <a:normAutofit/>
          </a:bodyPr>
          <a:lstStyle/>
          <a:p>
            <a:r>
              <a:rPr lang="it-IT" sz="1200" dirty="0"/>
              <a:t>Lezione 3</a:t>
            </a:r>
          </a:p>
        </p:txBody>
      </p:sp>
      <p:sp>
        <p:nvSpPr>
          <p:cNvPr id="3" name="Segnaposto contenuto 2"/>
          <p:cNvSpPr>
            <a:spLocks noGrp="1"/>
          </p:cNvSpPr>
          <p:nvPr>
            <p:ph idx="1"/>
          </p:nvPr>
        </p:nvSpPr>
        <p:spPr>
          <a:xfrm>
            <a:off x="539552" y="620688"/>
            <a:ext cx="8229600" cy="5904656"/>
          </a:xfrm>
        </p:spPr>
        <p:txBody>
          <a:bodyPr>
            <a:normAutofit/>
          </a:bodyPr>
          <a:lstStyle/>
          <a:p>
            <a:r>
              <a:rPr lang="it-IT" dirty="0"/>
              <a:t>attraverso complessi processi di </a:t>
            </a:r>
            <a:r>
              <a:rPr lang="it-IT" dirty="0">
                <a:highlight>
                  <a:srgbClr val="FFFF00"/>
                </a:highlight>
              </a:rPr>
              <a:t>acculturazione</a:t>
            </a:r>
            <a:r>
              <a:rPr lang="it-IT" dirty="0"/>
              <a:t> e di </a:t>
            </a:r>
            <a:r>
              <a:rPr lang="it-IT" dirty="0">
                <a:highlight>
                  <a:srgbClr val="FFFF00"/>
                </a:highlight>
              </a:rPr>
              <a:t>romanizzazione</a:t>
            </a:r>
            <a:r>
              <a:rPr lang="it-IT" dirty="0"/>
              <a:t> il mondo barbarico si trasformò ben prima dell’avvio della stagione delle cosiddette invasioni o migrazioni </a:t>
            </a:r>
          </a:p>
          <a:p>
            <a:r>
              <a:rPr lang="it-IT" dirty="0"/>
              <a:t>Ciò significa che la frontiera imperiale, nonostante tutta la sua impressionante architettura difensiva, non era affatto un confine che separava con nettezza due spazi omogenei, civiltà e </a:t>
            </a:r>
            <a:r>
              <a:rPr lang="it-IT" dirty="0" err="1"/>
              <a:t>barbaritas</a:t>
            </a:r>
            <a:r>
              <a:rPr lang="it-IT" dirty="0"/>
              <a:t>, come sosteneva l’ideologia imperiale. </a:t>
            </a:r>
          </a:p>
          <a:p>
            <a:endParaRPr lang="it-IT" dirty="0"/>
          </a:p>
        </p:txBody>
      </p:sp>
    </p:spTree>
    <p:extLst>
      <p:ext uri="{BB962C8B-B14F-4D97-AF65-F5344CB8AC3E}">
        <p14:creationId xmlns:p14="http://schemas.microsoft.com/office/powerpoint/2010/main" val="423379725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1534</Words>
  <Application>Microsoft Office PowerPoint</Application>
  <PresentationFormat>Presentazione su schermo (4:3)</PresentationFormat>
  <Paragraphs>67</Paragraphs>
  <Slides>23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23</vt:i4>
      </vt:variant>
    </vt:vector>
  </HeadingPairs>
  <TitlesOfParts>
    <vt:vector size="26" baseType="lpstr">
      <vt:lpstr>Arial</vt:lpstr>
      <vt:lpstr>Calibri</vt:lpstr>
      <vt:lpstr>Tema di Office</vt:lpstr>
      <vt:lpstr>Lezione 3</vt:lpstr>
      <vt:lpstr>.</vt:lpstr>
      <vt:lpstr>Lezione 3</vt:lpstr>
      <vt:lpstr>Lezione 3</vt:lpstr>
      <vt:lpstr>Lezione 3</vt:lpstr>
      <vt:lpstr>Lezione 3</vt:lpstr>
      <vt:lpstr>Lezione 3</vt:lpstr>
      <vt:lpstr>Lezione 3</vt:lpstr>
      <vt:lpstr>Lezione 3</vt:lpstr>
      <vt:lpstr>Lezione 3</vt:lpstr>
      <vt:lpstr>Lezione 3</vt:lpstr>
      <vt:lpstr>..</vt:lpstr>
      <vt:lpstr>.</vt:lpstr>
      <vt:lpstr>.</vt:lpstr>
      <vt:lpstr>.</vt:lpstr>
      <vt:lpstr>Presentazione standard di PowerPoint</vt:lpstr>
      <vt:lpstr>..</vt:lpstr>
      <vt:lpstr>Lezione 3</vt:lpstr>
      <vt:lpstr>Lezione 3</vt:lpstr>
      <vt:lpstr>Lezione 3</vt:lpstr>
      <vt:lpstr>Lezione 3 </vt:lpstr>
      <vt:lpstr>Presentazione standard di PowerPoint</vt:lpstr>
      <vt:lpstr>Lezione 3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Lezione 3</dc:title>
  <dc:creator>Varanini</dc:creator>
  <cp:lastModifiedBy>Gian Maria Varanini</cp:lastModifiedBy>
  <cp:revision>11</cp:revision>
  <dcterms:created xsi:type="dcterms:W3CDTF">2012-03-04T06:26:06Z</dcterms:created>
  <dcterms:modified xsi:type="dcterms:W3CDTF">2020-03-06T14:22:51Z</dcterms:modified>
</cp:coreProperties>
</file>