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07" autoAdjust="0"/>
  </p:normalViewPr>
  <p:slideViewPr>
    <p:cSldViewPr>
      <p:cViewPr varScale="1">
        <p:scale>
          <a:sx n="99" d="100"/>
          <a:sy n="99" d="100"/>
        </p:scale>
        <p:origin x="-1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43B2-CE87-41CC-B52E-E420D0BC0C01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D4CC-A9C2-44DE-99FF-CCB2DFDC5F0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76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AAE0E-0F17-4212-93C2-2C429B4A3D83}" type="slidenum">
              <a:rPr lang="it-IT"/>
              <a:pPr/>
              <a:t>1</a:t>
            </a:fld>
            <a:endParaRPr 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D4CC-A9C2-44DE-99FF-CCB2DFDC5F0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D4CC-A9C2-44DE-99FF-CCB2DFDC5F0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C028-8B25-4126-AD44-A5D81AFF1C93}" type="datetimeFigureOut">
              <a:rPr lang="it-IT" smtClean="0"/>
              <a:pPr/>
              <a:t>13/04/14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F4A3-6F40-4413-B0AE-C7C53AC4960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19400" y="1663700"/>
            <a:ext cx="3441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esperienza di laboratorio 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188" y="2852738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DISTILLAZIONE DEL CLORURO </a:t>
            </a:r>
            <a:r>
              <a:rPr lang="it-IT" sz="2000" b="1" u="sng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 t-BUTILE</a:t>
            </a:r>
            <a:endParaRPr lang="it-IT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92725" y="6165850"/>
            <a:ext cx="353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Anno accademico </a:t>
            </a:r>
            <a:r>
              <a:rPr lang="it-IT" dirty="0" smtClean="0"/>
              <a:t>2013/2014</a:t>
            </a:r>
            <a:endParaRPr lang="it-IT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57158" y="-12166"/>
            <a:ext cx="8461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PROTOCOLLO</a:t>
            </a:r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7044" y="513828"/>
            <a:ext cx="8715436" cy="615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Porre 10g di alcol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Butilico (Densità = 0.786 Kg/L) in un imbuto separatore;</a:t>
            </a:r>
          </a:p>
          <a:p>
            <a:pPr algn="just">
              <a:buFont typeface="Arial" pitchFamily="34" charset="0"/>
              <a:buChar char="•"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Aggiungere 50mL di acido cloridrico concentrato freddo e agitare per 10-15minuti;</a:t>
            </a:r>
          </a:p>
          <a:p>
            <a:pPr algn="just">
              <a:buFont typeface="Arial" pitchFamily="34" charset="0"/>
              <a:buChar char="•"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Lasciare riposare la miscela fino a che non si sono separate le due fasi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 scaricare in un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da 400mL lo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strato inferiore;</a:t>
            </a:r>
          </a:p>
          <a:p>
            <a:pPr algn="just">
              <a:buFont typeface="Arial" pitchFamily="34" charset="0"/>
              <a:buChar char="•"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Lavaggio con 15mL di acqua fredda  aggiungere direttamente nell’imbuto (si lava ciò che è rimasto nell’imbuto)  scaricare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lo strato inferiore nello stesso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da 400mL;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Ripetere lavaggio con 15mL di una soluzione al 5% (w/v) di bicarbonato di sodio  si svilupperà molta anidride carbonica  aggiungere a imbuto con tappo aperto e mescolare  senza mettere il tappo  mescolare poi col tappo 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scaricare lo strato inferiore nello stesso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.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Lavaggio con altri 15mL di H</a:t>
            </a:r>
            <a:r>
              <a:rPr lang="it-IT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 e scaricare lo strato inferiore nello stesso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beaker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da 400mL;</a:t>
            </a:r>
          </a:p>
          <a:p>
            <a:pPr algn="just">
              <a:buFont typeface="Arial" pitchFamily="34" charset="0"/>
              <a:buChar char="•"/>
            </a:pP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Trasferire il prodotto grezzo attraverso il collo dell’imbuto separatore in una beuta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 aggiungere CaCl</a:t>
            </a:r>
            <a:r>
              <a:rPr lang="it-IT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2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e lascare riposare per 15 minuti circa; </a:t>
            </a:r>
          </a:p>
          <a:p>
            <a:pPr algn="just">
              <a:buFont typeface="Arial" pitchFamily="34" charset="0"/>
              <a:buChar char="•"/>
            </a:pPr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Trasferire il prodotto anidro in un pallone e aggiungere al pallone due frammenti di ebollizione;</a:t>
            </a:r>
          </a:p>
          <a:p>
            <a:pPr algn="just"/>
            <a:endParaRPr lang="it-IT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Raccogliere la frazione che bolle a 48-52°C in un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beaker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precedentemente pesato.</a:t>
            </a:r>
          </a:p>
          <a:p>
            <a:pPr algn="just">
              <a:buFont typeface="Arial" pitchFamily="34" charset="0"/>
              <a:buChar char="•"/>
            </a:pP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42852"/>
            <a:ext cx="80010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Dati per la relazione </a:t>
            </a:r>
          </a:p>
          <a:p>
            <a:pPr algn="just"/>
            <a:endParaRPr lang="it-I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Nella relazione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indicare </a:t>
            </a:r>
          </a:p>
          <a:p>
            <a:pPr algn="just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il peso del prodotto;</a:t>
            </a: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le moli di reagente da cui siete partiti e le moli di prodotto ottenute ;</a:t>
            </a:r>
          </a:p>
          <a:p>
            <a:pPr algn="just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resa percentuale in moli.</a:t>
            </a: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 dati che dovrete utilizzare per calcolare la resa molare sono i seguenti:</a:t>
            </a: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PM del reagente di partenza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74.124 g/mol;</a:t>
            </a: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PM del prodotto finale 92.569g/mol.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pic>
        <p:nvPicPr>
          <p:cNvPr id="3" name="Immagine 2" descr="hhhh 001.jpg"/>
          <p:cNvPicPr>
            <a:picLocks noChangeAspect="1"/>
          </p:cNvPicPr>
          <p:nvPr/>
        </p:nvPicPr>
        <p:blipFill>
          <a:blip r:embed="rId2">
            <a:lum contrast="20000"/>
          </a:blip>
          <a:srcRect l="15772" t="48958" r="71508" b="39584"/>
          <a:stretch>
            <a:fillRect/>
          </a:stretch>
        </p:blipFill>
        <p:spPr>
          <a:xfrm rot="16200000">
            <a:off x="1652445" y="2692737"/>
            <a:ext cx="1968978" cy="2441371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929058" y="3143248"/>
            <a:ext cx="3143272" cy="1571636"/>
            <a:chOff x="3929058" y="3143248"/>
            <a:chExt cx="3143272" cy="1571636"/>
          </a:xfrm>
        </p:grpSpPr>
        <p:pic>
          <p:nvPicPr>
            <p:cNvPr id="4" name="Immagine 3" descr="hhhh 001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rcRect l="6985" t="71875" r="81544" b="11458"/>
            <a:stretch>
              <a:fillRect/>
            </a:stretch>
          </p:blipFill>
          <p:spPr>
            <a:xfrm rot="16200000">
              <a:off x="4714876" y="2357430"/>
              <a:ext cx="1571636" cy="3143272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4071934" y="3714752"/>
              <a:ext cx="78581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1472" y="285728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DISTILLAZIONE</a:t>
            </a:r>
            <a:endParaRPr lang="it-IT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82591" y="785794"/>
            <a:ext cx="8461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La distillazione è una tecnica usata per separare e purificare i liquidi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tre punti chiave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endParaRPr lang="it-IT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Riscaldamento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del liquido fino al punto di ebollizione;</a:t>
            </a:r>
          </a:p>
          <a:p>
            <a:pPr marL="342900" indent="-342900">
              <a:buAutoNum type="arabicParenR"/>
            </a:pPr>
            <a:endParaRPr lang="it-IT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Raffreddamento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dei vapori;</a:t>
            </a:r>
          </a:p>
          <a:p>
            <a:pPr marL="342900" indent="-342900">
              <a:buAutoNum type="arabicParenR"/>
            </a:pPr>
            <a:endParaRPr lang="it-IT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Recupero del condensato. 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3317877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PRINCIPI GENERALI</a:t>
            </a:r>
            <a:endParaRPr lang="it-IT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2591" y="3871745"/>
            <a:ext cx="8461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In un contenitore chiuso ermeticamente e parzialmente riempito con un liquido, le molecole in fase vapore urtano la superficie del liquido e le pareti del contenitore, dando luogo ad una pressione detta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tensione di vapore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del liquido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aumentando la temperatura aumenta anche la tensione superficiale.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82591" y="5157629"/>
            <a:ext cx="8461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punto di ebollizione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è la temperatura alla quale la tensione di vapore del liquido eguaglia la pressione esterna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in un liquido puro la tensione di vapore aumenta regolarmente con l’aumentare della temperatura fino a raggiungere il punto ebollizione.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7158" y="285728"/>
            <a:ext cx="8461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b="1" dirty="0" smtClean="0">
                <a:latin typeface="Arial" pitchFamily="34" charset="0"/>
                <a:cs typeface="Arial" pitchFamily="34" charset="0"/>
              </a:rPr>
              <a:t>N.B.: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Al punto di ebollizione vapore e liquido sono in equilibrio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se la composizione delle fasi vapore e liquido resta costante, la temperatura rimane costante durante tutta la durata di distillazione del liquido. 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Filip.jpg"/>
          <p:cNvPicPr>
            <a:picLocks noChangeAspect="1"/>
          </p:cNvPicPr>
          <p:nvPr/>
        </p:nvPicPr>
        <p:blipFill>
          <a:blip r:embed="rId2"/>
          <a:srcRect l="4117" t="30208" r="68640" b="51042"/>
          <a:stretch>
            <a:fillRect/>
          </a:stretch>
        </p:blipFill>
        <p:spPr>
          <a:xfrm rot="16200000">
            <a:off x="390893" y="1466439"/>
            <a:ext cx="4147373" cy="3929090"/>
          </a:xfrm>
          <a:prstGeom prst="rect">
            <a:avLst/>
          </a:prstGeom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714876" y="1428736"/>
            <a:ext cx="3857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Arial" pitchFamily="34" charset="0"/>
                <a:cs typeface="Arial" pitchFamily="34" charset="0"/>
              </a:rPr>
              <a:t>Esempio 1: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Liquido che bolle a 200°C e si trova a pressione atmosferica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7158" y="71414"/>
            <a:ext cx="8461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MISCELA </a:t>
            </a:r>
            <a:r>
              <a:rPr 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DUE LIQUIDI IDEALI</a:t>
            </a: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51521" y="500042"/>
            <a:ext cx="85353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Cosa succede se abbiamo a che fare con una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miscela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di due liquidi miscibili con due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punti di ebollizione diversi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Il vapore si arricchisce maggiormente del componente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più volatile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Gradualmente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il componente più volatile viene rimosso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dalla miscela, determinando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cambiamento nella composizione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liquido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che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arricchendosi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del componente meno volatile.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Filip.jpg"/>
          <p:cNvPicPr>
            <a:picLocks noChangeAspect="1"/>
          </p:cNvPicPr>
          <p:nvPr/>
        </p:nvPicPr>
        <p:blipFill>
          <a:blip r:embed="rId2"/>
          <a:srcRect l="4117" t="50000" r="68640" b="30208"/>
          <a:stretch>
            <a:fillRect/>
          </a:stretch>
        </p:blipFill>
        <p:spPr>
          <a:xfrm rot="16200000">
            <a:off x="2643174" y="2786058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vincialba.it/didattica/lab-chimica/immagini_tecn_separ/apparecchio_distillaz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5" y="470735"/>
            <a:ext cx="8709968" cy="595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57158" y="71414"/>
            <a:ext cx="8461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PREPARAZIONE DEL CLORURO </a:t>
            </a:r>
            <a:r>
              <a:rPr 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t-BUTILE</a:t>
            </a: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463616"/>
            <a:ext cx="8429684" cy="637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Si tratta di una reazione di conversione di un alcol ad alogenuro alchilico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La reazione può avvenire sia con un meccanismo 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 o 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2;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1)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Perché un alcol possa dar luogo a una reazione di sostituzione nucleofila è necessario che il gruppo OH venga trasformato in un miglior gruppo uscente.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2a) Se R è un gruppo che forma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facilmente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un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carbocatione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allora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stadio lento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della reazione è la perdita di una molecola d’acqua dallo 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ossonio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 il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carbocatione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poi reagisce velocemente con Cl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per formare l’alogenuro alchilico (S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1).</a:t>
            </a: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2b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 Se R è un gruppo alchilico primario la reazione avviene con un meccanismo 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2, perché 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carbocationi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primari sono troppo instabili per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formarsi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.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3857620" y="1355710"/>
            <a:ext cx="100013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714612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ROH + HX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29190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RX +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714480" y="4942909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</a:t>
            </a:r>
            <a:endParaRPr lang="it-IT" dirty="0"/>
          </a:p>
        </p:txBody>
      </p:sp>
      <p:cxnSp>
        <p:nvCxnSpPr>
          <p:cNvPr id="28" name="Connettore 1 27"/>
          <p:cNvCxnSpPr>
            <a:stCxn id="22" idx="3"/>
          </p:cNvCxnSpPr>
          <p:nvPr/>
        </p:nvCxnSpPr>
        <p:spPr>
          <a:xfrm>
            <a:off x="2000232" y="5127575"/>
            <a:ext cx="35719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o 28"/>
          <p:cNvSpPr/>
          <p:nvPr/>
        </p:nvSpPr>
        <p:spPr>
          <a:xfrm flipV="1">
            <a:off x="2123728" y="5085184"/>
            <a:ext cx="376000" cy="360040"/>
          </a:xfrm>
          <a:prstGeom prst="arc">
            <a:avLst>
              <a:gd name="adj1" fmla="val 10812857"/>
              <a:gd name="adj2" fmla="val 0"/>
            </a:avLst>
          </a:prstGeom>
          <a:ln>
            <a:solidFill>
              <a:srgbClr val="0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/>
          <p:cNvCxnSpPr/>
          <p:nvPr/>
        </p:nvCxnSpPr>
        <p:spPr>
          <a:xfrm>
            <a:off x="2928926" y="5155635"/>
            <a:ext cx="100013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857620" y="4942909"/>
            <a:ext cx="150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    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  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+X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endParaRPr lang="it-IT" dirty="0"/>
          </a:p>
        </p:txBody>
      </p:sp>
      <p:cxnSp>
        <p:nvCxnSpPr>
          <p:cNvPr id="34" name="Connettore 2 33"/>
          <p:cNvCxnSpPr/>
          <p:nvPr/>
        </p:nvCxnSpPr>
        <p:spPr>
          <a:xfrm>
            <a:off x="5444076" y="5157223"/>
            <a:ext cx="100013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6376190" y="494290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RX</a:t>
            </a:r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714480" y="3020556"/>
            <a:ext cx="4429156" cy="624468"/>
            <a:chOff x="1714480" y="2979164"/>
            <a:chExt cx="4429156" cy="624468"/>
          </a:xfrm>
        </p:grpSpPr>
        <p:sp>
          <p:nvSpPr>
            <p:cNvPr id="9" name="CasellaDiTesto 8"/>
            <p:cNvSpPr txBox="1"/>
            <p:nvPr/>
          </p:nvSpPr>
          <p:spPr>
            <a:xfrm>
              <a:off x="1714480" y="3153110"/>
              <a:ext cx="6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ROH</a:t>
              </a:r>
              <a:endParaRPr lang="it-IT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500298" y="3153110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+ H</a:t>
              </a:r>
              <a:endParaRPr lang="it-IT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195538" y="3153110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X</a:t>
              </a:r>
              <a:endParaRPr lang="it-IT" dirty="0"/>
            </a:p>
          </p:txBody>
        </p:sp>
        <p:cxnSp>
          <p:nvCxnSpPr>
            <p:cNvPr id="23" name="Connettore 1 22"/>
            <p:cNvCxnSpPr/>
            <p:nvPr/>
          </p:nvCxnSpPr>
          <p:spPr>
            <a:xfrm>
              <a:off x="3000364" y="3376260"/>
              <a:ext cx="1951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o 12"/>
            <p:cNvSpPr/>
            <p:nvPr/>
          </p:nvSpPr>
          <p:spPr>
            <a:xfrm>
              <a:off x="1992541" y="3008810"/>
              <a:ext cx="785818" cy="500066"/>
            </a:xfrm>
            <a:prstGeom prst="arc">
              <a:avLst>
                <a:gd name="adj1" fmla="val 11274576"/>
                <a:gd name="adj2" fmla="val 0"/>
              </a:avLst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3714744" y="3295986"/>
              <a:ext cx="100013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4857752" y="3140968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ROH</a:t>
              </a:r>
              <a:r>
                <a:rPr lang="it-IT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2</a:t>
              </a:r>
              <a:r>
                <a:rPr lang="it-IT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</a:t>
              </a:r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+ X</a:t>
              </a:r>
              <a:r>
                <a:rPr lang="it-IT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-</a:t>
              </a:r>
              <a:endParaRPr lang="it-IT" dirty="0"/>
            </a:p>
          </p:txBody>
        </p:sp>
        <p:sp>
          <p:nvSpPr>
            <p:cNvPr id="24" name="Arco 23"/>
            <p:cNvSpPr/>
            <p:nvPr/>
          </p:nvSpPr>
          <p:spPr>
            <a:xfrm flipV="1">
              <a:off x="3059832" y="3284984"/>
              <a:ext cx="288032" cy="318648"/>
            </a:xfrm>
            <a:prstGeom prst="arc">
              <a:avLst>
                <a:gd name="adj1" fmla="val 11274576"/>
                <a:gd name="adj2" fmla="val 234654"/>
              </a:avLst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004048" y="29791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+</a:t>
              </a:r>
              <a:endParaRPr lang="it-IT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2339752" y="4771496"/>
            <a:ext cx="720080" cy="535468"/>
            <a:chOff x="1874183" y="6071176"/>
            <a:chExt cx="720080" cy="535468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1874183" y="623731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OH</a:t>
              </a:r>
              <a:r>
                <a:rPr lang="it-IT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2</a:t>
              </a:r>
              <a:r>
                <a:rPr lang="it-IT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 </a:t>
              </a:r>
              <a:endParaRPr lang="it-IT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1907704" y="60711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+</a:t>
              </a:r>
              <a:endParaRPr lang="it-IT" dirty="0"/>
            </a:p>
          </p:txBody>
        </p:sp>
      </p:grpSp>
      <p:sp>
        <p:nvSpPr>
          <p:cNvPr id="36" name="Arco 35"/>
          <p:cNvSpPr/>
          <p:nvPr/>
        </p:nvSpPr>
        <p:spPr>
          <a:xfrm flipV="1">
            <a:off x="3995936" y="5013176"/>
            <a:ext cx="1152128" cy="576064"/>
          </a:xfrm>
          <a:prstGeom prst="arc">
            <a:avLst>
              <a:gd name="adj1" fmla="val 10933588"/>
              <a:gd name="adj2" fmla="val 0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L’alcol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butilico viene convertito nel corrispettivo alogenuro alchilico tramite una reazione di tipo SN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1;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4532194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Osservazioni:</a:t>
            </a:r>
          </a:p>
          <a:p>
            <a:endParaRPr lang="it-IT" b="1" dirty="0" smtClean="0"/>
          </a:p>
          <a:p>
            <a:pPr marL="342900" indent="-342900">
              <a:buAutoNum type="arabicParenR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Bisogna aggiungere acido perché l’OH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è stabile e non è un buon gruppo uscente; </a:t>
            </a:r>
          </a:p>
          <a:p>
            <a:pPr marL="342900" indent="-342900">
              <a:buAutoNum type="arabicParenR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arenR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 l’80% del catione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-butilico si combina con lo ione cloruro per produrre cloruro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-butile;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642910" y="1000108"/>
            <a:ext cx="8215370" cy="3214710"/>
            <a:chOff x="642910" y="1000108"/>
            <a:chExt cx="8215370" cy="3214710"/>
          </a:xfrm>
        </p:grpSpPr>
        <p:grpSp>
          <p:nvGrpSpPr>
            <p:cNvPr id="7" name="Gruppo 6"/>
            <p:cNvGrpSpPr/>
            <p:nvPr/>
          </p:nvGrpSpPr>
          <p:grpSpPr>
            <a:xfrm>
              <a:off x="642910" y="1000108"/>
              <a:ext cx="8215370" cy="3214710"/>
              <a:chOff x="1142976" y="1000108"/>
              <a:chExt cx="7286676" cy="2928958"/>
            </a:xfrm>
          </p:grpSpPr>
          <p:pic>
            <p:nvPicPr>
              <p:cNvPr id="4" name="Immagine 3" descr="sn1.jpg"/>
              <p:cNvPicPr>
                <a:picLocks noChangeAspect="1"/>
              </p:cNvPicPr>
              <p:nvPr/>
            </p:nvPicPr>
            <p:blipFill>
              <a:blip r:embed="rId2">
                <a:lum contrast="20000"/>
              </a:blip>
              <a:srcRect l="31360" t="43750" r="39301" b="8333"/>
              <a:stretch>
                <a:fillRect/>
              </a:stretch>
            </p:blipFill>
            <p:spPr>
              <a:xfrm rot="16200000">
                <a:off x="3036084" y="-893000"/>
                <a:ext cx="2928957" cy="6715174"/>
              </a:xfrm>
              <a:prstGeom prst="rect">
                <a:avLst/>
              </a:prstGeom>
            </p:spPr>
          </p:pic>
          <p:sp>
            <p:nvSpPr>
              <p:cNvPr id="5" name="Rettangolo 4"/>
              <p:cNvSpPr/>
              <p:nvPr/>
            </p:nvSpPr>
            <p:spPr>
              <a:xfrm>
                <a:off x="7143768" y="2643182"/>
                <a:ext cx="785818" cy="1285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7643834" y="1000108"/>
                <a:ext cx="785818" cy="16430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CasellaDiTesto 7"/>
            <p:cNvSpPr txBox="1"/>
            <p:nvPr/>
          </p:nvSpPr>
          <p:spPr>
            <a:xfrm>
              <a:off x="2643174" y="1714488"/>
              <a:ext cx="5715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643834" y="1763901"/>
              <a:ext cx="4286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143636" y="1571612"/>
              <a:ext cx="5715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it-IT" sz="14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857884" y="2428868"/>
              <a:ext cx="5715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>
                  <a:latin typeface="Times New Roman" pitchFamily="18" charset="0"/>
                  <a:cs typeface="Times New Roman" pitchFamily="18" charset="0"/>
                </a:rPr>
                <a:t>HCl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1.jpg"/>
          <p:cNvPicPr>
            <a:picLocks noChangeAspect="1"/>
          </p:cNvPicPr>
          <p:nvPr/>
        </p:nvPicPr>
        <p:blipFill>
          <a:blip r:embed="rId2">
            <a:lum contrast="20000"/>
          </a:blip>
          <a:srcRect l="68640" t="36458" r="17022" b="27083"/>
          <a:stretch>
            <a:fillRect/>
          </a:stretch>
        </p:blipFill>
        <p:spPr>
          <a:xfrm rot="16200000">
            <a:off x="3314181" y="-1579314"/>
            <a:ext cx="2479919" cy="867971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5720" y="21429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3) il restante 20% subisce una reazione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eliminazione (E1)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competitiva che vede l’acqua agire da base e rimuovere  un protone dal catione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butilico con formazione del corrispondente alchene.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5423836" y="-428652"/>
            <a:ext cx="78581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57224" y="1000108"/>
            <a:ext cx="7215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Siccome si svilupperanno ingenti quantità di gas negli imbuti separatori e lavoreremo con acido concentrato usare:</a:t>
            </a:r>
          </a:p>
          <a:p>
            <a:pPr algn="just"/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gli occhiali; </a:t>
            </a:r>
          </a:p>
          <a:p>
            <a:pPr algn="ctr">
              <a:buFont typeface="Arial" pitchFamily="34" charset="0"/>
              <a:buChar char="•"/>
            </a:pPr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i guanti; </a:t>
            </a: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it-IT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SEMPRE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!</a:t>
            </a:r>
            <a:endParaRPr lang="it-IT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28794" y="343895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 Black" pitchFamily="34" charset="0"/>
              </a:rPr>
              <a:t>ATTENZIONE 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848</Words>
  <Application>Microsoft Macintosh PowerPoint</Application>
  <PresentationFormat>Presentazione su schermo (4:3)</PresentationFormat>
  <Paragraphs>120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</dc:creator>
  <cp:lastModifiedBy>Henriette Molinari</cp:lastModifiedBy>
  <cp:revision>23</cp:revision>
  <dcterms:created xsi:type="dcterms:W3CDTF">2012-04-10T08:07:22Z</dcterms:created>
  <dcterms:modified xsi:type="dcterms:W3CDTF">2014-04-13T21:32:44Z</dcterms:modified>
</cp:coreProperties>
</file>