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5DAE6-70CC-41BA-A46A-2D70D0F7AB8C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2C224-0F6F-496D-BDA7-7BE8D9F0994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turismo termale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Stazioni termali = rafforzamento della destinazione turistica dei luoghi.</a:t>
            </a:r>
          </a:p>
          <a:p>
            <a:r>
              <a:rPr lang="it-IT" sz="2400" dirty="0" smtClean="0"/>
              <a:t>Necessità di certificare le proprietà scientifiche delle prestazioni termali.</a:t>
            </a:r>
          </a:p>
          <a:p>
            <a:r>
              <a:rPr lang="it-IT" sz="2400" dirty="0" smtClean="0"/>
              <a:t>Termalismo terapeutico = necessità di una sinergia tra aspetti sanitari e programmazione/ricettività turistica.</a:t>
            </a:r>
          </a:p>
          <a:p>
            <a:r>
              <a:rPr lang="it-IT" sz="2400" dirty="0" smtClean="0"/>
              <a:t>Turismo termale = turismo sanitario.</a:t>
            </a:r>
          </a:p>
          <a:p>
            <a:r>
              <a:rPr lang="it-IT" sz="2400" dirty="0" smtClean="0"/>
              <a:t>Direttiva europeo 24/2011.</a:t>
            </a:r>
          </a:p>
          <a:p>
            <a:r>
              <a:rPr lang="it-IT" sz="2400" dirty="0" smtClean="0"/>
              <a:t>Materia della sanità pubblica = rientra nelle competenze degli Stati membri dell’Unione europea.</a:t>
            </a:r>
          </a:p>
          <a:p>
            <a:r>
              <a:rPr lang="it-IT" sz="2400" dirty="0" smtClean="0"/>
              <a:t>Trattato di Maastricht (1992) = processi di coordinamento fra gli Stati membri per sostenere la politica economica e sociale e favorirne l’armonizzazione. 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Aumento della mobilità dei cittadini pazienti per accedere ai servizi sanitari.</a:t>
            </a:r>
          </a:p>
          <a:p>
            <a:r>
              <a:rPr lang="it-IT" sz="2400" dirty="0" smtClean="0"/>
              <a:t>Obblighi dei servizi sanitari nazionali = organizzare ed erogare servizi sanitari a favore dei propri cittadini con politiche d programmazione e di previsione di interventi.</a:t>
            </a:r>
          </a:p>
          <a:p>
            <a:r>
              <a:rPr lang="it-IT" sz="2400" dirty="0" smtClean="0"/>
              <a:t>Obblighi dei servizi sanitari nazionali = intervenire anche per altri cittadini europei.</a:t>
            </a:r>
          </a:p>
          <a:p>
            <a:r>
              <a:rPr lang="it-IT" sz="2400" dirty="0" smtClean="0"/>
              <a:t>Obblighi di copertura finanziaria dei servizi sanitari nazionali. </a:t>
            </a:r>
          </a:p>
          <a:p>
            <a:r>
              <a:rPr lang="it-IT" sz="2400" dirty="0" smtClean="0"/>
              <a:t>Corte di giustizia dell’Unione europea = non è ammissibile il ricorso all’autorizzazione preventiva per rivolgersi all’estero al fine di fruire di prestazioni sanitarie. </a:t>
            </a:r>
            <a:endParaRPr lang="it-I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dirty="0" smtClean="0"/>
              <a:t>Cure termali (Italia, Germania, Austria e Ungheria) = le terapie termali rientrano tra le prestazioni sanitarie garantite dai sistemi sanitari nazionali da erogarsi senza autorizzazione preventiva (sentenza Corte di giustizia </a:t>
            </a:r>
            <a:r>
              <a:rPr lang="it-IT" sz="2400" i="1" dirty="0" smtClean="0"/>
              <a:t>Ludwig </a:t>
            </a:r>
            <a:r>
              <a:rPr lang="it-IT" sz="2400" i="1" dirty="0" err="1" smtClean="0"/>
              <a:t>Leichtle</a:t>
            </a:r>
            <a:r>
              <a:rPr lang="it-IT" sz="2400" i="1" dirty="0" smtClean="0"/>
              <a:t> c. </a:t>
            </a:r>
            <a:r>
              <a:rPr lang="it-IT" sz="2400" i="1" dirty="0" err="1" smtClean="0"/>
              <a:t>Bundesanstalt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fuer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Arbeit</a:t>
            </a:r>
            <a:r>
              <a:rPr lang="it-IT" sz="2400" dirty="0" smtClean="0"/>
              <a:t> C-8/02 del 18 marzo 2004).</a:t>
            </a:r>
          </a:p>
          <a:p>
            <a:pPr algn="just"/>
            <a:r>
              <a:rPr lang="it-IT" sz="2400" dirty="0" smtClean="0"/>
              <a:t>Direttiva </a:t>
            </a:r>
            <a:r>
              <a:rPr lang="it-IT" sz="2400" smtClean="0"/>
              <a:t>Bolkenstein </a:t>
            </a:r>
            <a:r>
              <a:rPr lang="it-IT" sz="2400" dirty="0" smtClean="0"/>
              <a:t>123/2006: eliminare gli ostacoli alla libertà di stabilimento dei prestatori di servizi; eliminare gli ostacoli alla libera circolazione dei servizi fra Stati membri; assicurare ai prestatori e ai destinatari dei servizi la certezza giuridica necessaria per esercitare le due libertà di stabilimento e di circolazione.</a:t>
            </a:r>
          </a:p>
          <a:p>
            <a:pPr algn="just"/>
            <a:r>
              <a:rPr lang="it-IT" sz="2400" dirty="0" smtClean="0"/>
              <a:t>La direttiva non riguarda però i servizi sanitari. </a:t>
            </a:r>
            <a:endParaRPr lang="it-I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000" dirty="0" smtClean="0"/>
              <a:t>Direttiva europea 24/2011:</a:t>
            </a:r>
          </a:p>
          <a:p>
            <a:r>
              <a:rPr lang="it-IT" sz="2000" dirty="0" smtClean="0"/>
              <a:t>Riconoscimento del rimborso per le prestazioni riconosciute dai servizi sanitari nazionali; entità del rimborso non superiore a quello che lo Stato riconoscerebbe al proprio assistito se ricorresse di una prestazioni sanitaria nel proprio Paese; conservazione dell’autorizzazione preventiva anche se con limitazioni.</a:t>
            </a:r>
          </a:p>
          <a:p>
            <a:r>
              <a:rPr lang="it-IT" sz="2000" dirty="0" smtClean="0"/>
              <a:t>Funzionamento del mercato interno e libera circolazione.</a:t>
            </a:r>
          </a:p>
          <a:p>
            <a:r>
              <a:rPr lang="it-IT" sz="2000" dirty="0" smtClean="0"/>
              <a:t>Ciascuno Stato decide il tipo di assistenza sanitaria.</a:t>
            </a:r>
          </a:p>
          <a:p>
            <a:r>
              <a:rPr lang="it-IT" sz="2000" dirty="0" smtClean="0"/>
              <a:t>Gli Stati possono limitare la libertà di circolazione dei cittadini pazienti in base a motivi imperativi di interesse generale. </a:t>
            </a:r>
          </a:p>
          <a:p>
            <a:r>
              <a:rPr lang="it-IT" sz="2000" dirty="0" smtClean="0"/>
              <a:t>Il rimborso delle spese sanitarie deve osservare le leggi dello Stato membro del cittadino paziente. </a:t>
            </a:r>
          </a:p>
          <a:p>
            <a:r>
              <a:rPr lang="it-IT" sz="2000" dirty="0" smtClean="0"/>
              <a:t>La direttiva non si applica in caso di long </a:t>
            </a:r>
            <a:r>
              <a:rPr lang="it-IT" sz="2000" dirty="0" err="1" smtClean="0"/>
              <a:t>term</a:t>
            </a:r>
            <a:r>
              <a:rPr lang="it-IT" sz="2000" dirty="0" smtClean="0"/>
              <a:t> care e di assistenza di anziani in case di cura.</a:t>
            </a:r>
          </a:p>
          <a:p>
            <a:r>
              <a:rPr lang="it-IT" sz="2000" dirty="0" smtClean="0"/>
              <a:t>Gli Stati possono rimborsare spese supplementari come alloggio e viaggio.</a:t>
            </a:r>
          </a:p>
          <a:p>
            <a:r>
              <a:rPr lang="it-IT" sz="2000" dirty="0" smtClean="0"/>
              <a:t>30 giorni per il recepimento della </a:t>
            </a:r>
            <a:r>
              <a:rPr lang="it-IT" sz="2000" smtClean="0"/>
              <a:t>direttiva europea. 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420</Words>
  <Application>Microsoft Office PowerPoint</Application>
  <PresentationFormat>Presentazione su schermo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Il turismo termale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turismo termale</dc:title>
  <dc:creator>Daniele</dc:creator>
  <cp:lastModifiedBy>Daniele Butturini</cp:lastModifiedBy>
  <cp:revision>7</cp:revision>
  <dcterms:created xsi:type="dcterms:W3CDTF">2014-11-08T14:55:28Z</dcterms:created>
  <dcterms:modified xsi:type="dcterms:W3CDTF">2014-11-10T16:16:38Z</dcterms:modified>
</cp:coreProperties>
</file>