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5" r:id="rId2"/>
    <p:sldId id="256" r:id="rId3"/>
    <p:sldId id="346" r:id="rId4"/>
    <p:sldId id="347" r:id="rId5"/>
    <p:sldId id="279" r:id="rId6"/>
    <p:sldId id="311" r:id="rId7"/>
    <p:sldId id="280" r:id="rId8"/>
    <p:sldId id="281" r:id="rId9"/>
    <p:sldId id="282" r:id="rId10"/>
    <p:sldId id="285" r:id="rId11"/>
    <p:sldId id="295" r:id="rId12"/>
    <p:sldId id="286" r:id="rId13"/>
    <p:sldId id="292" r:id="rId14"/>
    <p:sldId id="288" r:id="rId15"/>
    <p:sldId id="291" r:id="rId16"/>
    <p:sldId id="344" r:id="rId17"/>
    <p:sldId id="289" r:id="rId18"/>
    <p:sldId id="301" r:id="rId19"/>
    <p:sldId id="302" r:id="rId20"/>
    <p:sldId id="303" r:id="rId21"/>
    <p:sldId id="304" r:id="rId22"/>
    <p:sldId id="294" r:id="rId23"/>
    <p:sldId id="307" r:id="rId24"/>
    <p:sldId id="297" r:id="rId25"/>
    <p:sldId id="290" r:id="rId26"/>
    <p:sldId id="293" r:id="rId27"/>
    <p:sldId id="296" r:id="rId28"/>
    <p:sldId id="308" r:id="rId29"/>
    <p:sldId id="298" r:id="rId30"/>
    <p:sldId id="299" r:id="rId31"/>
    <p:sldId id="287" r:id="rId32"/>
    <p:sldId id="300" r:id="rId33"/>
    <p:sldId id="305" r:id="rId34"/>
    <p:sldId id="310" r:id="rId35"/>
    <p:sldId id="277" r:id="rId36"/>
    <p:sldId id="257" r:id="rId37"/>
    <p:sldId id="309" r:id="rId38"/>
    <p:sldId id="258" r:id="rId39"/>
    <p:sldId id="306" r:id="rId40"/>
    <p:sldId id="312" r:id="rId41"/>
    <p:sldId id="315" r:id="rId42"/>
    <p:sldId id="343" r:id="rId43"/>
    <p:sldId id="268" r:id="rId44"/>
    <p:sldId id="269" r:id="rId45"/>
    <p:sldId id="259" r:id="rId46"/>
    <p:sldId id="260" r:id="rId47"/>
    <p:sldId id="261" r:id="rId48"/>
    <p:sldId id="262" r:id="rId49"/>
    <p:sldId id="263" r:id="rId50"/>
    <p:sldId id="264" r:id="rId51"/>
    <p:sldId id="265" r:id="rId52"/>
    <p:sldId id="266" r:id="rId5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4660"/>
  </p:normalViewPr>
  <p:slideViewPr>
    <p:cSldViewPr>
      <p:cViewPr varScale="1">
        <p:scale>
          <a:sx n="63" d="100"/>
          <a:sy n="63" d="100"/>
        </p:scale>
        <p:origin x="61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A61E5E4-B92B-4DCB-9B9C-53A1F300E154}" type="datetimeFigureOut">
              <a:rPr lang="it-IT" smtClean="0"/>
              <a:t>16/03/2020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76360-ED38-4D02-BD8B-722A4625D4D1}" type="slidenum">
              <a:rPr lang="it-IT" smtClean="0"/>
              <a:t>‹N›</a:t>
            </a:fld>
            <a:endParaRPr lang="it-IT"/>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2A61E5E4-B92B-4DCB-9B9C-53A1F300E154}" type="datetimeFigureOut">
              <a:rPr lang="it-IT" smtClean="0"/>
              <a:t>16/03/2020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76360-ED38-4D02-BD8B-722A4625D4D1}"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A61E5E4-B92B-4DCB-9B9C-53A1F300E154}" type="datetimeFigureOut">
              <a:rPr lang="it-IT" smtClean="0"/>
              <a:t>16/03/2020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76360-ED38-4D02-BD8B-722A4625D4D1}"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2A61E5E4-B92B-4DCB-9B9C-53A1F300E154}" type="datetimeFigureOut">
              <a:rPr lang="it-IT" smtClean="0"/>
              <a:t>16/03/2020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76360-ED38-4D02-BD8B-722A4625D4D1}"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2A61E5E4-B92B-4DCB-9B9C-53A1F300E154}" type="datetimeFigureOut">
              <a:rPr lang="it-IT" smtClean="0"/>
              <a:t>16/03/2020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76360-ED38-4D02-BD8B-722A4625D4D1}" type="slidenum">
              <a:rPr lang="it-IT" smtClean="0"/>
              <a:t>‹N›</a:t>
            </a:fld>
            <a:endParaRPr lang="it-IT"/>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A61E5E4-B92B-4DCB-9B9C-53A1F300E154}" type="datetimeFigureOut">
              <a:rPr lang="it-IT" smtClean="0"/>
              <a:t>16/03/2020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76360-ED38-4D02-BD8B-722A4625D4D1}"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A61E5E4-B92B-4DCB-9B9C-53A1F300E154}" type="datetimeFigureOut">
              <a:rPr lang="it-IT" smtClean="0"/>
              <a:t>16/03/2020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2276360-ED38-4D02-BD8B-722A4625D4D1}" type="slidenum">
              <a:rPr lang="it-IT" smtClean="0"/>
              <a:t>‹N›</a:t>
            </a:fld>
            <a:endParaRPr lang="it-IT"/>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2A61E5E4-B92B-4DCB-9B9C-53A1F300E154}" type="datetimeFigureOut">
              <a:rPr lang="it-IT" smtClean="0"/>
              <a:t>16/03/2020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2276360-ED38-4D02-BD8B-722A4625D4D1}"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1E5E4-B92B-4DCB-9B9C-53A1F300E154}" type="datetimeFigureOut">
              <a:rPr lang="it-IT" smtClean="0"/>
              <a:t>16/03/2020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2276360-ED38-4D02-BD8B-722A4625D4D1}"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2A61E5E4-B92B-4DCB-9B9C-53A1F300E154}" type="datetimeFigureOut">
              <a:rPr lang="it-IT" smtClean="0"/>
              <a:t>16/03/2020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76360-ED38-4D02-BD8B-722A4625D4D1}" type="slidenum">
              <a:rPr lang="it-IT" smtClean="0"/>
              <a:t>‹N›</a:t>
            </a:fld>
            <a:endParaRPr lang="it-IT"/>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2A61E5E4-B92B-4DCB-9B9C-53A1F300E154}" type="datetimeFigureOut">
              <a:rPr lang="it-IT" smtClean="0"/>
              <a:t>16/03/2020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76360-ED38-4D02-BD8B-722A4625D4D1}"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A61E5E4-B92B-4DCB-9B9C-53A1F300E154}" type="datetimeFigureOut">
              <a:rPr lang="it-IT" smtClean="0"/>
              <a:t>16/03/2020</a:t>
            </a:fld>
            <a:endParaRPr lang="it-IT"/>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it-IT"/>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2276360-ED38-4D02-BD8B-722A4625D4D1}"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CCA519-07C1-49B0-A246-CECA053D9332}"/>
              </a:ext>
            </a:extLst>
          </p:cNvPr>
          <p:cNvSpPr>
            <a:spLocks noGrp="1"/>
          </p:cNvSpPr>
          <p:nvPr>
            <p:ph type="ctrTitle"/>
          </p:nvPr>
        </p:nvSpPr>
        <p:spPr>
          <a:xfrm>
            <a:off x="685800" y="1052736"/>
            <a:ext cx="7848600" cy="1008113"/>
          </a:xfrm>
        </p:spPr>
        <p:txBody>
          <a:bodyPr/>
          <a:lstStyle/>
          <a:p>
            <a:r>
              <a:rPr lang="it-IT" sz="2400" b="1" dirty="0"/>
              <a:t>Sviluppi del corso</a:t>
            </a:r>
          </a:p>
        </p:txBody>
      </p:sp>
      <p:sp>
        <p:nvSpPr>
          <p:cNvPr id="3" name="Sottotitolo 2">
            <a:extLst>
              <a:ext uri="{FF2B5EF4-FFF2-40B4-BE49-F238E27FC236}">
                <a16:creationId xmlns:a16="http://schemas.microsoft.com/office/drawing/2014/main" id="{8794D7CF-2B28-41D5-8DB1-5E497CFCA2CE}"/>
              </a:ext>
            </a:extLst>
          </p:cNvPr>
          <p:cNvSpPr>
            <a:spLocks noGrp="1"/>
          </p:cNvSpPr>
          <p:nvPr>
            <p:ph type="subTitle" idx="1"/>
          </p:nvPr>
        </p:nvSpPr>
        <p:spPr>
          <a:xfrm>
            <a:off x="685800" y="2348880"/>
            <a:ext cx="6400800" cy="4104456"/>
          </a:xfrm>
        </p:spPr>
        <p:txBody>
          <a:bodyPr>
            <a:normAutofit fontScale="92500" lnSpcReduction="20000"/>
          </a:bodyPr>
          <a:lstStyle/>
          <a:p>
            <a:r>
              <a:rPr lang="it-IT" dirty="0"/>
              <a:t>Islam</a:t>
            </a:r>
          </a:p>
          <a:p>
            <a:r>
              <a:rPr lang="it-IT" dirty="0"/>
              <a:t>Crociate</a:t>
            </a:r>
          </a:p>
          <a:p>
            <a:r>
              <a:rPr lang="it-IT" dirty="0"/>
              <a:t>Riforma della Chiesa </a:t>
            </a:r>
          </a:p>
          <a:p>
            <a:r>
              <a:rPr lang="it-IT" dirty="0"/>
              <a:t>Sviluppo delle società urbane italiane, governo comunale</a:t>
            </a:r>
          </a:p>
          <a:p>
            <a:r>
              <a:rPr lang="it-IT" dirty="0"/>
              <a:t>Sviluppo dell’</a:t>
            </a:r>
            <a:r>
              <a:rPr lang="it-IT" dirty="0" err="1"/>
              <a:t>ecconomia</a:t>
            </a:r>
            <a:r>
              <a:rPr lang="it-IT" dirty="0"/>
              <a:t> manifatturiera </a:t>
            </a:r>
          </a:p>
          <a:p>
            <a:r>
              <a:rPr lang="it-IT" dirty="0"/>
              <a:t>Impero e papato, poteri universali</a:t>
            </a:r>
          </a:p>
          <a:p>
            <a:r>
              <a:rPr lang="it-IT" dirty="0"/>
              <a:t>Monarchie feudali, monarchie nazionali </a:t>
            </a:r>
          </a:p>
          <a:p>
            <a:r>
              <a:rPr lang="it-IT" dirty="0"/>
              <a:t>Peste nel Trecento </a:t>
            </a:r>
          </a:p>
          <a:p>
            <a:r>
              <a:rPr lang="it-IT" dirty="0"/>
              <a:t>Crisi degli universalismi</a:t>
            </a:r>
          </a:p>
          <a:p>
            <a:r>
              <a:rPr lang="it-IT" dirty="0"/>
              <a:t>Stato regionale e forme politiche alla fine del medioevo </a:t>
            </a:r>
          </a:p>
        </p:txBody>
      </p:sp>
    </p:spTree>
    <p:extLst>
      <p:ext uri="{BB962C8B-B14F-4D97-AF65-F5344CB8AC3E}">
        <p14:creationId xmlns:p14="http://schemas.microsoft.com/office/powerpoint/2010/main" val="2152883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s-ES_tradnl" sz="2400" b="1" dirty="0"/>
              <a:t>Corano </a:t>
            </a:r>
            <a:br>
              <a:rPr lang="it-IT" sz="2400" b="1" dirty="0"/>
            </a:br>
            <a:endParaRPr lang="it-IT" sz="2400" dirty="0"/>
          </a:p>
        </p:txBody>
      </p:sp>
      <p:sp>
        <p:nvSpPr>
          <p:cNvPr id="3" name="Segnaposto contenuto 2"/>
          <p:cNvSpPr>
            <a:spLocks noGrp="1"/>
          </p:cNvSpPr>
          <p:nvPr>
            <p:ph idx="1"/>
          </p:nvPr>
        </p:nvSpPr>
        <p:spPr/>
        <p:txBody>
          <a:bodyPr>
            <a:normAutofit fontScale="70000" lnSpcReduction="20000"/>
          </a:bodyPr>
          <a:lstStyle/>
          <a:p>
            <a:pPr hangingPunct="0"/>
            <a:r>
              <a:rPr lang="es-ES_tradnl" dirty="0"/>
              <a:t> </a:t>
            </a:r>
            <a:endParaRPr lang="it-IT" dirty="0"/>
          </a:p>
          <a:p>
            <a:pPr hangingPunct="0"/>
            <a:r>
              <a:rPr lang="es-ES_tradnl" dirty="0"/>
              <a:t>in arabo Qur’an (“recitare fedelmente” uno Scritto, una Kitab)</a:t>
            </a:r>
            <a:endParaRPr lang="it-IT" dirty="0"/>
          </a:p>
          <a:p>
            <a:pPr hangingPunct="0"/>
            <a:r>
              <a:rPr lang="es-ES_tradnl" dirty="0"/>
              <a:t> </a:t>
            </a:r>
            <a:endParaRPr lang="it-IT" dirty="0"/>
          </a:p>
          <a:p>
            <a:pPr hangingPunct="0"/>
            <a:r>
              <a:rPr lang="es-ES_tradnl" dirty="0"/>
              <a:t>- la rivelazione a Maometto del destino delle tribù arabe </a:t>
            </a:r>
            <a:endParaRPr lang="it-IT" dirty="0"/>
          </a:p>
          <a:p>
            <a:pPr hangingPunct="0"/>
            <a:r>
              <a:rPr lang="es-ES_tradnl" dirty="0"/>
              <a:t>(poi si allarga a tutto il mondo, grazie all’ampliamento della società islamica)</a:t>
            </a:r>
            <a:endParaRPr lang="it-IT" dirty="0"/>
          </a:p>
          <a:p>
            <a:pPr hangingPunct="0"/>
            <a:r>
              <a:rPr lang="es-ES_tradnl" dirty="0"/>
              <a:t> </a:t>
            </a:r>
            <a:endParaRPr lang="it-IT" dirty="0"/>
          </a:p>
          <a:p>
            <a:pPr hangingPunct="0"/>
            <a:r>
              <a:rPr lang="es-ES_tradnl" dirty="0"/>
              <a:t>- secondo la tradizione è rivelato sostanzialmente in una sola volta, nella “notte del destino”, e poi nei particolari in occasione di diverse circostanze storiche (le “Sure” sono divise in due gruppi, quelle della Mecca [601-622]  e quelle di Medina [622-632])</a:t>
            </a:r>
            <a:endParaRPr lang="it-IT" dirty="0"/>
          </a:p>
          <a:p>
            <a:pPr hangingPunct="0"/>
            <a:r>
              <a:rPr lang="es-ES_tradnl" dirty="0"/>
              <a:t> </a:t>
            </a:r>
            <a:endParaRPr lang="it-IT" dirty="0"/>
          </a:p>
          <a:p>
            <a:pPr hangingPunct="0"/>
            <a:r>
              <a:rPr lang="es-ES_tradnl" dirty="0"/>
              <a:t>Il Corano viene messo per iscritto intorno al 650 </a:t>
            </a:r>
            <a:endParaRPr lang="it-IT" dirty="0"/>
          </a:p>
          <a:p>
            <a:pPr hangingPunct="0"/>
            <a:r>
              <a:rPr lang="es-ES_tradnl" dirty="0"/>
              <a:t> </a:t>
            </a:r>
            <a:endParaRPr lang="it-IT" dirty="0"/>
          </a:p>
          <a:p>
            <a:pPr hangingPunct="0"/>
            <a:r>
              <a:rPr lang="es-ES_tradnl" dirty="0"/>
              <a:t>E’ diviso in 114 capitoli o Sure (ordinati dai più lunghi ai più corti). Ogni Sura è a se stante e non ha un seguito. </a:t>
            </a:r>
            <a:endParaRPr lang="it-IT" dirty="0"/>
          </a:p>
          <a:p>
            <a:pPr hangingPunct="0"/>
            <a:r>
              <a:rPr lang="es-ES_tradnl" dirty="0"/>
              <a:t> </a:t>
            </a:r>
            <a:endParaRPr lang="it-IT" dirty="0"/>
          </a:p>
          <a:p>
            <a:pPr hangingPunct="0"/>
            <a:r>
              <a:rPr lang="es-ES_tradnl" dirty="0"/>
              <a:t> </a:t>
            </a:r>
            <a:endParaRPr lang="it-IT" dirty="0"/>
          </a:p>
        </p:txBody>
      </p:sp>
    </p:spTree>
    <p:extLst>
      <p:ext uri="{BB962C8B-B14F-4D97-AF65-F5344CB8AC3E}">
        <p14:creationId xmlns:p14="http://schemas.microsoft.com/office/powerpoint/2010/main" val="2984301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s-ES_tradnl" sz="2400" b="1" dirty="0"/>
              <a:t>Varietà  e contraddittorietà dei testi del Corano</a:t>
            </a:r>
            <a:br>
              <a:rPr lang="it-IT" sz="2400" dirty="0"/>
            </a:br>
            <a:endParaRPr lang="it-IT" sz="2400" dirty="0"/>
          </a:p>
        </p:txBody>
      </p:sp>
      <p:sp>
        <p:nvSpPr>
          <p:cNvPr id="3" name="Segnaposto contenuto 2"/>
          <p:cNvSpPr>
            <a:spLocks noGrp="1"/>
          </p:cNvSpPr>
          <p:nvPr>
            <p:ph idx="1"/>
          </p:nvPr>
        </p:nvSpPr>
        <p:spPr/>
        <p:txBody>
          <a:bodyPr>
            <a:normAutofit fontScale="92500" lnSpcReduction="10000"/>
          </a:bodyPr>
          <a:lstStyle/>
          <a:p>
            <a:pPr hangingPunct="0"/>
            <a:r>
              <a:rPr lang="es-ES_tradnl" b="1" dirty="0"/>
              <a:t> </a:t>
            </a:r>
            <a:endParaRPr lang="it-IT" dirty="0"/>
          </a:p>
          <a:p>
            <a:pPr hangingPunct="0"/>
            <a:r>
              <a:rPr lang="es-ES_tradnl" dirty="0"/>
              <a:t>“Quando un miscredente vi saluta e vi dà la pace, voi rispondete con la pace”</a:t>
            </a:r>
            <a:endParaRPr lang="it-IT" dirty="0"/>
          </a:p>
          <a:p>
            <a:pPr hangingPunct="0"/>
            <a:r>
              <a:rPr lang="es-ES_tradnl" dirty="0"/>
              <a:t> </a:t>
            </a:r>
            <a:endParaRPr lang="it-IT" dirty="0"/>
          </a:p>
          <a:p>
            <a:pPr hangingPunct="0"/>
            <a:r>
              <a:rPr lang="es-ES_tradnl" dirty="0"/>
              <a:t>“Combattete coloro che non credono in Allah... e coloro fra quelli che hanno ricevuto la Scrittura che non si attengono alla religione vera.... Combatteteli finché uno per uno non paghino il loro tributo...”</a:t>
            </a:r>
            <a:endParaRPr lang="it-IT" dirty="0"/>
          </a:p>
          <a:p>
            <a:pPr hangingPunct="0"/>
            <a:r>
              <a:rPr lang="es-ES_tradnl" dirty="0"/>
              <a:t> </a:t>
            </a:r>
            <a:endParaRPr lang="it-IT" dirty="0"/>
          </a:p>
          <a:p>
            <a:pPr hangingPunct="0"/>
            <a:r>
              <a:rPr lang="es-ES_tradnl" dirty="0"/>
              <a:t>“A ognuno di voi abbiamo assegnato una regola e una via, mentre se Dio avesse voluto avrebbe fatto di voi una comunità unica... Ma ciò non ha fatto, per mettervi alla prova in quello che vi ha dato... Gareggiate dunque nelle opere buone, e a Dio tutti tornerete” (Sura 5, versetto 48</a:t>
            </a:r>
            <a:endParaRPr lang="it-IT" dirty="0"/>
          </a:p>
          <a:p>
            <a:endParaRPr lang="it-IT" dirty="0"/>
          </a:p>
        </p:txBody>
      </p:sp>
    </p:spTree>
    <p:extLst>
      <p:ext uri="{BB962C8B-B14F-4D97-AF65-F5344CB8AC3E}">
        <p14:creationId xmlns:p14="http://schemas.microsoft.com/office/powerpoint/2010/main" val="208716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La debolezza della filologia coranica</a:t>
            </a:r>
          </a:p>
        </p:txBody>
      </p:sp>
      <p:sp>
        <p:nvSpPr>
          <p:cNvPr id="3" name="Segnaposto contenuto 2"/>
          <p:cNvSpPr>
            <a:spLocks noGrp="1"/>
          </p:cNvSpPr>
          <p:nvPr>
            <p:ph idx="1"/>
          </p:nvPr>
        </p:nvSpPr>
        <p:spPr/>
        <p:txBody>
          <a:bodyPr/>
          <a:lstStyle/>
          <a:p>
            <a:pPr hangingPunct="0"/>
            <a:r>
              <a:rPr lang="es-ES_tradnl" u="sng" dirty="0"/>
              <a:t>Studi moderni</a:t>
            </a:r>
            <a:endParaRPr lang="it-IT" dirty="0"/>
          </a:p>
          <a:p>
            <a:pPr hangingPunct="0"/>
            <a:r>
              <a:rPr lang="es-ES_tradnl" dirty="0"/>
              <a:t>classificazione dei testi</a:t>
            </a:r>
            <a:endParaRPr lang="it-IT" dirty="0"/>
          </a:p>
          <a:p>
            <a:pPr hangingPunct="0"/>
            <a:r>
              <a:rPr lang="es-ES_tradnl" dirty="0"/>
              <a:t>	- secondo criteri filologici e stilistici</a:t>
            </a:r>
            <a:endParaRPr lang="it-IT" dirty="0"/>
          </a:p>
          <a:p>
            <a:pPr hangingPunct="0"/>
            <a:r>
              <a:rPr lang="es-ES_tradnl" dirty="0"/>
              <a:t>	- secondo l’analisi delle circostanze nelle quali Maometto si trova di fronte ai suoi oppositori</a:t>
            </a:r>
            <a:endParaRPr lang="it-IT" dirty="0"/>
          </a:p>
          <a:p>
            <a:pPr hangingPunct="0"/>
            <a:r>
              <a:rPr lang="es-ES_tradnl" dirty="0"/>
              <a:t>	- individuando quei testi che organizzano la comunità islamica</a:t>
            </a:r>
            <a:endParaRPr lang="it-IT" dirty="0"/>
          </a:p>
          <a:p>
            <a:pPr hangingPunct="0"/>
            <a:r>
              <a:rPr lang="es-ES_tradnl" dirty="0"/>
              <a:t> </a:t>
            </a:r>
            <a:endParaRPr lang="it-IT" dirty="0"/>
          </a:p>
          <a:p>
            <a:pPr hangingPunct="0"/>
            <a:r>
              <a:rPr lang="es-ES_tradnl" dirty="0"/>
              <a:t>- Bellezza letteraria del testo, grande capacità evocativa, - </a:t>
            </a:r>
          </a:p>
          <a:p>
            <a:pPr hangingPunct="0"/>
            <a:endParaRPr lang="es-ES_tradnl" dirty="0"/>
          </a:p>
          <a:p>
            <a:pPr hangingPunct="0"/>
            <a:r>
              <a:rPr lang="es-ES_tradnl" dirty="0"/>
              <a:t>preghiere, inni, invocazioni....</a:t>
            </a:r>
            <a:endParaRPr lang="it-IT" dirty="0"/>
          </a:p>
          <a:p>
            <a:endParaRPr lang="it-IT" dirty="0"/>
          </a:p>
        </p:txBody>
      </p:sp>
    </p:spTree>
    <p:extLst>
      <p:ext uri="{BB962C8B-B14F-4D97-AF65-F5344CB8AC3E}">
        <p14:creationId xmlns:p14="http://schemas.microsoft.com/office/powerpoint/2010/main" val="91542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hangingPunct="0"/>
            <a:r>
              <a:rPr lang="es-ES_tradnl" sz="2400" b="1" dirty="0"/>
              <a:t>I  cinque pilastri dell’Islam</a:t>
            </a:r>
            <a:endParaRPr lang="it-IT" sz="2400" dirty="0"/>
          </a:p>
        </p:txBody>
      </p:sp>
      <p:sp>
        <p:nvSpPr>
          <p:cNvPr id="3" name="Segnaposto contenuto 2"/>
          <p:cNvSpPr>
            <a:spLocks noGrp="1"/>
          </p:cNvSpPr>
          <p:nvPr>
            <p:ph idx="1"/>
          </p:nvPr>
        </p:nvSpPr>
        <p:spPr/>
        <p:txBody>
          <a:bodyPr>
            <a:normAutofit fontScale="92500" lnSpcReduction="20000"/>
          </a:bodyPr>
          <a:lstStyle/>
          <a:p>
            <a:pPr hangingPunct="0"/>
            <a:r>
              <a:rPr lang="es-ES_tradnl" b="1" dirty="0"/>
              <a:t> </a:t>
            </a:r>
            <a:endParaRPr lang="it-IT" dirty="0"/>
          </a:p>
          <a:p>
            <a:pPr hangingPunct="0"/>
            <a:r>
              <a:rPr lang="es-ES_tradnl" dirty="0"/>
              <a:t>Professione di fede (“Non vi è altro Dio che Allah, e Maometto è il suo inviato”)</a:t>
            </a:r>
            <a:endParaRPr lang="it-IT" dirty="0"/>
          </a:p>
          <a:p>
            <a:pPr hangingPunct="0"/>
            <a:r>
              <a:rPr lang="es-ES_tradnl" dirty="0"/>
              <a:t> </a:t>
            </a:r>
            <a:endParaRPr lang="it-IT" dirty="0"/>
          </a:p>
          <a:p>
            <a:pPr hangingPunct="0"/>
            <a:r>
              <a:rPr lang="es-ES_tradnl" dirty="0"/>
              <a:t>Preghiera rituale (cinque volte al giorno) </a:t>
            </a:r>
            <a:endParaRPr lang="it-IT" dirty="0"/>
          </a:p>
          <a:p>
            <a:pPr hangingPunct="0"/>
            <a:r>
              <a:rPr lang="es-ES_tradnl" dirty="0"/>
              <a:t> </a:t>
            </a:r>
            <a:endParaRPr lang="it-IT" dirty="0"/>
          </a:p>
          <a:p>
            <a:pPr hangingPunct="0"/>
            <a:r>
              <a:rPr lang="es-ES_tradnl" dirty="0"/>
              <a:t>Elemosina ai poveri</a:t>
            </a:r>
            <a:endParaRPr lang="it-IT" dirty="0"/>
          </a:p>
          <a:p>
            <a:pPr hangingPunct="0"/>
            <a:r>
              <a:rPr lang="es-ES_tradnl" dirty="0"/>
              <a:t> </a:t>
            </a:r>
            <a:endParaRPr lang="it-IT" dirty="0"/>
          </a:p>
          <a:p>
            <a:pPr hangingPunct="0"/>
            <a:r>
              <a:rPr lang="es-ES_tradnl" dirty="0"/>
              <a:t>Digiuno (dal cibo e dal sesso; dall’alba al tramonto; nel mese di Ramadan, il nono mese secondo il calendario lunare)</a:t>
            </a:r>
            <a:endParaRPr lang="it-IT" dirty="0"/>
          </a:p>
          <a:p>
            <a:pPr hangingPunct="0"/>
            <a:r>
              <a:rPr lang="es-ES_tradnl" dirty="0"/>
              <a:t> </a:t>
            </a:r>
            <a:endParaRPr lang="it-IT" dirty="0"/>
          </a:p>
          <a:p>
            <a:pPr hangingPunct="0"/>
            <a:r>
              <a:rPr lang="es-ES_tradnl" dirty="0"/>
              <a:t>Pellegrinaggio (una volta nella vita)</a:t>
            </a:r>
            <a:endParaRPr lang="it-IT" dirty="0"/>
          </a:p>
          <a:p>
            <a:pPr hangingPunct="0"/>
            <a:r>
              <a:rPr lang="es-ES_tradnl" dirty="0"/>
              <a:t> </a:t>
            </a:r>
            <a:endParaRPr lang="it-IT" dirty="0"/>
          </a:p>
          <a:p>
            <a:pPr hangingPunct="0"/>
            <a:r>
              <a:rPr lang="es-ES_tradnl" dirty="0"/>
              <a:t> </a:t>
            </a:r>
            <a:endParaRPr lang="it-IT" dirty="0"/>
          </a:p>
          <a:p>
            <a:endParaRPr lang="it-IT" dirty="0"/>
          </a:p>
        </p:txBody>
      </p:sp>
    </p:spTree>
    <p:extLst>
      <p:ext uri="{BB962C8B-B14F-4D97-AF65-F5344CB8AC3E}">
        <p14:creationId xmlns:p14="http://schemas.microsoft.com/office/powerpoint/2010/main" val="3363431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Sommari confronti…..</a:t>
            </a:r>
          </a:p>
        </p:txBody>
      </p:sp>
      <p:sp>
        <p:nvSpPr>
          <p:cNvPr id="3" name="Segnaposto contenuto 2"/>
          <p:cNvSpPr>
            <a:spLocks noGrp="1"/>
          </p:cNvSpPr>
          <p:nvPr>
            <p:ph idx="1"/>
          </p:nvPr>
        </p:nvSpPr>
        <p:spPr/>
        <p:txBody>
          <a:bodyPr>
            <a:normAutofit fontScale="70000" lnSpcReduction="20000"/>
          </a:bodyPr>
          <a:lstStyle/>
          <a:p>
            <a:pPr hangingPunct="0"/>
            <a:r>
              <a:rPr lang="es-ES_tradnl" b="1" dirty="0"/>
              <a:t>Nuovo Testamento</a:t>
            </a:r>
            <a:endParaRPr lang="it-IT" dirty="0"/>
          </a:p>
          <a:p>
            <a:pPr hangingPunct="0"/>
            <a:r>
              <a:rPr lang="es-ES_tradnl" b="1" dirty="0"/>
              <a:t> </a:t>
            </a:r>
            <a:endParaRPr lang="it-IT" dirty="0"/>
          </a:p>
          <a:p>
            <a:pPr hangingPunct="0"/>
            <a:r>
              <a:rPr lang="es-ES_tradnl" dirty="0"/>
              <a:t>- Molti testi, considerati ispirati da Dio, ma di autori diversi, con scopi e obiettivi diversi, scritti in tempi molto diversi, per comunità diverse</a:t>
            </a:r>
            <a:endParaRPr lang="it-IT" dirty="0"/>
          </a:p>
          <a:p>
            <a:pPr hangingPunct="0"/>
            <a:r>
              <a:rPr lang="es-ES_tradnl" dirty="0"/>
              <a:t> </a:t>
            </a:r>
            <a:endParaRPr lang="it-IT" dirty="0"/>
          </a:p>
          <a:p>
            <a:pPr hangingPunct="0"/>
            <a:r>
              <a:rPr lang="es-ES_tradnl" dirty="0"/>
              <a:t>- E’ scontata una mediazione umana per la “Parola di Dio” </a:t>
            </a:r>
            <a:endParaRPr lang="it-IT" dirty="0"/>
          </a:p>
          <a:p>
            <a:pPr hangingPunct="0"/>
            <a:r>
              <a:rPr lang="es-ES_tradnl" dirty="0"/>
              <a:t> </a:t>
            </a:r>
            <a:endParaRPr lang="it-IT" dirty="0"/>
          </a:p>
          <a:p>
            <a:pPr hangingPunct="0"/>
            <a:r>
              <a:rPr lang="es-ES_tradnl" dirty="0"/>
              <a:t>- Il Canone (elenco dei testi sacri) si definisce lentamente</a:t>
            </a:r>
            <a:endParaRPr lang="it-IT" dirty="0"/>
          </a:p>
          <a:p>
            <a:pPr hangingPunct="0"/>
            <a:r>
              <a:rPr lang="es-ES_tradnl" dirty="0"/>
              <a:t> </a:t>
            </a:r>
            <a:endParaRPr lang="it-IT" dirty="0"/>
          </a:p>
          <a:p>
            <a:pPr hangingPunct="0"/>
            <a:r>
              <a:rPr lang="es-ES_tradnl" dirty="0"/>
              <a:t>- Vangeli (sono quattro)  e loro nucleo essenziale (kerigma)</a:t>
            </a:r>
            <a:endParaRPr lang="it-IT" dirty="0"/>
          </a:p>
          <a:p>
            <a:pPr hangingPunct="0"/>
            <a:r>
              <a:rPr lang="es-ES_tradnl" dirty="0"/>
              <a:t> </a:t>
            </a:r>
            <a:endParaRPr lang="it-IT" dirty="0"/>
          </a:p>
          <a:p>
            <a:pPr hangingPunct="0"/>
            <a:r>
              <a:rPr lang="es-ES_tradnl" dirty="0"/>
              <a:t>- Lettere pastorali</a:t>
            </a:r>
            <a:endParaRPr lang="it-IT" dirty="0"/>
          </a:p>
          <a:p>
            <a:pPr hangingPunct="0"/>
            <a:br>
              <a:rPr lang="es-ES_tradnl" dirty="0"/>
            </a:br>
            <a:r>
              <a:rPr lang="es-ES_tradnl" dirty="0"/>
              <a:t> </a:t>
            </a:r>
            <a:endParaRPr lang="it-IT" dirty="0"/>
          </a:p>
          <a:p>
            <a:pPr hangingPunct="0"/>
            <a:r>
              <a:rPr lang="es-ES_tradnl" dirty="0"/>
              <a:t>Le religioni del libro (ebraismo, cristianesimo, islamismo)</a:t>
            </a:r>
            <a:endParaRPr lang="it-IT" dirty="0"/>
          </a:p>
          <a:p>
            <a:pPr hangingPunct="0"/>
            <a:r>
              <a:rPr lang="es-ES_tradnl" dirty="0"/>
              <a:t> </a:t>
            </a:r>
            <a:endParaRPr lang="it-IT" dirty="0"/>
          </a:p>
          <a:p>
            <a:pPr hangingPunct="0"/>
            <a:r>
              <a:rPr lang="es-ES_tradnl" dirty="0"/>
              <a:t>- gli ebrei, eretici dell’antichità (dalle religioni naturalistiche e dalle divinità antropomorfe alle concezioni monoteistiche e in-dicibilità del nome di Dio, YHWH)</a:t>
            </a:r>
            <a:endParaRPr lang="it-IT" dirty="0"/>
          </a:p>
          <a:p>
            <a:pPr hangingPunct="0"/>
            <a:r>
              <a:rPr lang="es-ES_tradnl" dirty="0"/>
              <a:t> </a:t>
            </a:r>
            <a:endParaRPr lang="it-IT" dirty="0"/>
          </a:p>
          <a:p>
            <a:endParaRPr lang="it-IT" dirty="0"/>
          </a:p>
        </p:txBody>
      </p:sp>
    </p:spTree>
    <p:extLst>
      <p:ext uri="{BB962C8B-B14F-4D97-AF65-F5344CB8AC3E}">
        <p14:creationId xmlns:p14="http://schemas.microsoft.com/office/powerpoint/2010/main" val="598805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s-ES_tradnl" sz="2000" b="1" dirty="0"/>
              <a:t>Rivelazione islamica e rivelazione cristiana: un confronto</a:t>
            </a:r>
            <a:endParaRPr lang="it-IT" sz="2000" dirty="0"/>
          </a:p>
        </p:txBody>
      </p:sp>
      <p:sp>
        <p:nvSpPr>
          <p:cNvPr id="3" name="Segnaposto contenuto 2"/>
          <p:cNvSpPr>
            <a:spLocks noGrp="1"/>
          </p:cNvSpPr>
          <p:nvPr>
            <p:ph idx="1"/>
          </p:nvPr>
        </p:nvSpPr>
        <p:spPr/>
        <p:txBody>
          <a:bodyPr>
            <a:normAutofit fontScale="92500" lnSpcReduction="10000"/>
          </a:bodyPr>
          <a:lstStyle/>
          <a:p>
            <a:pPr hangingPunct="0"/>
            <a:r>
              <a:rPr lang="es-ES_tradnl" dirty="0"/>
              <a:t>Il meccanismo della rivelazione per i musulmani è diverso da quello al quale </a:t>
            </a:r>
            <a:r>
              <a:rPr lang="it-IT" dirty="0"/>
              <a:t>sono avvezzi i cristiani</a:t>
            </a:r>
          </a:p>
          <a:p>
            <a:pPr hangingPunct="0"/>
            <a:r>
              <a:rPr lang="es-ES_tradnl" dirty="0"/>
              <a:t> - Corano come rivelazione </a:t>
            </a:r>
            <a:r>
              <a:rPr lang="es-ES_tradnl" u="sng" dirty="0"/>
              <a:t>alla lettera</a:t>
            </a:r>
            <a:r>
              <a:rPr lang="es-ES_tradnl" dirty="0"/>
              <a:t> della Parola di Dio al profeta. </a:t>
            </a:r>
            <a:endParaRPr lang="it-IT" dirty="0"/>
          </a:p>
          <a:p>
            <a:pPr hangingPunct="0"/>
            <a:r>
              <a:rPr lang="es-ES_tradnl" dirty="0"/>
              <a:t>- Leggendo il Corano, secondo il credente si legge </a:t>
            </a:r>
            <a:r>
              <a:rPr lang="es-ES_tradnl" u="sng" dirty="0"/>
              <a:t>parola per parola</a:t>
            </a:r>
            <a:r>
              <a:rPr lang="es-ES_tradnl" dirty="0"/>
              <a:t> ciò che Dio ha detto a Maometto</a:t>
            </a:r>
            <a:endParaRPr lang="it-IT" dirty="0"/>
          </a:p>
          <a:p>
            <a:pPr hangingPunct="0"/>
            <a:r>
              <a:rPr lang="es-ES_tradnl" dirty="0"/>
              <a:t> </a:t>
            </a:r>
            <a:endParaRPr lang="it-IT" dirty="0"/>
          </a:p>
          <a:p>
            <a:pPr hangingPunct="0"/>
            <a:r>
              <a:rPr lang="es-ES_tradnl" dirty="0"/>
              <a:t>- In un certo senso il Corano ha nell’Islam la stessa posizione e funzione che nel Cristianesimo hanno non i Vangeli, ma Cristo stesso (non il libro, ma la persona)</a:t>
            </a:r>
            <a:endParaRPr lang="it-IT" dirty="0"/>
          </a:p>
          <a:p>
            <a:pPr hangingPunct="0"/>
            <a:r>
              <a:rPr lang="es-ES_tradnl" dirty="0"/>
              <a:t> </a:t>
            </a:r>
            <a:endParaRPr lang="it-IT" dirty="0"/>
          </a:p>
          <a:p>
            <a:pPr hangingPunct="0"/>
            <a:r>
              <a:rPr lang="es-ES_tradnl" dirty="0"/>
              <a:t>- Cristo stesso è la Parola fatta carne (</a:t>
            </a:r>
            <a:r>
              <a:rPr lang="es-ES_tradnl" i="1" dirty="0"/>
              <a:t>et verbum caro factum est</a:t>
            </a:r>
            <a:r>
              <a:rPr lang="es-ES_tradnl" dirty="0"/>
              <a:t>) </a:t>
            </a:r>
            <a:endParaRPr lang="it-IT" dirty="0"/>
          </a:p>
          <a:p>
            <a:pPr hangingPunct="0"/>
            <a:r>
              <a:rPr lang="es-ES_tradnl" b="1" dirty="0"/>
              <a:t>- </a:t>
            </a:r>
            <a:r>
              <a:rPr lang="es-ES_tradnl" dirty="0"/>
              <a:t>il Corano è Parola di Dio fatta libro</a:t>
            </a:r>
            <a:endParaRPr lang="it-IT" dirty="0"/>
          </a:p>
          <a:p>
            <a:endParaRPr lang="it-IT" dirty="0"/>
          </a:p>
        </p:txBody>
      </p:sp>
    </p:spTree>
    <p:extLst>
      <p:ext uri="{BB962C8B-B14F-4D97-AF65-F5344CB8AC3E}">
        <p14:creationId xmlns:p14="http://schemas.microsoft.com/office/powerpoint/2010/main" val="3054945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
            </a:r>
          </a:p>
        </p:txBody>
      </p:sp>
      <p:sp>
        <p:nvSpPr>
          <p:cNvPr id="3" name="Segnaposto contenuto 2"/>
          <p:cNvSpPr>
            <a:spLocks noGrp="1"/>
          </p:cNvSpPr>
          <p:nvPr>
            <p:ph idx="1"/>
          </p:nvPr>
        </p:nvSpPr>
        <p:spPr/>
        <p:txBody>
          <a:bodyPr/>
          <a:lstStyle/>
          <a:p>
            <a:r>
              <a:rPr lang="it-IT" dirty="0"/>
              <a:t>Il Dio che ha mandato i profeti ebrei e cristiani  trasmette in modo ultimo e definitivo il proprio Verbo rivelato, divino e ineguagliabile, per mezzo di un suo messaggero affinché questi lo diffondesse, come palesa il termine </a:t>
            </a:r>
            <a:r>
              <a:rPr lang="it-IT" i="1" dirty="0" err="1"/>
              <a:t>Qura'an</a:t>
            </a:r>
            <a:r>
              <a:rPr lang="it-IT" dirty="0"/>
              <a:t> – donde Corano – che significa appunto «recitazione ad alta voce»: fu la nascita di una nuova fede alla quale tutti gli arabi indistintamente erano chiamati a partecipare</a:t>
            </a:r>
          </a:p>
          <a:p>
            <a:endParaRPr lang="it-IT" dirty="0"/>
          </a:p>
        </p:txBody>
      </p:sp>
    </p:spTree>
    <p:extLst>
      <p:ext uri="{BB962C8B-B14F-4D97-AF65-F5344CB8AC3E}">
        <p14:creationId xmlns:p14="http://schemas.microsoft.com/office/powerpoint/2010/main" val="2838207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s-ES_tradnl" sz="2400" dirty="0"/>
              <a:t>Interpretare, spiegare la parola rivelata  </a:t>
            </a:r>
            <a:br>
              <a:rPr lang="it-IT" sz="2400" dirty="0"/>
            </a:br>
            <a:endParaRPr lang="it-IT" sz="2400" dirty="0"/>
          </a:p>
        </p:txBody>
      </p:sp>
      <p:sp>
        <p:nvSpPr>
          <p:cNvPr id="3" name="Segnaposto contenuto 2"/>
          <p:cNvSpPr>
            <a:spLocks noGrp="1"/>
          </p:cNvSpPr>
          <p:nvPr>
            <p:ph idx="1"/>
          </p:nvPr>
        </p:nvSpPr>
        <p:spPr/>
        <p:txBody>
          <a:bodyPr>
            <a:normAutofit/>
          </a:bodyPr>
          <a:lstStyle/>
          <a:p>
            <a:pPr hangingPunct="0"/>
            <a:br>
              <a:rPr lang="es-ES_tradnl" dirty="0"/>
            </a:br>
            <a:br>
              <a:rPr lang="es-ES_tradnl" dirty="0"/>
            </a:br>
            <a:r>
              <a:rPr lang="es-ES_tradnl" dirty="0"/>
              <a:t> </a:t>
            </a:r>
            <a:endParaRPr lang="it-IT" dirty="0"/>
          </a:p>
          <a:p>
            <a:pPr hangingPunct="0"/>
            <a:r>
              <a:rPr lang="es-ES_tradnl" dirty="0"/>
              <a:t>- L’Islam non ha un magistero istituzionalizzato </a:t>
            </a:r>
            <a:endParaRPr lang="it-IT" dirty="0"/>
          </a:p>
          <a:p>
            <a:pPr hangingPunct="0"/>
            <a:r>
              <a:rPr lang="es-ES_tradnl" dirty="0"/>
              <a:t>- Esistono persone dotte che per loro competenza vengono riconosciute come punti di riferimento</a:t>
            </a:r>
            <a:endParaRPr lang="it-IT" dirty="0"/>
          </a:p>
          <a:p>
            <a:pPr hangingPunct="0"/>
            <a:r>
              <a:rPr lang="es-ES_tradnl" dirty="0"/>
              <a:t>	- persone di varie tendenze, talvolta controllate dal potere politico</a:t>
            </a:r>
            <a:endParaRPr lang="it-IT" dirty="0"/>
          </a:p>
          <a:p>
            <a:pPr hangingPunct="0"/>
            <a:r>
              <a:rPr lang="es-ES_tradnl" dirty="0"/>
              <a:t>- Di per sé il singolo fedele, se ha studiato può accedere direttamente alla Parola di Dio</a:t>
            </a:r>
            <a:endParaRPr lang="it-IT" dirty="0"/>
          </a:p>
          <a:p>
            <a:pPr hangingPunct="0"/>
            <a:r>
              <a:rPr lang="es-ES_tradnl" dirty="0"/>
              <a:t> </a:t>
            </a:r>
            <a:endParaRPr lang="it-IT" dirty="0"/>
          </a:p>
          <a:p>
            <a:endParaRPr lang="it-IT" dirty="0"/>
          </a:p>
        </p:txBody>
      </p:sp>
    </p:spTree>
    <p:extLst>
      <p:ext uri="{BB962C8B-B14F-4D97-AF65-F5344CB8AC3E}">
        <p14:creationId xmlns:p14="http://schemas.microsoft.com/office/powerpoint/2010/main" val="614701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76672"/>
            <a:ext cx="9453736" cy="990600"/>
          </a:xfrm>
        </p:spPr>
        <p:txBody>
          <a:bodyPr>
            <a:normAutofit/>
          </a:bodyPr>
          <a:lstStyle/>
          <a:p>
            <a:r>
              <a:rPr lang="it-IT" sz="2000" dirty="0"/>
              <a:t>Sommari confronti</a:t>
            </a:r>
          </a:p>
        </p:txBody>
      </p:sp>
      <p:sp>
        <p:nvSpPr>
          <p:cNvPr id="3" name="Segnaposto contenuto 2"/>
          <p:cNvSpPr>
            <a:spLocks noGrp="1"/>
          </p:cNvSpPr>
          <p:nvPr>
            <p:ph idx="1"/>
          </p:nvPr>
        </p:nvSpPr>
        <p:spPr>
          <a:xfrm>
            <a:off x="457200" y="1124744"/>
            <a:ext cx="8229600" cy="4876800"/>
          </a:xfrm>
        </p:spPr>
        <p:txBody>
          <a:bodyPr>
            <a:normAutofit fontScale="77500" lnSpcReduction="20000"/>
          </a:bodyPr>
          <a:lstStyle/>
          <a:p>
            <a:r>
              <a:rPr lang="it-IT" dirty="0"/>
              <a:t> </a:t>
            </a:r>
          </a:p>
          <a:p>
            <a:r>
              <a:rPr lang="it-IT" dirty="0"/>
              <a:t>Gli aderenti all’Islam non sono perseguitati per secoli ma sotto il governo di Muhammad i musulmani passano di trionfo in trionfo</a:t>
            </a:r>
          </a:p>
          <a:p>
            <a:r>
              <a:rPr lang="it-IT" dirty="0"/>
              <a:t>La storia sacra dell’Islam narrata nel Corano e nelle biografie tradizionali del profeta e dei compagni, la storia semi-sacra dello stato islamico è il nucleo dell’autocoscienza musulmana. La storia di un trionfo nel quale i capi di religioni false e superate vengono sopraffatti e viene spianata la strada per il trionfo finale delle armi musulmane che portano la parola di Dio all’umanità tutta. A Muhammad non è vietato, come a Mosè di entrare nella sua terra promessa</a:t>
            </a:r>
          </a:p>
          <a:p>
            <a:r>
              <a:rPr lang="it-IT" dirty="0"/>
              <a:t>Non è ucciso come Cristo</a:t>
            </a:r>
          </a:p>
          <a:p>
            <a:endParaRPr lang="it-IT" dirty="0"/>
          </a:p>
          <a:p>
            <a:r>
              <a:rPr lang="it-IT" dirty="0"/>
              <a:t> </a:t>
            </a:r>
          </a:p>
          <a:p>
            <a:r>
              <a:rPr lang="it-IT" dirty="0"/>
              <a:t>Islam è corrispettivo sia di cristianesimo (religione) che di cristianità (civiltà)</a:t>
            </a:r>
          </a:p>
          <a:p>
            <a:r>
              <a:rPr lang="it-IT" dirty="0"/>
              <a:t>Ed è anche qualcosa di più, che non ha equivalente nel cristianesimo occidentale: l’identità e l’appartenenza politica che trascendono ogni altra </a:t>
            </a:r>
          </a:p>
        </p:txBody>
      </p:sp>
    </p:spTree>
    <p:extLst>
      <p:ext uri="{BB962C8B-B14F-4D97-AF65-F5344CB8AC3E}">
        <p14:creationId xmlns:p14="http://schemas.microsoft.com/office/powerpoint/2010/main" val="2082322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err="1">
                <a:solidFill>
                  <a:srgbClr val="FF0000"/>
                </a:solidFill>
              </a:rPr>
              <a:t>Missionarietà</a:t>
            </a:r>
            <a:r>
              <a:rPr lang="it-IT" sz="2400" dirty="0">
                <a:solidFill>
                  <a:srgbClr val="FF0000"/>
                </a:solidFill>
              </a:rPr>
              <a:t> cristiana e islamica</a:t>
            </a:r>
          </a:p>
        </p:txBody>
      </p:sp>
      <p:sp>
        <p:nvSpPr>
          <p:cNvPr id="3" name="Segnaposto contenuto 2"/>
          <p:cNvSpPr>
            <a:spLocks noGrp="1"/>
          </p:cNvSpPr>
          <p:nvPr>
            <p:ph idx="1"/>
          </p:nvPr>
        </p:nvSpPr>
        <p:spPr/>
        <p:txBody>
          <a:bodyPr>
            <a:normAutofit fontScale="92500" lnSpcReduction="20000"/>
          </a:bodyPr>
          <a:lstStyle/>
          <a:p>
            <a:pPr marL="0" indent="0">
              <a:buNone/>
            </a:pPr>
            <a:endParaRPr lang="it-IT" dirty="0"/>
          </a:p>
          <a:p>
            <a:r>
              <a:rPr lang="it-IT" dirty="0"/>
              <a:t> </a:t>
            </a:r>
          </a:p>
          <a:p>
            <a:r>
              <a:rPr lang="it-IT" dirty="0"/>
              <a:t>Capi religiosi ebrei e persiani elaborano concetti universalistici destinati ad avere un’influenza e un’importanza profonde, ma nessuno dei due fa un tentativo coerente di insegnare ad altri o di convertire (anche se il proselitismo non è estraneo)</a:t>
            </a:r>
          </a:p>
          <a:p>
            <a:r>
              <a:rPr lang="it-IT" dirty="0"/>
              <a:t> </a:t>
            </a:r>
          </a:p>
          <a:p>
            <a:r>
              <a:rPr lang="it-IT" dirty="0"/>
              <a:t>L’idea di essere gli unici possessori di un’unica verità, la sola che esista per tutto il genere umano, e che il dovere di quanti la possiedono sia di trasmetterla ad altri, ha inizio con l’avvento del cristianesimo e ricompare con l’Islam </a:t>
            </a:r>
          </a:p>
          <a:p>
            <a:r>
              <a:rPr lang="it-IT" dirty="0"/>
              <a:t>Vasto retaggio comune delle due religioni</a:t>
            </a:r>
          </a:p>
          <a:p>
            <a:r>
              <a:rPr lang="it-IT" dirty="0"/>
              <a:t>monoteismo profezia rivelazione e scritture ebraiche</a:t>
            </a:r>
          </a:p>
          <a:p>
            <a:r>
              <a:rPr lang="it-IT" dirty="0"/>
              <a:t>filosofia e scienza greci</a:t>
            </a:r>
          </a:p>
          <a:p>
            <a:r>
              <a:rPr lang="it-IT" dirty="0"/>
              <a:t>diritto e istituzioni romane </a:t>
            </a:r>
          </a:p>
          <a:p>
            <a:endParaRPr lang="it-IT" dirty="0"/>
          </a:p>
        </p:txBody>
      </p:sp>
    </p:spTree>
    <p:extLst>
      <p:ext uri="{BB962C8B-B14F-4D97-AF65-F5344CB8AC3E}">
        <p14:creationId xmlns:p14="http://schemas.microsoft.com/office/powerpoint/2010/main" val="60688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a:t>ISLAm</a:t>
            </a:r>
            <a:endParaRPr lang="it-IT" dirty="0"/>
          </a:p>
        </p:txBody>
      </p:sp>
      <p:sp>
        <p:nvSpPr>
          <p:cNvPr id="3" name="Sottotitolo 2"/>
          <p:cNvSpPr>
            <a:spLocks noGrp="1"/>
          </p:cNvSpPr>
          <p:nvPr>
            <p:ph type="subTitle" idx="1"/>
          </p:nvPr>
        </p:nvSpPr>
        <p:spPr/>
        <p:txBody>
          <a:bodyPr/>
          <a:lstStyle/>
          <a:p>
            <a:r>
              <a:rPr lang="it-IT" dirty="0"/>
              <a:t>Marzo 2019</a:t>
            </a:r>
          </a:p>
        </p:txBody>
      </p:sp>
    </p:spTree>
    <p:extLst>
      <p:ext uri="{BB962C8B-B14F-4D97-AF65-F5344CB8AC3E}">
        <p14:creationId xmlns:p14="http://schemas.microsoft.com/office/powerpoint/2010/main" val="4094376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Rapporti fra i tre monoteismi </a:t>
            </a:r>
          </a:p>
        </p:txBody>
      </p:sp>
      <p:sp>
        <p:nvSpPr>
          <p:cNvPr id="3" name="Segnaposto contenuto 2"/>
          <p:cNvSpPr>
            <a:spLocks noGrp="1"/>
          </p:cNvSpPr>
          <p:nvPr>
            <p:ph idx="1"/>
          </p:nvPr>
        </p:nvSpPr>
        <p:spPr/>
        <p:txBody>
          <a:bodyPr>
            <a:normAutofit lnSpcReduction="10000"/>
          </a:bodyPr>
          <a:lstStyle/>
          <a:p>
            <a:r>
              <a:rPr lang="it-IT" dirty="0"/>
              <a:t>Cristianesimo e islam sono dottrine consecutive, non contemporanee</a:t>
            </a:r>
          </a:p>
          <a:p>
            <a:r>
              <a:rPr lang="it-IT" dirty="0"/>
              <a:t> </a:t>
            </a:r>
          </a:p>
          <a:p>
            <a:r>
              <a:rPr lang="it-IT" dirty="0"/>
              <a:t>Per i cristiani, l’ebraismo è un predecessore (incompleto, superato, ma non falso; tollerabile fintantoché si attiene all’AT [ma no se segue il Talmud, che è post-cristiano]</a:t>
            </a:r>
          </a:p>
          <a:p>
            <a:r>
              <a:rPr lang="it-IT" dirty="0"/>
              <a:t> </a:t>
            </a:r>
          </a:p>
          <a:p>
            <a:r>
              <a:rPr lang="it-IT" dirty="0"/>
              <a:t>I musulmani sono successivi al C., esprimono una religione falsa e questo spiega le espulsioni (Sicilia, Spagna, Portogallo). Per i cristiani l’Islam è nel migliore dei casi un’eresia, o una falsa dottrina, fondata da un uomo, Muhammad, che nella storia della cultura europea è stato descritto come un eretico, o un impostore.</a:t>
            </a:r>
          </a:p>
          <a:p>
            <a:endParaRPr lang="it-IT" dirty="0"/>
          </a:p>
        </p:txBody>
      </p:sp>
    </p:spTree>
    <p:extLst>
      <p:ext uri="{BB962C8B-B14F-4D97-AF65-F5344CB8AC3E}">
        <p14:creationId xmlns:p14="http://schemas.microsoft.com/office/powerpoint/2010/main" val="4007693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solidFill>
                  <a:srgbClr val="FF0000"/>
                </a:solidFill>
              </a:rPr>
              <a:t>La novella dei tre anelli</a:t>
            </a:r>
          </a:p>
        </p:txBody>
      </p:sp>
      <p:sp>
        <p:nvSpPr>
          <p:cNvPr id="3" name="Segnaposto contenuto 2"/>
          <p:cNvSpPr>
            <a:spLocks noGrp="1"/>
          </p:cNvSpPr>
          <p:nvPr>
            <p:ph idx="1"/>
          </p:nvPr>
        </p:nvSpPr>
        <p:spPr/>
        <p:txBody>
          <a:bodyPr>
            <a:normAutofit fontScale="92500" lnSpcReduction="20000"/>
          </a:bodyPr>
          <a:lstStyle/>
          <a:p>
            <a:r>
              <a:rPr lang="it-IT" dirty="0"/>
              <a:t>Per i musulmani, il cristianesimo è un predecessore, così come l’ebraismo, e questo spiega la tolleranza. E’ una religione che era stata vera, che aveva avuto un’autentica rivelazione, ma ora è superata dall’Islam. E’ abrogata, i suoi seguaci assurdamente continuano a seguirla </a:t>
            </a:r>
            <a:r>
              <a:rPr lang="it-IT" dirty="0" err="1"/>
              <a:t>anzichè</a:t>
            </a:r>
            <a:r>
              <a:rPr lang="it-IT" dirty="0"/>
              <a:t> accettare la parola definitiva di Dio. Ma purché si sottomettano possono essere tollerati</a:t>
            </a:r>
          </a:p>
          <a:p>
            <a:r>
              <a:rPr lang="it-IT" dirty="0"/>
              <a:t>I teologi musulmani hanno problemi con la dottrina di Cristo o la trinità, che il Corano respinge, ma in linea di massima accordano alle religioni precedenti la tolleranza prescritta dalla legge coranica</a:t>
            </a:r>
          </a:p>
          <a:p>
            <a:r>
              <a:rPr lang="it-IT" dirty="0"/>
              <a:t>Come i cristiani, anche i M. hanno temuto e perseguitato religioni post-islamiche inclini al proselitismo, come i </a:t>
            </a:r>
            <a:r>
              <a:rPr lang="it-IT" dirty="0" err="1"/>
              <a:t>Baha’i</a:t>
            </a:r>
            <a:endParaRPr lang="it-IT" dirty="0"/>
          </a:p>
          <a:p>
            <a:r>
              <a:rPr lang="it-IT" dirty="0"/>
              <a:t> </a:t>
            </a:r>
          </a:p>
          <a:p>
            <a:r>
              <a:rPr lang="it-IT" dirty="0"/>
              <a:t>Tanto i cristiani quanto i M. guardano con particolare sospetto alle deviazioni della propria stessa fede</a:t>
            </a:r>
          </a:p>
          <a:p>
            <a:endParaRPr lang="it-IT" dirty="0"/>
          </a:p>
        </p:txBody>
      </p:sp>
    </p:spTree>
    <p:extLst>
      <p:ext uri="{BB962C8B-B14F-4D97-AF65-F5344CB8AC3E}">
        <p14:creationId xmlns:p14="http://schemas.microsoft.com/office/powerpoint/2010/main" val="358819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s-ES_tradnl" sz="2000" b="1" dirty="0"/>
              <a:t>Idea di Dio</a:t>
            </a:r>
            <a:br>
              <a:rPr lang="it-IT" sz="2000" dirty="0"/>
            </a:br>
            <a:endParaRPr lang="it-IT" sz="2000" dirty="0"/>
          </a:p>
        </p:txBody>
      </p:sp>
      <p:sp>
        <p:nvSpPr>
          <p:cNvPr id="3" name="Segnaposto contenuto 2"/>
          <p:cNvSpPr>
            <a:spLocks noGrp="1"/>
          </p:cNvSpPr>
          <p:nvPr>
            <p:ph idx="1"/>
          </p:nvPr>
        </p:nvSpPr>
        <p:spPr/>
        <p:txBody>
          <a:bodyPr>
            <a:normAutofit fontScale="85000" lnSpcReduction="20000"/>
          </a:bodyPr>
          <a:lstStyle/>
          <a:p>
            <a:pPr hangingPunct="0"/>
            <a:r>
              <a:rPr lang="es-ES_tradnl" b="1" dirty="0"/>
              <a:t> </a:t>
            </a:r>
            <a:endParaRPr lang="it-IT" dirty="0"/>
          </a:p>
          <a:p>
            <a:pPr hangingPunct="0"/>
            <a:r>
              <a:rPr lang="es-ES_tradnl" dirty="0"/>
              <a:t>- Assomiglia di più al Dio del Vecchio Testamento che al Dio del Vangelo</a:t>
            </a:r>
            <a:endParaRPr lang="it-IT" dirty="0"/>
          </a:p>
          <a:p>
            <a:pPr hangingPunct="0"/>
            <a:r>
              <a:rPr lang="es-ES_tradnl" dirty="0"/>
              <a:t>- Se ne sottolinea l’onnipotenza e la trascendenza</a:t>
            </a:r>
            <a:endParaRPr lang="it-IT" dirty="0"/>
          </a:p>
          <a:p>
            <a:pPr hangingPunct="0"/>
            <a:r>
              <a:rPr lang="es-ES_tradnl" dirty="0"/>
              <a:t>- C’è un rapporto verticale: Allah è il Signore e l’uomo è il suo servo. Il rapporto dipende dalla magnanimità, dalla liberalità di Dio. </a:t>
            </a:r>
            <a:endParaRPr lang="it-IT" dirty="0"/>
          </a:p>
          <a:p>
            <a:pPr hangingPunct="0"/>
            <a:r>
              <a:rPr lang="es-ES_tradnl" dirty="0"/>
              <a:t>(Se il Cristianesimo dice che ‘Dio è amore’, significa che Dio non può che essere amore. Per l’Islam Allah è  buono perché decide di esserlo. Se volesse non esserlo, se volesse essere giusto e vendicativo,  l’uomo non potrebbe che accettare: è troppo imperscrutabile la saggezza di Dio).</a:t>
            </a:r>
            <a:endParaRPr lang="it-IT" dirty="0"/>
          </a:p>
          <a:p>
            <a:pPr hangingPunct="0"/>
            <a:r>
              <a:rPr lang="es-ES_tradnl" dirty="0"/>
              <a:t> </a:t>
            </a:r>
            <a:endParaRPr lang="it-IT" dirty="0"/>
          </a:p>
          <a:p>
            <a:pPr hangingPunct="0"/>
            <a:r>
              <a:rPr lang="es-ES_tradnl" dirty="0"/>
              <a:t>[ Nei primi secoli l’Islam era più capace di mediazioni culturali, svalutava meno la ragione a vantaggio della fede come fa oggi] </a:t>
            </a:r>
            <a:endParaRPr lang="it-IT" dirty="0"/>
          </a:p>
          <a:p>
            <a:pPr hangingPunct="0"/>
            <a:br>
              <a:rPr lang="es-ES_tradnl" dirty="0"/>
            </a:br>
            <a:endParaRPr lang="it-IT" dirty="0"/>
          </a:p>
        </p:txBody>
      </p:sp>
    </p:spTree>
    <p:extLst>
      <p:ext uri="{BB962C8B-B14F-4D97-AF65-F5344CB8AC3E}">
        <p14:creationId xmlns:p14="http://schemas.microsoft.com/office/powerpoint/2010/main" val="2063796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a:t>Concezioni della divinità</a:t>
            </a:r>
          </a:p>
        </p:txBody>
      </p:sp>
      <p:sp>
        <p:nvSpPr>
          <p:cNvPr id="3" name="Segnaposto contenuto 2"/>
          <p:cNvSpPr>
            <a:spLocks noGrp="1"/>
          </p:cNvSpPr>
          <p:nvPr>
            <p:ph idx="1"/>
          </p:nvPr>
        </p:nvSpPr>
        <p:spPr/>
        <p:txBody>
          <a:bodyPr/>
          <a:lstStyle/>
          <a:p>
            <a:pPr hangingPunct="0"/>
            <a:r>
              <a:rPr lang="it-IT" dirty="0"/>
              <a:t>Dio onnipotente, non generato e non generante, inconoscibile e non rappresentabile, che non concede a nessuno di mutare i suoi giudizi o di interferirvi e a cui l'uomo, sua creatura e suo servo, deve sottostare se vuole accedere alla beatitudine eterna. </a:t>
            </a:r>
          </a:p>
          <a:p>
            <a:pPr hangingPunct="0"/>
            <a:r>
              <a:rPr lang="it-IT" dirty="0"/>
              <a:t> </a:t>
            </a:r>
          </a:p>
          <a:p>
            <a:pPr hangingPunct="0"/>
            <a:r>
              <a:rPr lang="it-IT" dirty="0"/>
              <a:t>Chiarezza e semplicità dogmatica del credo islamico</a:t>
            </a:r>
          </a:p>
          <a:p>
            <a:pPr hangingPunct="0"/>
            <a:r>
              <a:rPr lang="it-IT" dirty="0"/>
              <a:t>assenza di sacerdozio o di sacramenti </a:t>
            </a:r>
          </a:p>
          <a:p>
            <a:pPr hangingPunct="0"/>
            <a:r>
              <a:rPr lang="it-IT" dirty="0"/>
              <a:t>estrema sobrietà di un culto che, oltre all'attestazione di fede – «non v'è divinità all'infuori di Dio e Muhammad è il suo inviato» – prevede la recita giornaliera della preghiera rituale (</a:t>
            </a:r>
            <a:r>
              <a:rPr lang="it-IT" i="1" dirty="0" err="1"/>
              <a:t>salat</a:t>
            </a:r>
            <a:r>
              <a:rPr lang="it-IT" dirty="0"/>
              <a:t>) </a:t>
            </a:r>
          </a:p>
          <a:p>
            <a:endParaRPr lang="it-IT" dirty="0"/>
          </a:p>
        </p:txBody>
      </p:sp>
    </p:spTree>
    <p:extLst>
      <p:ext uri="{BB962C8B-B14F-4D97-AF65-F5344CB8AC3E}">
        <p14:creationId xmlns:p14="http://schemas.microsoft.com/office/powerpoint/2010/main" val="127020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Le parole principali</a:t>
            </a:r>
          </a:p>
        </p:txBody>
      </p:sp>
      <p:sp>
        <p:nvSpPr>
          <p:cNvPr id="3" name="Segnaposto contenuto 2"/>
          <p:cNvSpPr>
            <a:spLocks noGrp="1"/>
          </p:cNvSpPr>
          <p:nvPr>
            <p:ph idx="1"/>
          </p:nvPr>
        </p:nvSpPr>
        <p:spPr/>
        <p:txBody>
          <a:bodyPr/>
          <a:lstStyle/>
          <a:p>
            <a:pPr hangingPunct="0"/>
            <a:r>
              <a:rPr lang="es-ES_tradnl" dirty="0"/>
              <a:t>- la radice </a:t>
            </a:r>
            <a:r>
              <a:rPr lang="es-ES_tradnl" i="1" dirty="0"/>
              <a:t>slm</a:t>
            </a:r>
            <a:r>
              <a:rPr lang="es-ES_tradnl" dirty="0"/>
              <a:t> significa in arabo  “essere in pace” , “essere salvo”. Il verbo </a:t>
            </a:r>
            <a:r>
              <a:rPr lang="es-ES_tradnl" i="1" dirty="0"/>
              <a:t>aslama </a:t>
            </a:r>
            <a:r>
              <a:rPr lang="es-ES_tradnl" dirty="0"/>
              <a:t>significa “sottomettersi alla legge di Dio per essere salvo”. L’Islam è la sottomissione a Dio e al suo profeta.</a:t>
            </a:r>
            <a:r>
              <a:rPr lang="es-ES_tradnl" i="1" dirty="0"/>
              <a:t> </a:t>
            </a:r>
            <a:r>
              <a:rPr lang="es-ES_tradnl" dirty="0"/>
              <a:t>Il participio presente del verbo </a:t>
            </a:r>
            <a:r>
              <a:rPr lang="es-ES_tradnl" i="1" dirty="0"/>
              <a:t>aslama </a:t>
            </a:r>
            <a:r>
              <a:rPr lang="es-ES_tradnl" dirty="0"/>
              <a:t>è </a:t>
            </a:r>
            <a:r>
              <a:rPr lang="es-ES_tradnl" i="1" dirty="0"/>
              <a:t>muslim </a:t>
            </a:r>
            <a:r>
              <a:rPr lang="es-ES_tradnl" dirty="0"/>
              <a:t>“colui che si sottomette e si affida a Dio”. </a:t>
            </a:r>
            <a:endParaRPr lang="it-IT" dirty="0"/>
          </a:p>
          <a:p>
            <a:pPr hangingPunct="0"/>
            <a:r>
              <a:rPr lang="es-ES_tradnl" dirty="0"/>
              <a:t>- la parola </a:t>
            </a:r>
            <a:r>
              <a:rPr lang="es-ES_tradnl" i="1" dirty="0"/>
              <a:t>muslim</a:t>
            </a:r>
            <a:r>
              <a:rPr lang="es-ES_tradnl" dirty="0"/>
              <a:t> contiene anche il concetto che i profeti anteriori a Maometto e i loro seguaci sono ‘sottomessi a Dio’. Adamo, Mosé, Gesù, erano anch’essi </a:t>
            </a:r>
            <a:r>
              <a:rPr lang="es-ES_tradnl" i="1" dirty="0"/>
              <a:t>muslim</a:t>
            </a:r>
            <a:r>
              <a:rPr lang="es-ES_tradnl" dirty="0"/>
              <a:t>. Secondo il Corano il termine </a:t>
            </a:r>
            <a:r>
              <a:rPr lang="es-ES_tradnl" i="1" dirty="0"/>
              <a:t>muslim</a:t>
            </a:r>
            <a:r>
              <a:rPr lang="es-ES_tradnl" dirty="0"/>
              <a:t> è coniato da Abramo.</a:t>
            </a:r>
            <a:endParaRPr lang="it-IT" dirty="0"/>
          </a:p>
        </p:txBody>
      </p:sp>
    </p:spTree>
    <p:extLst>
      <p:ext uri="{BB962C8B-B14F-4D97-AF65-F5344CB8AC3E}">
        <p14:creationId xmlns:p14="http://schemas.microsoft.com/office/powerpoint/2010/main" val="3436086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s-ES_tradnl" sz="2400" b="1" dirty="0"/>
              <a:t>Le parole principali</a:t>
            </a:r>
            <a:br>
              <a:rPr lang="it-IT" sz="2400" dirty="0"/>
            </a:br>
            <a:endParaRPr lang="it-IT" sz="2400" dirty="0"/>
          </a:p>
        </p:txBody>
      </p:sp>
      <p:sp>
        <p:nvSpPr>
          <p:cNvPr id="3" name="Segnaposto contenuto 2"/>
          <p:cNvSpPr>
            <a:spLocks noGrp="1"/>
          </p:cNvSpPr>
          <p:nvPr>
            <p:ph idx="1"/>
          </p:nvPr>
        </p:nvSpPr>
        <p:spPr/>
        <p:txBody>
          <a:bodyPr>
            <a:normAutofit fontScale="85000" lnSpcReduction="10000"/>
          </a:bodyPr>
          <a:lstStyle/>
          <a:p>
            <a:pPr hangingPunct="0"/>
            <a:r>
              <a:rPr lang="es-ES_tradnl" b="1" dirty="0"/>
              <a:t> </a:t>
            </a:r>
            <a:endParaRPr lang="it-IT" dirty="0"/>
          </a:p>
          <a:p>
            <a:pPr hangingPunct="0"/>
            <a:r>
              <a:rPr lang="es-ES_tradnl" b="1" dirty="0"/>
              <a:t> </a:t>
            </a:r>
            <a:endParaRPr lang="it-IT" dirty="0"/>
          </a:p>
          <a:p>
            <a:pPr hangingPunct="0"/>
            <a:r>
              <a:rPr lang="es-ES_tradnl" dirty="0"/>
              <a:t>Jihad (</a:t>
            </a:r>
            <a:r>
              <a:rPr lang="es-ES_tradnl" i="1" dirty="0"/>
              <a:t>impegno, lotta, sforzo, sia nel miglioramento personale che nella difesa della terra islamica; mobilitazione di tutte le risorse da parte dell’uomo in vista di un ideale da perseguire</a:t>
            </a:r>
            <a:r>
              <a:rPr lang="es-ES_tradnl" dirty="0"/>
              <a:t>).</a:t>
            </a:r>
            <a:endParaRPr lang="it-IT" dirty="0"/>
          </a:p>
          <a:p>
            <a:pPr hangingPunct="0"/>
            <a:r>
              <a:rPr lang="es-ES_tradnl" dirty="0"/>
              <a:t>[importanza della guerra nella società araba delle origini, come del resto in quella ebraica]. Nel Corano il </a:t>
            </a:r>
            <a:r>
              <a:rPr lang="es-ES_tradnl" i="1" dirty="0"/>
              <a:t>Jihad </a:t>
            </a:r>
            <a:r>
              <a:rPr lang="es-ES_tradnl" dirty="0"/>
              <a:t>è il simbolo della lotta del Bene contro il Male, è la battaglia della Luce contro le tenebre. </a:t>
            </a:r>
            <a:endParaRPr lang="it-IT" dirty="0"/>
          </a:p>
          <a:p>
            <a:pPr hangingPunct="0"/>
            <a:br>
              <a:rPr lang="es-ES_tradnl" dirty="0"/>
            </a:br>
            <a:r>
              <a:rPr lang="es-ES_tradnl" dirty="0"/>
              <a:t>Shari’a (</a:t>
            </a:r>
            <a:r>
              <a:rPr lang="es-ES_tradnl" i="1" dirty="0"/>
              <a:t>legge islamica. sulla base di...</a:t>
            </a:r>
            <a:endParaRPr lang="it-IT" dirty="0"/>
          </a:p>
          <a:p>
            <a:pPr hangingPunct="0"/>
            <a:r>
              <a:rPr lang="es-ES_tradnl" dirty="0"/>
              <a:t> </a:t>
            </a:r>
            <a:endParaRPr lang="it-IT" dirty="0"/>
          </a:p>
          <a:p>
            <a:pPr hangingPunct="0"/>
            <a:r>
              <a:rPr lang="es-ES_tradnl" dirty="0"/>
              <a:t>Qu’ran...e </a:t>
            </a:r>
            <a:endParaRPr lang="it-IT" dirty="0"/>
          </a:p>
          <a:p>
            <a:pPr hangingPunct="0"/>
            <a:r>
              <a:rPr lang="es-ES_tradnl" dirty="0"/>
              <a:t> </a:t>
            </a:r>
            <a:endParaRPr lang="it-IT" dirty="0"/>
          </a:p>
          <a:p>
            <a:pPr hangingPunct="0"/>
            <a:br>
              <a:rPr lang="es-ES_tradnl" dirty="0"/>
            </a:br>
            <a:r>
              <a:rPr lang="es-ES_tradnl" dirty="0"/>
              <a:t> </a:t>
            </a:r>
            <a:endParaRPr lang="it-IT" dirty="0"/>
          </a:p>
          <a:p>
            <a:endParaRPr lang="it-IT" dirty="0"/>
          </a:p>
        </p:txBody>
      </p:sp>
    </p:spTree>
    <p:extLst>
      <p:ext uri="{BB962C8B-B14F-4D97-AF65-F5344CB8AC3E}">
        <p14:creationId xmlns:p14="http://schemas.microsoft.com/office/powerpoint/2010/main" val="627424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b="1" dirty="0"/>
              <a:t>Le parole principali</a:t>
            </a:r>
          </a:p>
        </p:txBody>
      </p:sp>
      <p:sp>
        <p:nvSpPr>
          <p:cNvPr id="3" name="Segnaposto contenuto 2"/>
          <p:cNvSpPr>
            <a:spLocks noGrp="1"/>
          </p:cNvSpPr>
          <p:nvPr>
            <p:ph idx="1"/>
          </p:nvPr>
        </p:nvSpPr>
        <p:spPr/>
        <p:txBody>
          <a:bodyPr>
            <a:normAutofit lnSpcReduction="10000"/>
          </a:bodyPr>
          <a:lstStyle/>
          <a:p>
            <a:pPr hangingPunct="0"/>
            <a:r>
              <a:rPr lang="es-ES_tradnl" dirty="0"/>
              <a:t>Sunna (</a:t>
            </a:r>
            <a:r>
              <a:rPr lang="es-ES_tradnl" i="1" dirty="0"/>
              <a:t>tradizione, consuetudine che dalle azioni, dalle parole e dai silenzi del Profeta ispira le regole del buon operare islamico</a:t>
            </a:r>
            <a:r>
              <a:rPr lang="es-ES_tradnl" dirty="0"/>
              <a:t>)</a:t>
            </a:r>
            <a:endParaRPr lang="it-IT" dirty="0"/>
          </a:p>
          <a:p>
            <a:pPr hangingPunct="0"/>
            <a:r>
              <a:rPr lang="es-ES_tradnl" dirty="0"/>
              <a:t> </a:t>
            </a:r>
            <a:endParaRPr lang="it-IT" dirty="0"/>
          </a:p>
          <a:p>
            <a:pPr hangingPunct="0"/>
            <a:r>
              <a:rPr lang="es-ES_tradnl" dirty="0"/>
              <a:t>Fatwa (</a:t>
            </a:r>
            <a:r>
              <a:rPr lang="es-ES_tradnl" i="1" dirty="0"/>
              <a:t>responso emesso dall’autorità religiosa a proposito dell’applicazione della legge</a:t>
            </a:r>
            <a:r>
              <a:rPr lang="es-ES_tradnl" dirty="0"/>
              <a:t>)</a:t>
            </a:r>
            <a:endParaRPr lang="it-IT" dirty="0"/>
          </a:p>
          <a:p>
            <a:pPr hangingPunct="0"/>
            <a:r>
              <a:rPr lang="es-ES_tradnl" dirty="0"/>
              <a:t> </a:t>
            </a:r>
            <a:endParaRPr lang="it-IT" dirty="0"/>
          </a:p>
          <a:p>
            <a:pPr hangingPunct="0"/>
            <a:r>
              <a:rPr lang="es-ES_tradnl" dirty="0"/>
              <a:t>Umma (</a:t>
            </a:r>
            <a:r>
              <a:rPr lang="es-ES_tradnl" i="1" dirty="0"/>
              <a:t>comunità dei credenti</a:t>
            </a:r>
            <a:r>
              <a:rPr lang="es-ES_tradnl" dirty="0"/>
              <a:t>)</a:t>
            </a:r>
            <a:endParaRPr lang="it-IT" dirty="0"/>
          </a:p>
          <a:p>
            <a:pPr hangingPunct="0"/>
            <a:r>
              <a:rPr lang="es-ES_tradnl" dirty="0"/>
              <a:t> </a:t>
            </a:r>
            <a:endParaRPr lang="it-IT" dirty="0"/>
          </a:p>
          <a:p>
            <a:pPr hangingPunct="0"/>
            <a:r>
              <a:rPr lang="es-ES_tradnl" dirty="0"/>
              <a:t>Imam (</a:t>
            </a:r>
            <a:r>
              <a:rPr lang="es-ES_tradnl" i="1" dirty="0"/>
              <a:t>“Guida”, colui che suggerisce; il devoto che presiede la preghiera</a:t>
            </a:r>
            <a:r>
              <a:rPr lang="es-ES_tradnl" dirty="0"/>
              <a:t>)</a:t>
            </a:r>
            <a:endParaRPr lang="it-IT" dirty="0"/>
          </a:p>
          <a:p>
            <a:pPr hangingPunct="0"/>
            <a:r>
              <a:rPr lang="es-ES_tradnl" dirty="0"/>
              <a:t> </a:t>
            </a:r>
            <a:endParaRPr lang="it-IT" dirty="0"/>
          </a:p>
          <a:p>
            <a:endParaRPr lang="it-IT" dirty="0"/>
          </a:p>
        </p:txBody>
      </p:sp>
    </p:spTree>
    <p:extLst>
      <p:ext uri="{BB962C8B-B14F-4D97-AF65-F5344CB8AC3E}">
        <p14:creationId xmlns:p14="http://schemas.microsoft.com/office/powerpoint/2010/main" val="248801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solidFill>
                  <a:srgbClr val="FF0000"/>
                </a:solidFill>
              </a:rPr>
              <a:t>Conseguenze politiche e religiose, religiose e politiche</a:t>
            </a:r>
          </a:p>
        </p:txBody>
      </p:sp>
      <p:sp>
        <p:nvSpPr>
          <p:cNvPr id="3" name="Segnaposto contenuto 2"/>
          <p:cNvSpPr>
            <a:spLocks noGrp="1"/>
          </p:cNvSpPr>
          <p:nvPr>
            <p:ph idx="1"/>
          </p:nvPr>
        </p:nvSpPr>
        <p:spPr/>
        <p:txBody>
          <a:bodyPr>
            <a:normAutofit fontScale="62500" lnSpcReduction="20000"/>
          </a:bodyPr>
          <a:lstStyle/>
          <a:p>
            <a:r>
              <a:rPr lang="it-IT" dirty="0"/>
              <a:t>L’annuncio della nuova religione serve da premessa per la creazione di un potere che si contrappone all’ignoranza esistente in loco.</a:t>
            </a:r>
          </a:p>
          <a:p>
            <a:r>
              <a:rPr lang="it-IT" dirty="0"/>
              <a:t>Per Muhammad quando inizia la sua predicazione e si scontra alla Mecca con l’ostilità del potere in carica  è fondamentale dar coesione alla nuova comunità (umma), fondata sulla comune appartenenza religiosa. Lo fa diventando, da profeta, anche organizzatore / uomo di stato / condottiero</a:t>
            </a:r>
          </a:p>
          <a:p>
            <a:r>
              <a:rPr lang="it-IT" dirty="0"/>
              <a:t> </a:t>
            </a:r>
          </a:p>
          <a:p>
            <a:r>
              <a:rPr lang="it-IT" dirty="0"/>
              <a:t>A partire da lui il messaggio religioso viene interpretato anche come un richiamo a realizzare il regno dell’Islam su questa terra, attraverso la costituzione di uno stato </a:t>
            </a:r>
            <a:r>
              <a:rPr lang="it-IT" dirty="0" err="1"/>
              <a:t>islamico.Più</a:t>
            </a:r>
            <a:r>
              <a:rPr lang="it-IT" dirty="0"/>
              <a:t> lo stato si espande, più si è vicini alla realizzazione perfetta del volere divino. Chi lavora a tale realizzazione è nella condizione di Islam, «attiva sottomissione a Dio», di strumento per concretizzare il progetto divino per l’umanità </a:t>
            </a:r>
          </a:p>
          <a:p>
            <a:r>
              <a:rPr lang="it-IT" dirty="0"/>
              <a:t> </a:t>
            </a:r>
          </a:p>
          <a:p>
            <a:r>
              <a:rPr lang="it-IT" dirty="0"/>
              <a:t>Di conseguenza i musulmani utilizzano un linguaggio religioso per esprimere le loro istanze politiche</a:t>
            </a:r>
          </a:p>
          <a:p>
            <a:r>
              <a:rPr lang="it-IT" dirty="0"/>
              <a:t> </a:t>
            </a:r>
          </a:p>
          <a:p>
            <a:r>
              <a:rPr lang="it-IT" dirty="0"/>
              <a:t>L’azione umana non è esclusivamente finalizzata al regno dei cieli, ma deve portare anche al successo in terra. Una volta affermata insieme all’assoluta trascendenza divina l’incommensurabilità tra il livello del libero agire di Dio e quello dell’ubbidienza richiesta alla sua creatura, l’uomo credente deve agire concretamente.</a:t>
            </a:r>
          </a:p>
          <a:p>
            <a:endParaRPr lang="it-IT" dirty="0"/>
          </a:p>
        </p:txBody>
      </p:sp>
    </p:spTree>
    <p:extLst>
      <p:ext uri="{BB962C8B-B14F-4D97-AF65-F5344CB8AC3E}">
        <p14:creationId xmlns:p14="http://schemas.microsoft.com/office/powerpoint/2010/main" val="1395763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
            </a:r>
          </a:p>
        </p:txBody>
      </p:sp>
      <p:sp>
        <p:nvSpPr>
          <p:cNvPr id="3" name="Segnaposto contenuto 2"/>
          <p:cNvSpPr>
            <a:spLocks noGrp="1"/>
          </p:cNvSpPr>
          <p:nvPr>
            <p:ph idx="1"/>
          </p:nvPr>
        </p:nvSpPr>
        <p:spPr/>
        <p:txBody>
          <a:bodyPr/>
          <a:lstStyle/>
          <a:p>
            <a:r>
              <a:rPr lang="it-IT" dirty="0"/>
              <a:t>. Dalla predicazione deriva un progetto di radicale trasformazione della società araba esistente a favore di un nuovo genere di comunità, la </a:t>
            </a:r>
            <a:r>
              <a:rPr lang="it-IT" i="1" dirty="0"/>
              <a:t>umma</a:t>
            </a:r>
            <a:r>
              <a:rPr lang="it-IT" dirty="0"/>
              <a:t>: trasformando il significato e il ruolo della tribù la </a:t>
            </a:r>
            <a:r>
              <a:rPr lang="it-IT" i="1" dirty="0"/>
              <a:t>umma</a:t>
            </a:r>
            <a:r>
              <a:rPr lang="it-IT" dirty="0"/>
              <a:t> doveva integrare, «individui, clan e anche gruppi etnici in una compagine più ampia dove una suprema osservanza religiosa compendiava in sé tutti gli altri doveri senza annullarli, dove fu possibile costruire una nuova legge comune e una nuova autorità politica per regolare gli affari del popolo nel suo complesso».</a:t>
            </a:r>
          </a:p>
          <a:p>
            <a:endParaRPr lang="it-IT" dirty="0"/>
          </a:p>
        </p:txBody>
      </p:sp>
    </p:spTree>
    <p:extLst>
      <p:ext uri="{BB962C8B-B14F-4D97-AF65-F5344CB8AC3E}">
        <p14:creationId xmlns:p14="http://schemas.microsoft.com/office/powerpoint/2010/main" val="1579945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solidFill>
                  <a:srgbClr val="FF0000"/>
                </a:solidFill>
              </a:rPr>
              <a:t>«teocrazia»?</a:t>
            </a:r>
          </a:p>
        </p:txBody>
      </p:sp>
      <p:sp>
        <p:nvSpPr>
          <p:cNvPr id="3" name="Segnaposto contenuto 2"/>
          <p:cNvSpPr>
            <a:spLocks noGrp="1"/>
          </p:cNvSpPr>
          <p:nvPr>
            <p:ph idx="1"/>
          </p:nvPr>
        </p:nvSpPr>
        <p:spPr/>
        <p:txBody>
          <a:bodyPr/>
          <a:lstStyle/>
          <a:p>
            <a:pPr lvl="0"/>
            <a:r>
              <a:rPr lang="it-IT" dirty="0"/>
              <a:t>non è solo un sistema di fede o di culto, una sfera dell’esistenza distinta da altre sfere cui sono preposte autorità non religiose che amministrano leggi non religiose. Indica il complesso della vita e le sue norme comprendono elementi che noi chiameremmo di diritto civile, di diritto penale, di diritto costituzionale</a:t>
            </a:r>
          </a:p>
          <a:p>
            <a:endParaRPr lang="it-IT" dirty="0"/>
          </a:p>
        </p:txBody>
      </p:sp>
    </p:spTree>
    <p:extLst>
      <p:ext uri="{BB962C8B-B14F-4D97-AF65-F5344CB8AC3E}">
        <p14:creationId xmlns:p14="http://schemas.microsoft.com/office/powerpoint/2010/main" val="417328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205279-228E-4525-B1AA-970383A4B1D8}"/>
              </a:ext>
            </a:extLst>
          </p:cNvPr>
          <p:cNvSpPr>
            <a:spLocks noGrp="1"/>
          </p:cNvSpPr>
          <p:nvPr>
            <p:ph type="title"/>
          </p:nvPr>
        </p:nvSpPr>
        <p:spPr>
          <a:xfrm>
            <a:off x="457200" y="533400"/>
            <a:ext cx="8229600" cy="375320"/>
          </a:xfrm>
        </p:spPr>
        <p:txBody>
          <a:bodyPr>
            <a:noAutofit/>
          </a:bodyPr>
          <a:lstStyle/>
          <a:p>
            <a:r>
              <a:rPr lang="it-IT" sz="2400" dirty="0"/>
              <a:t>Bibliografia</a:t>
            </a:r>
          </a:p>
        </p:txBody>
      </p:sp>
      <p:sp>
        <p:nvSpPr>
          <p:cNvPr id="3" name="Segnaposto contenuto 2">
            <a:extLst>
              <a:ext uri="{FF2B5EF4-FFF2-40B4-BE49-F238E27FC236}">
                <a16:creationId xmlns:a16="http://schemas.microsoft.com/office/drawing/2014/main" id="{424D941C-4E3E-4D12-B2BA-E1B5E928BB26}"/>
              </a:ext>
            </a:extLst>
          </p:cNvPr>
          <p:cNvSpPr>
            <a:spLocks noGrp="1"/>
          </p:cNvSpPr>
          <p:nvPr>
            <p:ph idx="1"/>
          </p:nvPr>
        </p:nvSpPr>
        <p:spPr/>
        <p:txBody>
          <a:bodyPr/>
          <a:lstStyle/>
          <a:p>
            <a:r>
              <a:rPr lang="it-IT" dirty="0"/>
              <a:t>Autori italiani da seguire: </a:t>
            </a:r>
            <a:br>
              <a:rPr lang="it-IT" dirty="0"/>
            </a:br>
            <a:r>
              <a:rPr lang="it-IT" dirty="0"/>
              <a:t>Franco Cardini</a:t>
            </a:r>
          </a:p>
          <a:p>
            <a:r>
              <a:rPr lang="it-IT" dirty="0"/>
              <a:t>Alessandro Vanoli</a:t>
            </a:r>
          </a:p>
          <a:p>
            <a:endParaRPr lang="it-IT" dirty="0"/>
          </a:p>
          <a:p>
            <a:r>
              <a:rPr lang="it-IT" dirty="0"/>
              <a:t>A. </a:t>
            </a:r>
            <a:r>
              <a:rPr lang="it-IT" dirty="0" err="1"/>
              <a:t>Feniello</a:t>
            </a:r>
            <a:r>
              <a:rPr lang="it-IT" dirty="0"/>
              <a:t>, Sotto il segno del Leone. Storia dell’Italia musulmana, ed. Laterza, Bari-Roma 2011 (con buona bibliografia di base)</a:t>
            </a:r>
          </a:p>
          <a:p>
            <a:endParaRPr lang="it-IT" dirty="0"/>
          </a:p>
          <a:p>
            <a:r>
              <a:rPr lang="it-IT" dirty="0"/>
              <a:t>Michele Amari (Sicilia) </a:t>
            </a:r>
          </a:p>
          <a:p>
            <a:r>
              <a:rPr lang="it-IT" dirty="0"/>
              <a:t>Francesco Gabrieli</a:t>
            </a:r>
          </a:p>
        </p:txBody>
      </p:sp>
    </p:spTree>
    <p:extLst>
      <p:ext uri="{BB962C8B-B14F-4D97-AF65-F5344CB8AC3E}">
        <p14:creationId xmlns:p14="http://schemas.microsoft.com/office/powerpoint/2010/main" val="611771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Forme del potere</a:t>
            </a:r>
            <a:br>
              <a:rPr lang="it-IT" sz="2400" dirty="0"/>
            </a:br>
            <a:endParaRPr lang="it-IT" sz="2400" dirty="0"/>
          </a:p>
        </p:txBody>
      </p:sp>
      <p:sp>
        <p:nvSpPr>
          <p:cNvPr id="3" name="Segnaposto contenuto 2"/>
          <p:cNvSpPr>
            <a:spLocks noGrp="1"/>
          </p:cNvSpPr>
          <p:nvPr>
            <p:ph idx="1"/>
          </p:nvPr>
        </p:nvSpPr>
        <p:spPr/>
        <p:txBody>
          <a:bodyPr>
            <a:normAutofit fontScale="55000" lnSpcReduction="20000"/>
          </a:bodyPr>
          <a:lstStyle/>
          <a:p>
            <a:r>
              <a:rPr lang="it-IT" dirty="0"/>
              <a:t> </a:t>
            </a:r>
          </a:p>
          <a:p>
            <a:r>
              <a:rPr lang="it-IT" dirty="0"/>
              <a:t>Se il concetto di stato (o di nazione) è stato ed è fluido nell’Islam, questo non significa che le istituzioni che hanno retto questo o quello stato non siano state efficaci o adeguate</a:t>
            </a:r>
          </a:p>
          <a:p>
            <a:r>
              <a:rPr lang="it-IT" dirty="0"/>
              <a:t> </a:t>
            </a:r>
          </a:p>
          <a:p>
            <a:r>
              <a:rPr lang="it-IT" dirty="0"/>
              <a:t>Califfato </a:t>
            </a:r>
          </a:p>
          <a:p>
            <a:r>
              <a:rPr lang="it-IT" dirty="0"/>
              <a:t>Successore di Muhammad nella sua veste di uomo di stato, e in parte anche con valenza religiosa </a:t>
            </a:r>
          </a:p>
          <a:p>
            <a:r>
              <a:rPr lang="it-IT" dirty="0"/>
              <a:t>Qui sta la radice del contrasto sunniti sciiti</a:t>
            </a:r>
          </a:p>
          <a:p>
            <a:r>
              <a:rPr lang="it-IT" dirty="0"/>
              <a:t> </a:t>
            </a:r>
          </a:p>
          <a:p>
            <a:r>
              <a:rPr lang="it-IT" dirty="0"/>
              <a:t>Per gli Sciiti chi è preposto alla guida della comunità, pur non avendo prerogative profetiche detiene una qualità che gli dà il diritto di interpretare la Rivelazione al di là del senso letterale dell’enunciato</a:t>
            </a:r>
          </a:p>
          <a:p>
            <a:r>
              <a:rPr lang="it-IT" dirty="0"/>
              <a:t>Nello sciismo l’Imam, il </a:t>
            </a:r>
            <a:r>
              <a:rPr lang="it-IT" dirty="0" err="1"/>
              <a:t>wali</a:t>
            </a:r>
            <a:r>
              <a:rPr lang="it-IT" dirty="0"/>
              <a:t>-Allah conosce la verità adombrata dalla lettera della rivelazione. Per alcune correnti sciite, diventa la manifestazione di Dio in terra; per tutti gli sciiti è la guida indispensabile, il tramite tra Dio e l’umanità</a:t>
            </a:r>
          </a:p>
          <a:p>
            <a:r>
              <a:rPr lang="it-IT" dirty="0"/>
              <a:t> </a:t>
            </a:r>
          </a:p>
          <a:p>
            <a:r>
              <a:rPr lang="it-IT" dirty="0"/>
              <a:t>Il sunnita non ne sente l’esigenza: è soddisfatto dalla discesa del Corano tra gli uomini.  </a:t>
            </a:r>
          </a:p>
          <a:p>
            <a:r>
              <a:rPr lang="it-IT" dirty="0"/>
              <a:t>Per i sunniti il califfo concentra nelle sue mani il potere giudiziario e quello esecutivo, elegge i giudici che applicano la legge (che trova i suoi principi nel corano e nella tradizione). L’insieme di questi principi costituisce la </a:t>
            </a:r>
            <a:r>
              <a:rPr lang="it-IT" dirty="0" err="1"/>
              <a:t>shari’a</a:t>
            </a:r>
            <a:r>
              <a:rPr lang="it-IT" dirty="0"/>
              <a:t>, la legge canonica. La Rivelazione esprime il ‘potere legislativo’ che è di Dio e in teoria solo suo</a:t>
            </a:r>
          </a:p>
          <a:p>
            <a:r>
              <a:rPr lang="it-IT" dirty="0"/>
              <a:t>(esiste ovviamente un apparato interpretativo: i dotti, gli </a:t>
            </a:r>
            <a:r>
              <a:rPr lang="it-IT" dirty="0" err="1"/>
              <a:t>ulama</a:t>
            </a:r>
            <a:r>
              <a:rPr lang="it-IT" dirty="0"/>
              <a:t>, la cui autorevolezza dipende da doti personali e da ‘scuole’, dal collocarsi in una catena di interpretazione che giunge sino al profeta e ai suoi compagni)</a:t>
            </a:r>
          </a:p>
          <a:p>
            <a:endParaRPr lang="it-IT" dirty="0"/>
          </a:p>
        </p:txBody>
      </p:sp>
    </p:spTree>
    <p:extLst>
      <p:ext uri="{BB962C8B-B14F-4D97-AF65-F5344CB8AC3E}">
        <p14:creationId xmlns:p14="http://schemas.microsoft.com/office/powerpoint/2010/main" val="4207084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solidFill>
                  <a:srgbClr val="FF0000"/>
                </a:solidFill>
              </a:rPr>
              <a:t>Forme del potere</a:t>
            </a:r>
          </a:p>
        </p:txBody>
      </p:sp>
      <p:sp>
        <p:nvSpPr>
          <p:cNvPr id="3" name="Segnaposto contenuto 2"/>
          <p:cNvSpPr>
            <a:spLocks noGrp="1"/>
          </p:cNvSpPr>
          <p:nvPr>
            <p:ph idx="1"/>
          </p:nvPr>
        </p:nvSpPr>
        <p:spPr/>
        <p:txBody>
          <a:bodyPr/>
          <a:lstStyle/>
          <a:p>
            <a:r>
              <a:rPr lang="it-IT" dirty="0"/>
              <a:t>Muhammad ha creato una comunità islamica, una comunità di fede (</a:t>
            </a:r>
            <a:r>
              <a:rPr lang="it-IT" dirty="0" err="1"/>
              <a:t>ummat</a:t>
            </a:r>
            <a:r>
              <a:rPr lang="it-IT" dirty="0"/>
              <a:t> al Islam) unica e indivisibile, con un capo unico (il califfo): ma si ha presto nell’Islam una pluralità di sovrani (sultan) i quali pur riconoscendo l’ideale autorità del califfo nella pratica sono autonomi e esercitano le iniziali prerogative califfali. Il califfo può ratificare le loro scelte; se non le ratifica, non c’è necessariamente jihad ma una trattativa</a:t>
            </a:r>
          </a:p>
          <a:p>
            <a:r>
              <a:rPr lang="it-IT" dirty="0"/>
              <a:t>Non c’è una vera teoria monarchica nell’Islam medievale. Dio è il solo re dell’umanità, in quanto signore e padrone. Il califfo opera in nome di Dio, per legittimare il potere di Dio, e per il bene della comunità. </a:t>
            </a:r>
          </a:p>
          <a:p>
            <a:endParaRPr lang="it-IT" dirty="0"/>
          </a:p>
        </p:txBody>
      </p:sp>
    </p:spTree>
    <p:extLst>
      <p:ext uri="{BB962C8B-B14F-4D97-AF65-F5344CB8AC3E}">
        <p14:creationId xmlns:p14="http://schemas.microsoft.com/office/powerpoint/2010/main" val="2216827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229600" cy="231304"/>
          </a:xfrm>
        </p:spPr>
        <p:txBody>
          <a:bodyPr>
            <a:normAutofit fontScale="90000"/>
          </a:bodyPr>
          <a:lstStyle/>
          <a:p>
            <a:r>
              <a:rPr lang="it-IT" dirty="0"/>
              <a:t>.</a:t>
            </a:r>
          </a:p>
        </p:txBody>
      </p:sp>
      <p:sp>
        <p:nvSpPr>
          <p:cNvPr id="3" name="Segnaposto contenuto 2"/>
          <p:cNvSpPr>
            <a:spLocks noGrp="1"/>
          </p:cNvSpPr>
          <p:nvPr>
            <p:ph idx="1"/>
          </p:nvPr>
        </p:nvSpPr>
        <p:spPr>
          <a:xfrm>
            <a:off x="457200" y="908720"/>
            <a:ext cx="8229600" cy="5568280"/>
          </a:xfrm>
        </p:spPr>
        <p:txBody>
          <a:bodyPr>
            <a:normAutofit fontScale="85000" lnSpcReduction="20000"/>
          </a:bodyPr>
          <a:lstStyle/>
          <a:p>
            <a:r>
              <a:rPr lang="it-IT" dirty="0"/>
              <a:t>Il potere legislativo è nelle mani di Dio che lo manifesta attraverso la rivelazione</a:t>
            </a:r>
          </a:p>
          <a:p>
            <a:r>
              <a:rPr lang="it-IT" dirty="0"/>
              <a:t>Dio è l’unico vero padrone del creato, il suo </a:t>
            </a:r>
            <a:r>
              <a:rPr lang="it-IT" dirty="0" err="1"/>
              <a:t>proprietarioo</a:t>
            </a:r>
            <a:endParaRPr lang="it-IT" dirty="0"/>
          </a:p>
          <a:p>
            <a:r>
              <a:rPr lang="it-IT" dirty="0"/>
              <a:t>Lo amministra attraverso i vicari del profeta (o di Dio)</a:t>
            </a:r>
          </a:p>
          <a:p>
            <a:r>
              <a:rPr lang="it-IT" dirty="0"/>
              <a:t> </a:t>
            </a:r>
          </a:p>
          <a:p>
            <a:r>
              <a:rPr lang="it-IT" dirty="0"/>
              <a:t>Lo stato islamico è in via di principio proprietario della terra e la concede in gestione a chi la coltiva o a chi ne gode l’usufrutto in cambio di </a:t>
            </a:r>
            <a:r>
              <a:rPr lang="it-IT" dirty="0" err="1"/>
              <a:t>determninati</a:t>
            </a:r>
            <a:r>
              <a:rPr lang="it-IT" dirty="0"/>
              <a:t> servizi</a:t>
            </a:r>
          </a:p>
          <a:p>
            <a:r>
              <a:rPr lang="it-IT" dirty="0"/>
              <a:t> </a:t>
            </a:r>
          </a:p>
          <a:p>
            <a:r>
              <a:rPr lang="it-IT" dirty="0"/>
              <a:t>E’ un principio....</a:t>
            </a:r>
          </a:p>
          <a:p>
            <a:r>
              <a:rPr lang="it-IT" dirty="0"/>
              <a:t>ma ha come conseguenza </a:t>
            </a:r>
          </a:p>
          <a:p>
            <a:pPr lvl="0"/>
            <a:r>
              <a:rPr lang="it-IT" dirty="0"/>
              <a:t>l’esigenza di uno stato centralizzato</a:t>
            </a:r>
          </a:p>
          <a:p>
            <a:pPr lvl="0"/>
            <a:r>
              <a:rPr lang="it-IT" dirty="0"/>
              <a:t>il disinteresse verso la campagna, l’importanza delle città e dei loro mercati</a:t>
            </a:r>
          </a:p>
          <a:p>
            <a:pPr lvl="0"/>
            <a:r>
              <a:rPr lang="it-IT" dirty="0"/>
              <a:t>la mancanza di un’aristocrazia terriera che abbia potere contrattuale col sovrano e col potere centrale; non c’è il feudalesimo (almeno fino al XI secolo e al ‘feudalesimo orientale’ importato dai turchi)</a:t>
            </a:r>
          </a:p>
          <a:p>
            <a:r>
              <a:rPr lang="it-IT" dirty="0"/>
              <a:t> </a:t>
            </a:r>
          </a:p>
          <a:p>
            <a:r>
              <a:rPr lang="it-IT" dirty="0"/>
              <a:t>Non esiste un pensiero economico musulmano  </a:t>
            </a:r>
          </a:p>
          <a:p>
            <a:endParaRPr lang="it-IT" dirty="0"/>
          </a:p>
        </p:txBody>
      </p:sp>
    </p:spTree>
    <p:extLst>
      <p:ext uri="{BB962C8B-B14F-4D97-AF65-F5344CB8AC3E}">
        <p14:creationId xmlns:p14="http://schemas.microsoft.com/office/powerpoint/2010/main" val="2269602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I vantaggi dell’Islam nell’alto medioevo</a:t>
            </a:r>
            <a:br>
              <a:rPr lang="it-IT" sz="2400" dirty="0"/>
            </a:br>
            <a:endParaRPr lang="it-IT" sz="2400" dirty="0"/>
          </a:p>
        </p:txBody>
      </p:sp>
      <p:sp>
        <p:nvSpPr>
          <p:cNvPr id="3" name="Segnaposto contenuto 2"/>
          <p:cNvSpPr>
            <a:spLocks noGrp="1"/>
          </p:cNvSpPr>
          <p:nvPr>
            <p:ph idx="1"/>
          </p:nvPr>
        </p:nvSpPr>
        <p:spPr/>
        <p:txBody>
          <a:bodyPr>
            <a:normAutofit fontScale="92500" lnSpcReduction="10000"/>
          </a:bodyPr>
          <a:lstStyle/>
          <a:p>
            <a:r>
              <a:rPr lang="it-IT" dirty="0"/>
              <a:t> </a:t>
            </a:r>
          </a:p>
          <a:p>
            <a:r>
              <a:rPr lang="it-IT" dirty="0"/>
              <a:t>un impero mondiale, una civiltà mondiale</a:t>
            </a:r>
          </a:p>
          <a:p>
            <a:r>
              <a:rPr lang="it-IT" dirty="0"/>
              <a:t>ricchezza di contributi culturali</a:t>
            </a:r>
          </a:p>
          <a:p>
            <a:r>
              <a:rPr lang="it-IT" dirty="0"/>
              <a:t>facilità di commerci e di contatti con civiltà antiche e progredite</a:t>
            </a:r>
          </a:p>
          <a:p>
            <a:r>
              <a:rPr lang="it-IT" dirty="0"/>
              <a:t>società urbana ricca</a:t>
            </a:r>
          </a:p>
          <a:p>
            <a:r>
              <a:rPr lang="it-IT" dirty="0"/>
              <a:t>Una società unitaria, unita dalla fede </a:t>
            </a:r>
          </a:p>
          <a:p>
            <a:r>
              <a:rPr lang="it-IT" dirty="0"/>
              <a:t>Una sola lingua (imparagonabile col greco, col latino, con le primitive lingue volgari)</a:t>
            </a:r>
          </a:p>
          <a:p>
            <a:r>
              <a:rPr lang="it-IT" dirty="0"/>
              <a:t> </a:t>
            </a:r>
          </a:p>
          <a:p>
            <a:r>
              <a:rPr lang="it-IT" dirty="0"/>
              <a:t>Il cristianesimo come religione di una regione geografica, neppure molto estesa</a:t>
            </a:r>
          </a:p>
          <a:p>
            <a:r>
              <a:rPr lang="it-IT" dirty="0"/>
              <a:t>Rispetto all’Islam, la cristianità medievale era povera, limitata, arretrata e ‘monocorde’</a:t>
            </a:r>
          </a:p>
          <a:p>
            <a:endParaRPr lang="it-IT" dirty="0"/>
          </a:p>
        </p:txBody>
      </p:sp>
    </p:spTree>
    <p:extLst>
      <p:ext uri="{BB962C8B-B14F-4D97-AF65-F5344CB8AC3E}">
        <p14:creationId xmlns:p14="http://schemas.microsoft.com/office/powerpoint/2010/main" val="182693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solidFill>
                  <a:srgbClr val="FF0000"/>
                </a:solidFill>
              </a:rPr>
              <a:t>Agli inizi dell’Islam</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3492" y="1885188"/>
            <a:ext cx="3557016" cy="4306824"/>
          </a:xfrm>
        </p:spPr>
      </p:pic>
    </p:spTree>
    <p:extLst>
      <p:ext uri="{BB962C8B-B14F-4D97-AF65-F5344CB8AC3E}">
        <p14:creationId xmlns:p14="http://schemas.microsoft.com/office/powerpoint/2010/main" val="1263364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VII secolo</a:t>
            </a:r>
          </a:p>
        </p:txBody>
      </p:sp>
      <p:sp>
        <p:nvSpPr>
          <p:cNvPr id="3" name="Segnaposto contenuto 2"/>
          <p:cNvSpPr>
            <a:spLocks noGrp="1"/>
          </p:cNvSpPr>
          <p:nvPr>
            <p:ph idx="1"/>
          </p:nvPr>
        </p:nvSpPr>
        <p:spPr/>
        <p:txBody>
          <a:bodyPr/>
          <a:lstStyle/>
          <a:p>
            <a:r>
              <a:rPr lang="it-IT" dirty="0"/>
              <a:t>quando tra il 630 e il 640 nella penisola araba comparvero gli Arabi sotto la bandiera dell'Islam e della guerra santa, la resistenza imperiale fu poco più che simbolica. Nel 642 tutto l'Egitto e le provincie medio-orientali erano perse, gli eserciti arabi erano penetrati in Libia e in Asia Minore, dove le armate imperiali si erano ritirate. </a:t>
            </a:r>
            <a:r>
              <a:rPr lang="it-IT" b="1" dirty="0"/>
              <a:t>Nel corso di circa dodici anni dunque l'impero bizantino perdette più di metà del suo territorio e tre quarti delle sue risorse, </a:t>
            </a:r>
            <a:r>
              <a:rPr lang="it-IT" dirty="0"/>
              <a:t>perdite drammatiche per uno stato imperiale che doveva comunque continuare a mantenere e ad equipaggiare un grosso esercito e una burocrazia che era necessario mantenere in efficienza. </a:t>
            </a:r>
          </a:p>
          <a:p>
            <a:endParaRPr lang="it-IT" dirty="0"/>
          </a:p>
        </p:txBody>
      </p:sp>
    </p:spTree>
    <p:extLst>
      <p:ext uri="{BB962C8B-B14F-4D97-AF65-F5344CB8AC3E}">
        <p14:creationId xmlns:p14="http://schemas.microsoft.com/office/powerpoint/2010/main" val="641832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a:t>Conquiste islamiche</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560" y="1600200"/>
            <a:ext cx="7348879" cy="4876800"/>
          </a:xfrm>
        </p:spPr>
      </p:pic>
    </p:spTree>
    <p:extLst>
      <p:ext uri="{BB962C8B-B14F-4D97-AF65-F5344CB8AC3E}">
        <p14:creationId xmlns:p14="http://schemas.microsoft.com/office/powerpoint/2010/main" val="4281382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a:t>Prima espansione </a:t>
            </a:r>
          </a:p>
        </p:txBody>
      </p:sp>
      <p:sp>
        <p:nvSpPr>
          <p:cNvPr id="3" name="Segnaposto contenuto 2"/>
          <p:cNvSpPr>
            <a:spLocks noGrp="1"/>
          </p:cNvSpPr>
          <p:nvPr>
            <p:ph idx="1"/>
          </p:nvPr>
        </p:nvSpPr>
        <p:spPr/>
        <p:txBody>
          <a:bodyPr/>
          <a:lstStyle/>
          <a:p>
            <a:r>
              <a:rPr lang="it-IT" dirty="0"/>
              <a:t>Sotto i primi quattro califfi due furono le direttrici lungo le quali si aprì la conquista araba. Una, verso Est in direzione dell'Eufrate, spazzò l'impero persiano la cui capitale </a:t>
            </a:r>
            <a:r>
              <a:rPr lang="it-IT" dirty="0" err="1"/>
              <a:t>Ctesifonte</a:t>
            </a:r>
            <a:r>
              <a:rPr lang="it-IT" dirty="0"/>
              <a:t> fu conquistata nel 637, aprendo </a:t>
            </a:r>
            <a:r>
              <a:rPr lang="it-IT" dirty="0" err="1"/>
              <a:t>all'islàm</a:t>
            </a:r>
            <a:r>
              <a:rPr lang="it-IT" dirty="0"/>
              <a:t> la strada dell'Asia sino all'odierno </a:t>
            </a:r>
            <a:r>
              <a:rPr lang="it-IT" dirty="0" err="1"/>
              <a:t>Turkestan</a:t>
            </a:r>
            <a:r>
              <a:rPr lang="it-IT" dirty="0"/>
              <a:t> cinese. La seconda, contemporanea ma orientata verso Nord, condusse rapi­damente gli arabi a scontrarsi con l'impero bizantino che aveva per lungo tempo rappresentato ai loro occhi un ammirato modello di stato. Sotto l'incalzante pressione araba la Siria fu conquistata nel 637, mentre l'Egitto, la Cirenaica e la Tripolitania caddero pochi anni dopo, tra il 642 e il 645.</a:t>
            </a:r>
          </a:p>
        </p:txBody>
      </p:sp>
    </p:spTree>
    <p:extLst>
      <p:ext uri="{BB962C8B-B14F-4D97-AF65-F5344CB8AC3E}">
        <p14:creationId xmlns:p14="http://schemas.microsoft.com/office/powerpoint/2010/main" val="2477572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a:t>Conquiste islamiche</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196752"/>
            <a:ext cx="7560839" cy="5280248"/>
          </a:xfrm>
        </p:spPr>
      </p:pic>
    </p:spTree>
    <p:extLst>
      <p:ext uri="{BB962C8B-B14F-4D97-AF65-F5344CB8AC3E}">
        <p14:creationId xmlns:p14="http://schemas.microsoft.com/office/powerpoint/2010/main" val="4062120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a:solidFill>
                  <a:srgbClr val="FF0000"/>
                </a:solidFill>
              </a:rPr>
              <a:t>I primi califfi</a:t>
            </a:r>
          </a:p>
        </p:txBody>
      </p:sp>
      <p:sp>
        <p:nvSpPr>
          <p:cNvPr id="3" name="Segnaposto contenuto 2"/>
          <p:cNvSpPr>
            <a:spLocks noGrp="1"/>
          </p:cNvSpPr>
          <p:nvPr>
            <p:ph idx="1"/>
          </p:nvPr>
        </p:nvSpPr>
        <p:spPr/>
        <p:txBody>
          <a:bodyPr/>
          <a:lstStyle/>
          <a:p>
            <a:r>
              <a:rPr lang="it-IT" dirty="0"/>
              <a:t>I primi quattro califfi sono i ‘ben guidati’</a:t>
            </a:r>
          </a:p>
          <a:p>
            <a:r>
              <a:rPr lang="it-IT" dirty="0"/>
              <a:t>Eletti dall’insieme della comunità nell’età dell’oro, sempre considerata tale (e ancor oggi vista come modello possibile da realizzare).</a:t>
            </a:r>
          </a:p>
          <a:p>
            <a:endParaRPr lang="it-IT" dirty="0"/>
          </a:p>
        </p:txBody>
      </p:sp>
    </p:spTree>
    <p:extLst>
      <p:ext uri="{BB962C8B-B14F-4D97-AF65-F5344CB8AC3E}">
        <p14:creationId xmlns:p14="http://schemas.microsoft.com/office/powerpoint/2010/main" val="1872785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BC333C-6E23-424C-A336-F78C95949599}"/>
              </a:ext>
            </a:extLst>
          </p:cNvPr>
          <p:cNvSpPr>
            <a:spLocks noGrp="1"/>
          </p:cNvSpPr>
          <p:nvPr>
            <p:ph type="title"/>
          </p:nvPr>
        </p:nvSpPr>
        <p:spPr>
          <a:xfrm>
            <a:off x="457200" y="533400"/>
            <a:ext cx="8229600" cy="303312"/>
          </a:xfrm>
        </p:spPr>
        <p:txBody>
          <a:bodyPr>
            <a:noAutofit/>
          </a:bodyPr>
          <a:lstStyle/>
          <a:p>
            <a:r>
              <a:rPr lang="it-IT" sz="2400" dirty="0"/>
              <a:t>L’ iscrizione trilingue di Palermo (cappella palatina), simbolo della convivenza paritetica in Sicilia delle </a:t>
            </a:r>
            <a:r>
              <a:rPr lang="it-IT" sz="2400"/>
              <a:t>tre culture  </a:t>
            </a:r>
            <a:endParaRPr lang="it-IT" sz="2400" dirty="0"/>
          </a:p>
        </p:txBody>
      </p:sp>
      <p:pic>
        <p:nvPicPr>
          <p:cNvPr id="1026" name="Picture 2">
            <a:extLst>
              <a:ext uri="{FF2B5EF4-FFF2-40B4-BE49-F238E27FC236}">
                <a16:creationId xmlns:a16="http://schemas.microsoft.com/office/drawing/2014/main" id="{20C1EAC6-DBA8-42DE-A159-ADED75C7B2D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230288"/>
            <a:ext cx="7560840" cy="567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611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VIII secolo</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0028" y="1600200"/>
            <a:ext cx="5723943" cy="4876800"/>
          </a:xfrm>
        </p:spPr>
      </p:pic>
    </p:spTree>
    <p:extLst>
      <p:ext uri="{BB962C8B-B14F-4D97-AF65-F5344CB8AC3E}">
        <p14:creationId xmlns:p14="http://schemas.microsoft.com/office/powerpoint/2010/main" val="1569404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VIII secolo</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752600"/>
            <a:ext cx="6096000" cy="4572000"/>
          </a:xfrm>
        </p:spPr>
      </p:pic>
    </p:spTree>
    <p:extLst>
      <p:ext uri="{BB962C8B-B14F-4D97-AF65-F5344CB8AC3E}">
        <p14:creationId xmlns:p14="http://schemas.microsoft.com/office/powerpoint/2010/main" val="2256982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rot="10800000">
            <a:off x="457200" y="476672"/>
            <a:ext cx="8291264" cy="288032"/>
          </a:xfrm>
        </p:spPr>
        <p:txBody>
          <a:bodyPr>
            <a:noAutofit/>
          </a:bodyPr>
          <a:lstStyle/>
          <a:p>
            <a:pPr eaLnBrk="1" hangingPunct="1"/>
            <a:r>
              <a:rPr lang="it-IT" altLang="it-IT" sz="2400" dirty="0"/>
              <a:t>-</a:t>
            </a:r>
          </a:p>
        </p:txBody>
      </p:sp>
      <p:sp>
        <p:nvSpPr>
          <p:cNvPr id="27651" name="Rectangle 3"/>
          <p:cNvSpPr>
            <a:spLocks noGrp="1" noChangeArrowheads="1"/>
          </p:cNvSpPr>
          <p:nvPr>
            <p:ph type="body" idx="1"/>
          </p:nvPr>
        </p:nvSpPr>
        <p:spPr>
          <a:xfrm>
            <a:off x="457200" y="764703"/>
            <a:ext cx="8229600" cy="5361459"/>
          </a:xfrm>
        </p:spPr>
        <p:txBody>
          <a:bodyPr/>
          <a:lstStyle/>
          <a:p>
            <a:pPr eaLnBrk="1" hangingPunct="1"/>
            <a:r>
              <a:rPr lang="it-IT" altLang="it-IT" dirty="0"/>
              <a:t>.</a:t>
            </a:r>
          </a:p>
        </p:txBody>
      </p:sp>
      <p:pic>
        <p:nvPicPr>
          <p:cNvPr id="1026" name="Picture 2" descr="F:\2017-18\19 marzo\cartina dinastie islamich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24744"/>
            <a:ext cx="8856984"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50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Perché uno stato islamico</a:t>
            </a:r>
          </a:p>
        </p:txBody>
      </p:sp>
      <p:sp>
        <p:nvSpPr>
          <p:cNvPr id="3" name="Segnaposto contenuto 2"/>
          <p:cNvSpPr>
            <a:spLocks noGrp="1"/>
          </p:cNvSpPr>
          <p:nvPr>
            <p:ph idx="1"/>
          </p:nvPr>
        </p:nvSpPr>
        <p:spPr>
          <a:xfrm>
            <a:off x="467544" y="1556792"/>
            <a:ext cx="8229600" cy="4876800"/>
          </a:xfrm>
        </p:spPr>
        <p:txBody>
          <a:bodyPr>
            <a:normAutofit fontScale="77500" lnSpcReduction="20000"/>
          </a:bodyPr>
          <a:lstStyle/>
          <a:p>
            <a:pPr hangingPunct="0"/>
            <a:r>
              <a:rPr lang="it-IT" dirty="0"/>
              <a:t>?</a:t>
            </a:r>
          </a:p>
          <a:p>
            <a:pPr hangingPunct="0"/>
            <a:r>
              <a:rPr lang="it-IT" dirty="0"/>
              <a:t>I musulmani che vogliono vivere veramente come tali debbono obbedire a Dio in ogni aspetto della propria vita piccolo o grande che sia, e rispettare la Sua legge (</a:t>
            </a:r>
            <a:r>
              <a:rPr lang="it-IT" i="1" dirty="0" err="1"/>
              <a:t>sharî‘a</a:t>
            </a:r>
            <a:r>
              <a:rPr lang="it-IT" dirty="0"/>
              <a:t>) sia a livello individuale sia a livello sociale, poiché l’Islam non può ammettere che si proclami a parole che Dio è il Signore dell’Universo per poi regolarsi in base a una legge che non è quella divina, essendo questa una contraddizione inaccettabile ed essendo scopo dell’Islam proprio quello di eliminare simili contraddizioni.</a:t>
            </a:r>
          </a:p>
          <a:p>
            <a:pPr hangingPunct="0"/>
            <a:r>
              <a:rPr lang="it-IT" dirty="0"/>
              <a:t>La richiesta di un governo islamico e di una costituzione islamica nasce dalla convinzione che se un musulmano non segue la legge divina (</a:t>
            </a:r>
            <a:r>
              <a:rPr lang="it-IT" i="1" dirty="0" err="1"/>
              <a:t>sharî‘a</a:t>
            </a:r>
            <a:r>
              <a:rPr lang="it-IT" dirty="0"/>
              <a:t>), la sua adesione alla fede è vana e senza senso.</a:t>
            </a:r>
          </a:p>
          <a:p>
            <a:pPr hangingPunct="0"/>
            <a:r>
              <a:rPr lang="it-IT" dirty="0"/>
              <a:t>Il Corano ne dà ampia conferma:</a:t>
            </a:r>
          </a:p>
          <a:p>
            <a:pPr hangingPunct="0"/>
            <a:r>
              <a:rPr lang="it-IT" dirty="0"/>
              <a:t>1. Afferma che Iddio è colui che detiene il potere ed è quindi a Lui che spetta per natura di esercitarlo, così come sostiene che obbedire agli ordini di qualcun altro o accettare che altri esercitino come Lui il potere sulla terra e sul creato è illegittimo ed empio. Chi governa infatti deve farlo in base alla legge divina e giudicando sulla scorta di essa, essendo egli solo un vicario e un rappresentante di Dio sulla terra (cfr. Corano 3,26; 17,111; 40,12; 18,26; 7,54; 3,154).</a:t>
            </a:r>
          </a:p>
          <a:p>
            <a:endParaRPr lang="it-IT" dirty="0"/>
          </a:p>
        </p:txBody>
      </p:sp>
    </p:spTree>
    <p:extLst>
      <p:ext uri="{BB962C8B-B14F-4D97-AF65-F5344CB8AC3E}">
        <p14:creationId xmlns:p14="http://schemas.microsoft.com/office/powerpoint/2010/main" val="3549119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Legge religiosa, legge civile</a:t>
            </a:r>
          </a:p>
        </p:txBody>
      </p:sp>
      <p:sp>
        <p:nvSpPr>
          <p:cNvPr id="3" name="Segnaposto contenuto 2"/>
          <p:cNvSpPr>
            <a:spLocks noGrp="1"/>
          </p:cNvSpPr>
          <p:nvPr>
            <p:ph idx="1"/>
          </p:nvPr>
        </p:nvSpPr>
        <p:spPr/>
        <p:txBody>
          <a:bodyPr>
            <a:normAutofit fontScale="85000" lnSpcReduction="20000"/>
          </a:bodyPr>
          <a:lstStyle/>
          <a:p>
            <a:pPr hangingPunct="0"/>
            <a:r>
              <a:rPr lang="it-IT" dirty="0"/>
              <a:t>2. In base a ciò l’uomo è privato del diritto di legiferare, poiché egli è solo una creatura, un suddito, un servitore il cui compito è essenzialmente quello di seguire quanto ha stabilito l’unico Signore. L’Islam ha naturalmente concesso all’uomo di esercitare la deduzione, lo sforzo interpretativo e quanto ne consegue sul piano del diritto, a condizione che ciò avvenga nei limiti di quanto stabilito da Dio. Inoltre ha riconosciuto ai credenti il diritto di legiferare laddove non vi sia una norma esplicita da parte di Dio o del Suo Inviato, a patto che ciò sia fatto seguendo lo spirito della </a:t>
            </a:r>
            <a:r>
              <a:rPr lang="it-IT" i="1" dirty="0" err="1"/>
              <a:t>sharî‘a</a:t>
            </a:r>
            <a:r>
              <a:rPr lang="it-IT" dirty="0"/>
              <a:t> e del modello islamico, poiché se il Legislatore ha taciuto su alcune questioni, significa che ha concesso ai credenti di decidere in proposito. Il punto essenziale e chiaro per tutti è che chi abbandona la legge di Dio per un’altra che egli stesso o altri uomini hanno creato commette un atto di idolatria e di tirannia, allontanandosi così dalla verità, e che chi governa in base a una simile legge è un usurpatore (cfr. Corano 16,116; 7,3; 5,44; 4,60).</a:t>
            </a:r>
          </a:p>
          <a:p>
            <a:pPr hangingPunct="0"/>
            <a:r>
              <a:rPr lang="it-IT" dirty="0"/>
              <a:t>3. Il governo giusto ed equo è quello che si basa sulla legge che Dio ha rivelato per mezzo dei Suoi Profeti e il suo nome è califfato (cfr. Corano 4,64; 4,105; 5,49.50; 38,26).</a:t>
            </a:r>
          </a:p>
          <a:p>
            <a:endParaRPr lang="it-IT" dirty="0"/>
          </a:p>
        </p:txBody>
      </p:sp>
    </p:spTree>
    <p:extLst>
      <p:ext uri="{BB962C8B-B14F-4D97-AF65-F5344CB8AC3E}">
        <p14:creationId xmlns:p14="http://schemas.microsoft.com/office/powerpoint/2010/main" val="3915954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Bibliografia</a:t>
            </a:r>
          </a:p>
        </p:txBody>
      </p:sp>
      <p:sp>
        <p:nvSpPr>
          <p:cNvPr id="3" name="Segnaposto contenuto 2"/>
          <p:cNvSpPr>
            <a:spLocks noGrp="1"/>
          </p:cNvSpPr>
          <p:nvPr>
            <p:ph idx="1"/>
          </p:nvPr>
        </p:nvSpPr>
        <p:spPr/>
        <p:txBody>
          <a:bodyPr/>
          <a:lstStyle/>
          <a:p>
            <a:r>
              <a:rPr lang="es-ES_tradnl" dirty="0"/>
              <a:t>P. Branca, </a:t>
            </a:r>
            <a:r>
              <a:rPr lang="es-ES_tradnl" i="1" dirty="0"/>
              <a:t>I musulmani</a:t>
            </a:r>
            <a:r>
              <a:rPr lang="es-ES_tradnl" dirty="0"/>
              <a:t>, Bologna, il Mulino 2000 (collana “Farsi un’idea”), </a:t>
            </a:r>
          </a:p>
          <a:p>
            <a:r>
              <a:rPr lang="es-ES_tradnl" dirty="0"/>
              <a:t>B. Scarcia Amoretti, </a:t>
            </a:r>
            <a:r>
              <a:rPr lang="es-ES_tradnl" i="1" dirty="0"/>
              <a:t>Tolleranza e guerra santa nell’Islam</a:t>
            </a:r>
            <a:r>
              <a:rPr lang="es-ES_tradnl" dirty="0"/>
              <a:t>, Firenze, Sansoni 1974 (difficilmente reperibile in libreria). </a:t>
            </a:r>
          </a:p>
          <a:p>
            <a:r>
              <a:rPr lang="es-ES_tradnl" dirty="0"/>
              <a:t>P. Branca, </a:t>
            </a:r>
            <a:r>
              <a:rPr lang="es-ES_tradnl" i="1" dirty="0"/>
              <a:t>Introduzione all’Islam</a:t>
            </a:r>
            <a:r>
              <a:rPr lang="es-ES_tradnl" dirty="0"/>
              <a:t>, Cinisello Balsamo (Milano), edizioni Paoline 1995 (“Le religioni”, nuova serie), </a:t>
            </a:r>
          </a:p>
          <a:p>
            <a:r>
              <a:rPr lang="es-ES_tradnl" dirty="0"/>
              <a:t>G. Endress, </a:t>
            </a:r>
            <a:r>
              <a:rPr lang="es-ES_tradnl" i="1" dirty="0"/>
              <a:t>Introduzione alla storia del mondo musulmano</a:t>
            </a:r>
            <a:r>
              <a:rPr lang="es-ES_tradnl" dirty="0"/>
              <a:t>, edizione italiana a cura di G. Vercellin, Venezia, Marsilio 1996. </a:t>
            </a:r>
            <a:endParaRPr lang="it-IT" dirty="0"/>
          </a:p>
        </p:txBody>
      </p:sp>
    </p:spTree>
    <p:extLst>
      <p:ext uri="{BB962C8B-B14F-4D97-AF65-F5344CB8AC3E}">
        <p14:creationId xmlns:p14="http://schemas.microsoft.com/office/powerpoint/2010/main" val="1642245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Bibliografia</a:t>
            </a:r>
          </a:p>
        </p:txBody>
      </p:sp>
      <p:sp>
        <p:nvSpPr>
          <p:cNvPr id="3" name="Segnaposto contenuto 2"/>
          <p:cNvSpPr>
            <a:spLocks noGrp="1"/>
          </p:cNvSpPr>
          <p:nvPr>
            <p:ph idx="1"/>
          </p:nvPr>
        </p:nvSpPr>
        <p:spPr/>
        <p:txBody>
          <a:bodyPr/>
          <a:lstStyle/>
          <a:p>
            <a:r>
              <a:rPr lang="es-ES_tradnl" dirty="0"/>
              <a:t>più approfondito è il volume </a:t>
            </a:r>
            <a:r>
              <a:rPr lang="es-ES_tradnl" i="1" dirty="0"/>
              <a:t>L’Islam</a:t>
            </a:r>
            <a:r>
              <a:rPr lang="es-ES_tradnl" dirty="0"/>
              <a:t>, a cura di G. Filoramo, Roma-Bari, Laterza 1999. </a:t>
            </a:r>
          </a:p>
          <a:p>
            <a:r>
              <a:rPr lang="es-ES_tradnl" dirty="0"/>
              <a:t>Khaled Fouad Allam, uno storico e sociologo di origine algerina, docente all’Università di Trieste, che è uno dei più attenti osservatori della realtà musulmana nell’Italia di oggi. </a:t>
            </a:r>
          </a:p>
          <a:p>
            <a:r>
              <a:rPr lang="es-ES_tradnl" dirty="0"/>
              <a:t>B. Scarcia Amoretti, </a:t>
            </a:r>
            <a:r>
              <a:rPr lang="es-ES_tradnl" i="1" dirty="0"/>
              <a:t>Il mondo musulmano: quindici secoli di storia</a:t>
            </a:r>
            <a:r>
              <a:rPr lang="es-ES_tradnl" dirty="0"/>
              <a:t>, Roma, Carocci 1998; </a:t>
            </a:r>
          </a:p>
          <a:p>
            <a:r>
              <a:rPr lang="es-ES_tradnl" dirty="0"/>
              <a:t>P. Branca, </a:t>
            </a:r>
            <a:r>
              <a:rPr lang="es-ES_tradnl" i="1" dirty="0"/>
              <a:t>Voci dell’Islam moderno. Il pensiero arabo musulmano fra rinnovamento e tradizione</a:t>
            </a:r>
            <a:r>
              <a:rPr lang="es-ES_tradnl" dirty="0"/>
              <a:t>, Genova, Marietti 1991.</a:t>
            </a:r>
            <a:endParaRPr lang="it-IT" dirty="0"/>
          </a:p>
          <a:p>
            <a:endParaRPr lang="it-IT" dirty="0"/>
          </a:p>
        </p:txBody>
      </p:sp>
    </p:spTree>
    <p:extLst>
      <p:ext uri="{BB962C8B-B14F-4D97-AF65-F5344CB8AC3E}">
        <p14:creationId xmlns:p14="http://schemas.microsoft.com/office/powerpoint/2010/main" val="723626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Bibliografia</a:t>
            </a:r>
          </a:p>
        </p:txBody>
      </p:sp>
      <p:sp>
        <p:nvSpPr>
          <p:cNvPr id="3" name="Segnaposto contenuto 2"/>
          <p:cNvSpPr>
            <a:spLocks noGrp="1"/>
          </p:cNvSpPr>
          <p:nvPr>
            <p:ph idx="1"/>
          </p:nvPr>
        </p:nvSpPr>
        <p:spPr/>
        <p:txBody>
          <a:bodyPr/>
          <a:lstStyle/>
          <a:p>
            <a:endParaRPr lang="es-ES_tradnl" dirty="0"/>
          </a:p>
          <a:p>
            <a:r>
              <a:rPr lang="es-ES_tradnl" dirty="0"/>
              <a:t>G. Vercellin, </a:t>
            </a:r>
            <a:r>
              <a:rPr lang="es-ES_tradnl" i="1" dirty="0"/>
              <a:t>Le istituzioni del mondo musulmano</a:t>
            </a:r>
            <a:r>
              <a:rPr lang="es-ES_tradnl" dirty="0"/>
              <a:t>, Torino, Einaudi 1996 (collana “Biblioteca Studio”) </a:t>
            </a:r>
          </a:p>
          <a:p>
            <a:endParaRPr lang="es-ES_tradnl" dirty="0"/>
          </a:p>
          <a:p>
            <a:r>
              <a:rPr lang="es-ES_tradnl" dirty="0"/>
              <a:t> B. Badie, </a:t>
            </a:r>
            <a:r>
              <a:rPr lang="es-ES_tradnl" i="1" dirty="0"/>
              <a:t>I due stati. Società e potere in Islam e in Occidente</a:t>
            </a:r>
            <a:r>
              <a:rPr lang="es-ES_tradnl" dirty="0"/>
              <a:t>, a cura di S. Noja e K.F. Allam, Genova, Marietti 1991. </a:t>
            </a:r>
            <a:endParaRPr lang="it-IT" dirty="0"/>
          </a:p>
        </p:txBody>
      </p:sp>
    </p:spTree>
    <p:extLst>
      <p:ext uri="{BB962C8B-B14F-4D97-AF65-F5344CB8AC3E}">
        <p14:creationId xmlns:p14="http://schemas.microsoft.com/office/powerpoint/2010/main" val="2624821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hangingPunct="0"/>
            <a:r>
              <a:rPr lang="it-IT" i="1" dirty="0"/>
              <a:t>Edizioni del Corano</a:t>
            </a:r>
            <a:endParaRPr lang="it-IT" dirty="0"/>
          </a:p>
          <a:p>
            <a:pPr hangingPunct="0"/>
            <a:r>
              <a:rPr lang="it-IT" cap="small" dirty="0" err="1"/>
              <a:t>C.M.Guzzetti</a:t>
            </a:r>
            <a:r>
              <a:rPr lang="it-IT" dirty="0"/>
              <a:t>, </a:t>
            </a:r>
            <a:r>
              <a:rPr lang="it-IT" i="1" dirty="0"/>
              <a:t>Il Corano</a:t>
            </a:r>
            <a:r>
              <a:rPr lang="it-IT" dirty="0"/>
              <a:t>, </a:t>
            </a:r>
            <a:r>
              <a:rPr lang="it-IT" dirty="0" err="1"/>
              <a:t>LDC</a:t>
            </a:r>
            <a:r>
              <a:rPr lang="it-IT" dirty="0"/>
              <a:t>, Leumann (TO) 1993.</a:t>
            </a:r>
          </a:p>
          <a:p>
            <a:pPr hangingPunct="0"/>
            <a:r>
              <a:rPr lang="it-IT" cap="small" dirty="0" err="1"/>
              <a:t>A</a:t>
            </a:r>
            <a:r>
              <a:rPr lang="it-IT" dirty="0" err="1"/>
              <a:t>.</a:t>
            </a:r>
            <a:r>
              <a:rPr lang="it-IT" cap="small" dirty="0" err="1"/>
              <a:t>Bausani</a:t>
            </a:r>
            <a:r>
              <a:rPr lang="it-IT" dirty="0"/>
              <a:t>, </a:t>
            </a:r>
            <a:r>
              <a:rPr lang="it-IT" i="1" dirty="0"/>
              <a:t>Il Corano</a:t>
            </a:r>
            <a:r>
              <a:rPr lang="it-IT" dirty="0"/>
              <a:t>, </a:t>
            </a:r>
            <a:r>
              <a:rPr lang="it-IT" dirty="0" err="1"/>
              <a:t>BUR</a:t>
            </a:r>
            <a:r>
              <a:rPr lang="it-IT" dirty="0"/>
              <a:t>, Milano 1994.</a:t>
            </a:r>
          </a:p>
          <a:p>
            <a:pPr hangingPunct="0"/>
            <a:r>
              <a:rPr lang="it-IT" cap="small" dirty="0" err="1"/>
              <a:t>Hamza</a:t>
            </a:r>
            <a:r>
              <a:rPr lang="it-IT" cap="small" dirty="0"/>
              <a:t> R. Piccardo</a:t>
            </a:r>
            <a:r>
              <a:rPr lang="it-IT" dirty="0"/>
              <a:t>, </a:t>
            </a:r>
            <a:r>
              <a:rPr lang="it-IT" i="1" dirty="0"/>
              <a:t>Il Corano</a:t>
            </a:r>
            <a:r>
              <a:rPr lang="it-IT" dirty="0"/>
              <a:t>, Newton, Roma 1996.</a:t>
            </a:r>
          </a:p>
          <a:p>
            <a:pPr hangingPunct="0"/>
            <a:r>
              <a:rPr lang="it-IT" dirty="0"/>
              <a:t> </a:t>
            </a:r>
          </a:p>
          <a:p>
            <a:pPr hangingPunct="0"/>
            <a:r>
              <a:rPr lang="it-IT" i="1" dirty="0"/>
              <a:t>Edizioni della Sunna</a:t>
            </a:r>
            <a:endParaRPr lang="it-IT" dirty="0"/>
          </a:p>
          <a:p>
            <a:pPr hangingPunct="0"/>
            <a:r>
              <a:rPr lang="it-IT" cap="small" dirty="0" err="1"/>
              <a:t>V.Vacca</a:t>
            </a:r>
            <a:r>
              <a:rPr lang="it-IT" cap="small" dirty="0"/>
              <a:t>, </a:t>
            </a:r>
            <a:r>
              <a:rPr lang="it-IT" cap="small" dirty="0" err="1"/>
              <a:t>S.Noja</a:t>
            </a:r>
            <a:r>
              <a:rPr lang="it-IT" cap="small" dirty="0"/>
              <a:t>, M. </a:t>
            </a:r>
            <a:r>
              <a:rPr lang="it-IT" cap="small" dirty="0" err="1"/>
              <a:t>Vallaro</a:t>
            </a:r>
            <a:r>
              <a:rPr lang="it-IT" dirty="0"/>
              <a:t>, </a:t>
            </a:r>
            <a:r>
              <a:rPr lang="it-IT" i="1" dirty="0"/>
              <a:t>Detti e fatti del Profeta dell’</a:t>
            </a:r>
            <a:r>
              <a:rPr lang="it-IT" i="1" dirty="0" err="1"/>
              <a:t>islâm</a:t>
            </a:r>
            <a:r>
              <a:rPr lang="it-IT" dirty="0"/>
              <a:t>, UTET, Torino 1982.</a:t>
            </a:r>
          </a:p>
          <a:p>
            <a:endParaRPr lang="it-IT" dirty="0"/>
          </a:p>
        </p:txBody>
      </p:sp>
    </p:spTree>
    <p:extLst>
      <p:ext uri="{BB962C8B-B14F-4D97-AF65-F5344CB8AC3E}">
        <p14:creationId xmlns:p14="http://schemas.microsoft.com/office/powerpoint/2010/main" val="3902855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229600" cy="231304"/>
          </a:xfrm>
        </p:spPr>
        <p:txBody>
          <a:bodyPr>
            <a:normAutofit fontScale="90000"/>
          </a:bodyPr>
          <a:lstStyle/>
          <a:p>
            <a:r>
              <a:rPr lang="it-IT" dirty="0"/>
              <a:t>.</a:t>
            </a:r>
          </a:p>
        </p:txBody>
      </p:sp>
      <p:sp>
        <p:nvSpPr>
          <p:cNvPr id="3" name="Segnaposto contenuto 2"/>
          <p:cNvSpPr>
            <a:spLocks noGrp="1"/>
          </p:cNvSpPr>
          <p:nvPr>
            <p:ph idx="1"/>
          </p:nvPr>
        </p:nvSpPr>
        <p:spPr/>
        <p:txBody>
          <a:bodyPr>
            <a:normAutofit fontScale="92500" lnSpcReduction="10000"/>
          </a:bodyPr>
          <a:lstStyle/>
          <a:p>
            <a:pPr hangingPunct="0"/>
            <a:r>
              <a:rPr lang="it-IT" i="1" dirty="0"/>
              <a:t>Su Muhammad</a:t>
            </a:r>
            <a:endParaRPr lang="it-IT" dirty="0"/>
          </a:p>
          <a:p>
            <a:pPr hangingPunct="0"/>
            <a:r>
              <a:rPr lang="it-IT" cap="small" dirty="0" err="1"/>
              <a:t>M.Rodinson</a:t>
            </a:r>
            <a:r>
              <a:rPr lang="it-IT" dirty="0"/>
              <a:t>, </a:t>
            </a:r>
            <a:r>
              <a:rPr lang="it-IT" i="1" dirty="0"/>
              <a:t>Maometto</a:t>
            </a:r>
            <a:r>
              <a:rPr lang="it-IT" dirty="0"/>
              <a:t>, Einaudi, Torino 1995.</a:t>
            </a:r>
          </a:p>
          <a:p>
            <a:pPr hangingPunct="0"/>
            <a:r>
              <a:rPr lang="it-IT" cap="small" dirty="0" err="1"/>
              <a:t>M.Lings</a:t>
            </a:r>
            <a:r>
              <a:rPr lang="it-IT" dirty="0"/>
              <a:t>, </a:t>
            </a:r>
            <a:r>
              <a:rPr lang="it-IT" i="1" dirty="0"/>
              <a:t>Il Profeta Muhammad. La sua vita secondo le fonti più antiche</a:t>
            </a:r>
            <a:r>
              <a:rPr lang="it-IT" dirty="0"/>
              <a:t>, Società Italiana Testi Islamici, Trieste 1988.</a:t>
            </a:r>
          </a:p>
          <a:p>
            <a:pPr hangingPunct="0"/>
            <a:r>
              <a:rPr lang="it-IT" dirty="0"/>
              <a:t> </a:t>
            </a:r>
          </a:p>
          <a:p>
            <a:pPr hangingPunct="0"/>
            <a:r>
              <a:rPr lang="it-IT" i="1" dirty="0"/>
              <a:t>Storia</a:t>
            </a:r>
            <a:endParaRPr lang="it-IT" dirty="0"/>
          </a:p>
          <a:p>
            <a:pPr hangingPunct="0"/>
            <a:r>
              <a:rPr lang="it-IT" cap="small" dirty="0" err="1"/>
              <a:t>I.M.Lapidus</a:t>
            </a:r>
            <a:r>
              <a:rPr lang="it-IT" dirty="0"/>
              <a:t>, </a:t>
            </a:r>
            <a:r>
              <a:rPr lang="it-IT" i="1" dirty="0"/>
              <a:t>Storia delle società islamiche</a:t>
            </a:r>
            <a:r>
              <a:rPr lang="it-IT" dirty="0"/>
              <a:t>, Vol. I-III, Einaudi, Torino 1993-2000.</a:t>
            </a:r>
          </a:p>
          <a:p>
            <a:pPr hangingPunct="0"/>
            <a:r>
              <a:rPr lang="it-IT" cap="small" dirty="0" err="1"/>
              <a:t>F.Cardini</a:t>
            </a:r>
            <a:r>
              <a:rPr lang="it-IT" dirty="0"/>
              <a:t>, </a:t>
            </a:r>
            <a:r>
              <a:rPr lang="it-IT" i="1" dirty="0"/>
              <a:t>Europa e islam. Storia di un malinteso</a:t>
            </a:r>
            <a:r>
              <a:rPr lang="it-IT" dirty="0"/>
              <a:t>, Laterza, Roma-Bari 1999.</a:t>
            </a:r>
          </a:p>
          <a:p>
            <a:pPr hangingPunct="0"/>
            <a:r>
              <a:rPr lang="it-IT" dirty="0" err="1"/>
              <a:t>G</a:t>
            </a:r>
            <a:r>
              <a:rPr lang="it-IT" cap="small" dirty="0" err="1"/>
              <a:t>.Filoramo</a:t>
            </a:r>
            <a:r>
              <a:rPr lang="it-IT" dirty="0"/>
              <a:t> (a cura), </a:t>
            </a:r>
            <a:r>
              <a:rPr lang="it-IT" i="1" dirty="0"/>
              <a:t>Islam</a:t>
            </a:r>
            <a:r>
              <a:rPr lang="it-IT" dirty="0"/>
              <a:t>, Laterza, Roma-Bari 1999.</a:t>
            </a:r>
          </a:p>
          <a:p>
            <a:pPr hangingPunct="0"/>
            <a:r>
              <a:rPr lang="it-IT" cap="small" dirty="0" err="1"/>
              <a:t>W.Montgomery</a:t>
            </a:r>
            <a:r>
              <a:rPr lang="it-IT" cap="small" dirty="0"/>
              <a:t> Watt</a:t>
            </a:r>
            <a:r>
              <a:rPr lang="it-IT" dirty="0"/>
              <a:t>, </a:t>
            </a:r>
            <a:r>
              <a:rPr lang="it-IT" i="1" dirty="0"/>
              <a:t>Breve storia dell’Islam</a:t>
            </a:r>
            <a:r>
              <a:rPr lang="it-IT" dirty="0"/>
              <a:t>, Il Mulino, Bologna 2001.</a:t>
            </a:r>
          </a:p>
          <a:p>
            <a:endParaRPr lang="it-IT" dirty="0"/>
          </a:p>
        </p:txBody>
      </p:sp>
    </p:spTree>
    <p:extLst>
      <p:ext uri="{BB962C8B-B14F-4D97-AF65-F5344CB8AC3E}">
        <p14:creationId xmlns:p14="http://schemas.microsoft.com/office/powerpoint/2010/main" val="363546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a:t>L’ARABIA PREISLAMICA</a:t>
            </a:r>
            <a:br>
              <a:rPr lang="it-IT" sz="2000" dirty="0"/>
            </a:br>
            <a:endParaRPr lang="it-IT" sz="2000" dirty="0"/>
          </a:p>
        </p:txBody>
      </p:sp>
      <p:sp>
        <p:nvSpPr>
          <p:cNvPr id="3" name="Segnaposto contenuto 2"/>
          <p:cNvSpPr>
            <a:spLocks noGrp="1"/>
          </p:cNvSpPr>
          <p:nvPr>
            <p:ph idx="1"/>
          </p:nvPr>
        </p:nvSpPr>
        <p:spPr/>
        <p:txBody>
          <a:bodyPr>
            <a:normAutofit fontScale="85000" lnSpcReduction="10000"/>
          </a:bodyPr>
          <a:lstStyle/>
          <a:p>
            <a:pPr hangingPunct="0"/>
            <a:r>
              <a:rPr lang="it-IT" dirty="0"/>
              <a:t> </a:t>
            </a:r>
          </a:p>
          <a:p>
            <a:pPr hangingPunct="0"/>
            <a:r>
              <a:rPr lang="it-IT" dirty="0"/>
              <a:t> </a:t>
            </a:r>
          </a:p>
          <a:p>
            <a:pPr hangingPunct="0"/>
            <a:r>
              <a:rPr lang="it-IT" dirty="0"/>
              <a:t>alla vigilia della predicazione di Muhammad – il cui nome fu dagli occidentali mutato in Maometto – l'Arabia era perlopiù abitata da genti nomadi, i beduini (in arabo </a:t>
            </a:r>
            <a:r>
              <a:rPr lang="it-IT" i="1" dirty="0" err="1"/>
              <a:t>badawi</a:t>
            </a:r>
            <a:r>
              <a:rPr lang="it-IT" dirty="0"/>
              <a:t>, «abitanti del deserto») che si sostentavano allevando dromedari, montoni e capre in specie nelle zone settentrionali e centrali di quella penisola. Popolazioni sedentarie si trovavano per contro nelle oasi situate lungo le strade carovaniere, a </a:t>
            </a:r>
            <a:r>
              <a:rPr lang="it-IT" dirty="0" err="1"/>
              <a:t>Yàtrib</a:t>
            </a:r>
            <a:r>
              <a:rPr lang="it-IT" dirty="0"/>
              <a:t> e alla Mecca in primo luogo.</a:t>
            </a:r>
          </a:p>
          <a:p>
            <a:pPr hangingPunct="0"/>
            <a:r>
              <a:rPr lang="it-IT" dirty="0"/>
              <a:t> </a:t>
            </a:r>
          </a:p>
          <a:p>
            <a:pPr hangingPunct="0"/>
            <a:r>
              <a:rPr lang="it-IT" dirty="0"/>
              <a:t>Tribù prevalentemente nomadi refrattarie a ogni ordinamento gerarchizzato, o genti sedentarie contraddistinte da una più evoluta cultura urbana, dedite all'agricoltura e a traffici commerciali di buon livello, gli arabi presentavano peraltro tratti comuni.</a:t>
            </a:r>
          </a:p>
          <a:p>
            <a:pPr hangingPunct="0"/>
            <a:r>
              <a:rPr lang="it-IT" dirty="0"/>
              <a:t> </a:t>
            </a:r>
          </a:p>
          <a:p>
            <a:endParaRPr lang="it-IT" dirty="0"/>
          </a:p>
        </p:txBody>
      </p:sp>
    </p:spTree>
    <p:extLst>
      <p:ext uri="{BB962C8B-B14F-4D97-AF65-F5344CB8AC3E}">
        <p14:creationId xmlns:p14="http://schemas.microsoft.com/office/powerpoint/2010/main" val="4170683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Rapporti uomo-donna</a:t>
            </a:r>
          </a:p>
        </p:txBody>
      </p:sp>
      <p:sp>
        <p:nvSpPr>
          <p:cNvPr id="3" name="Segnaposto contenuto 2"/>
          <p:cNvSpPr>
            <a:spLocks noGrp="1"/>
          </p:cNvSpPr>
          <p:nvPr>
            <p:ph idx="1"/>
          </p:nvPr>
        </p:nvSpPr>
        <p:spPr/>
        <p:txBody>
          <a:bodyPr>
            <a:normAutofit fontScale="55000" lnSpcReduction="20000"/>
          </a:bodyPr>
          <a:lstStyle/>
          <a:p>
            <a:pPr hangingPunct="0"/>
            <a:r>
              <a:rPr lang="it-IT" dirty="0"/>
              <a:t> </a:t>
            </a:r>
          </a:p>
          <a:p>
            <a:pPr hangingPunct="0"/>
            <a:r>
              <a:rPr lang="it-IT" b="1" dirty="0"/>
              <a:t>I. Corano e “questione femminile”</a:t>
            </a:r>
            <a:endParaRPr lang="it-IT" dirty="0"/>
          </a:p>
          <a:p>
            <a:pPr hangingPunct="0"/>
            <a:r>
              <a:rPr lang="it-IT" dirty="0"/>
              <a:t> </a:t>
            </a:r>
          </a:p>
          <a:p>
            <a:pPr hangingPunct="0"/>
            <a:r>
              <a:rPr lang="it-IT" i="1" dirty="0"/>
              <a:t>Una situazione </a:t>
            </a:r>
            <a:r>
              <a:rPr lang="it-IT" i="1" dirty="0" err="1"/>
              <a:t>pre</a:t>
            </a:r>
            <a:r>
              <a:rPr lang="it-IT" i="1" dirty="0"/>
              <a:t>-islamica</a:t>
            </a:r>
            <a:endParaRPr lang="it-IT" dirty="0"/>
          </a:p>
          <a:p>
            <a:pPr hangingPunct="0"/>
            <a:r>
              <a:rPr lang="it-IT" dirty="0"/>
              <a:t>Corano 16,57-59: E a Dio attribuiscono figlie (sia esaltato Iddio!) e per sé prendono quel che più desiderano, e quando s’annuncia a un di loro una figlia se ne sta corrucciato nel volto, rabbioso. E s’apparta dalla sua gente vergognoso della disgrazia annunciata, e rimugina tra sé se ignominiosamente tenersela, o seppellirla viva nella terra! Malvagio giudizio il loro! (cfr. anche 81,8-9).</a:t>
            </a:r>
          </a:p>
          <a:p>
            <a:pPr hangingPunct="0"/>
            <a:r>
              <a:rPr lang="it-IT" dirty="0"/>
              <a:t> </a:t>
            </a:r>
          </a:p>
          <a:p>
            <a:pPr hangingPunct="0"/>
            <a:r>
              <a:rPr lang="it-IT" i="1" dirty="0"/>
              <a:t>Parità uomo-donna davanti a Dio</a:t>
            </a:r>
            <a:endParaRPr lang="it-IT" dirty="0"/>
          </a:p>
          <a:p>
            <a:pPr hangingPunct="0"/>
            <a:r>
              <a:rPr lang="it-IT" dirty="0"/>
              <a:t>4,1: O uomini! Temete Iddio, il quale vi creò da una persona sola. Ne creò la compagna e suscitò da quei due esseri uomini molti e donne; temete dunque quel Dio nel nome del quale vi chiedete favori l’un l’altro, e rispettate le viscere che vi hanno portato, perché Dio è su voi che v’osserva.</a:t>
            </a:r>
          </a:p>
          <a:p>
            <a:pPr hangingPunct="0"/>
            <a:r>
              <a:rPr lang="it-IT" dirty="0"/>
              <a:t>3,195: Il Signore li esaudisce e risponde: «Non manderò perduta una sola opera di voi che operate, siate maschi o siate femmine, ché gli uni </a:t>
            </a:r>
            <a:r>
              <a:rPr lang="it-IT" dirty="0" err="1"/>
              <a:t>vengon</a:t>
            </a:r>
            <a:r>
              <a:rPr lang="it-IT" dirty="0"/>
              <a:t> dagli altri [...] giuro che li purificherò dalle loro colpe e li farò entrare in Giardini alle cui ombre scorrono, i fiumi compenso da Dio, e presso Dio c’è compenso buono».</a:t>
            </a:r>
          </a:p>
          <a:p>
            <a:pPr hangingPunct="0"/>
            <a:r>
              <a:rPr lang="it-IT" dirty="0"/>
              <a:t>33,35: In verità i dati a Dio e le date a Dio, i credenti e le credenti, i devoti e le devote, i sinceri e le sincere, i pazienti e le pazienti, gli umili e le umili, i donatori d’elemosine e le donatrici, i digiunanti e le digiunanti, i casti e le caste, gli oranti spesso e le oranti, a tutti Iddio ha preparato perdono e mercede immensa.</a:t>
            </a:r>
          </a:p>
          <a:p>
            <a:pPr hangingPunct="0"/>
            <a:r>
              <a:rPr lang="it-IT" dirty="0"/>
              <a:t> </a:t>
            </a:r>
          </a:p>
        </p:txBody>
      </p:sp>
    </p:spTree>
    <p:extLst>
      <p:ext uri="{BB962C8B-B14F-4D97-AF65-F5344CB8AC3E}">
        <p14:creationId xmlns:p14="http://schemas.microsoft.com/office/powerpoint/2010/main" val="1282829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10000"/>
          </a:bodyPr>
          <a:lstStyle/>
          <a:p>
            <a:pPr hangingPunct="0"/>
            <a:r>
              <a:rPr lang="it-IT" i="1" dirty="0"/>
              <a:t>Disparità uomo-donna nella condizione sociale storica</a:t>
            </a:r>
            <a:endParaRPr lang="it-IT" dirty="0"/>
          </a:p>
          <a:p>
            <a:pPr hangingPunct="0"/>
            <a:r>
              <a:rPr lang="it-IT" dirty="0"/>
              <a:t>Corano 4,34: Gli uomini sono preposti alle donne, perché Dio ha prescelto alcuni esseri sugli altri e perché essi donano dei loro beni per mantenerle; le donne buone sono dunque devote a Dio e sollecite della propria castità, così come Dio è stato sollecito di loro; quanto a quelle di cui temete atti di disobbedienza, ammonitele, poi lasciatele sole nei loro letti poi battetele, ma se vi ubbidiranno, allora non cercate pretesti per maltrattarle; ché Dio è grande e misericordioso.</a:t>
            </a:r>
          </a:p>
          <a:p>
            <a:pPr hangingPunct="0"/>
            <a:r>
              <a:rPr lang="it-IT" dirty="0" err="1"/>
              <a:t>2,228b</a:t>
            </a:r>
            <a:r>
              <a:rPr lang="it-IT" dirty="0"/>
              <a:t> (a proposito delle divorziate): Esse agiscano coi mariti come i mariti agiscono con loro, con gentilezza; tuttavia gli uomini sono un gradino più in alto, e Dio è potente e saggio.</a:t>
            </a:r>
          </a:p>
          <a:p>
            <a:pPr hangingPunct="0"/>
            <a:r>
              <a:rPr lang="it-IT" dirty="0"/>
              <a:t>  La traduzione è quella di A. </a:t>
            </a:r>
            <a:r>
              <a:rPr lang="it-IT" cap="small" dirty="0" err="1"/>
              <a:t>Bausani</a:t>
            </a:r>
            <a:r>
              <a:rPr lang="it-IT" dirty="0"/>
              <a:t>, </a:t>
            </a:r>
            <a:r>
              <a:rPr lang="it-IT" i="1" dirty="0"/>
              <a:t>Il Corano</a:t>
            </a:r>
            <a:r>
              <a:rPr lang="it-IT" dirty="0"/>
              <a:t>, </a:t>
            </a:r>
            <a:r>
              <a:rPr lang="it-IT" dirty="0" err="1"/>
              <a:t>B.U.R</a:t>
            </a:r>
            <a:r>
              <a:rPr lang="it-IT" dirty="0"/>
              <a:t>., Milano 1994</a:t>
            </a:r>
            <a:r>
              <a:rPr lang="it-IT" baseline="30000" dirty="0"/>
              <a:t>4</a:t>
            </a:r>
            <a:r>
              <a:rPr lang="it-IT" dirty="0"/>
              <a:t>.</a:t>
            </a:r>
          </a:p>
          <a:p>
            <a:endParaRPr lang="it-IT" dirty="0"/>
          </a:p>
        </p:txBody>
      </p:sp>
    </p:spTree>
    <p:extLst>
      <p:ext uri="{BB962C8B-B14F-4D97-AF65-F5344CB8AC3E}">
        <p14:creationId xmlns:p14="http://schemas.microsoft.com/office/powerpoint/2010/main" val="23341609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20000"/>
          </a:bodyPr>
          <a:lstStyle/>
          <a:p>
            <a:pPr hangingPunct="0"/>
            <a:r>
              <a:rPr lang="it-IT" i="1" dirty="0"/>
              <a:t>Rapporti tra marito e moglie</a:t>
            </a:r>
            <a:endParaRPr lang="it-IT" dirty="0"/>
          </a:p>
          <a:p>
            <a:pPr hangingPunct="0"/>
            <a:r>
              <a:rPr lang="it-IT" dirty="0"/>
              <a:t>30,21: E uno dei Suoi Segni è che Egli v’ha create da voi stessi delle spose, acciocché riposiate con loro, e ha posto fra di voi compassione ed amore (</a:t>
            </a:r>
            <a:r>
              <a:rPr lang="it-IT" i="1" dirty="0" err="1"/>
              <a:t>rahma</a:t>
            </a:r>
            <a:r>
              <a:rPr lang="it-IT" dirty="0"/>
              <a:t>). E certo in questo v’ha un Segno per gente che sa meditare.</a:t>
            </a:r>
          </a:p>
          <a:p>
            <a:pPr hangingPunct="0"/>
            <a:r>
              <a:rPr lang="it-IT" dirty="0"/>
              <a:t> </a:t>
            </a:r>
          </a:p>
          <a:p>
            <a:pPr hangingPunct="0"/>
            <a:r>
              <a:rPr lang="it-IT" i="1" dirty="0"/>
              <a:t>Possibilità e correttivi della poligamia</a:t>
            </a:r>
            <a:endParaRPr lang="it-IT" dirty="0"/>
          </a:p>
          <a:p>
            <a:pPr hangingPunct="0"/>
            <a:r>
              <a:rPr lang="it-IT" dirty="0"/>
              <a:t>4,3: Se temete di non esser equi con gli orfani, sposate allora di fra le donne che vi piacciono, due o tre o quattro, e se temete di non esser giusti con loro, una sola, o le ancelle in vostro possesso; questo sarà più atto a non farvi deviare. 4,4: Date spontaneamente alle donne la dote; e se loro piace farvene partecipi godetevela pure in pace e tranquillità.</a:t>
            </a:r>
          </a:p>
          <a:p>
            <a:pPr hangingPunct="0"/>
            <a:r>
              <a:rPr lang="it-IT" dirty="0"/>
              <a:t>4,129: Anche se lo desiderate non potrete agire con equità con le vostre mogli; però non seguite in tutto la vostra inclinazione, sì da lasciarne una come sospesa. Se troverete un accordo e temerete Iddio, Dio è misericordioso e clemente.</a:t>
            </a:r>
          </a:p>
          <a:p>
            <a:endParaRPr lang="it-IT" dirty="0"/>
          </a:p>
        </p:txBody>
      </p:sp>
    </p:spTree>
    <p:extLst>
      <p:ext uri="{BB962C8B-B14F-4D97-AF65-F5344CB8AC3E}">
        <p14:creationId xmlns:p14="http://schemas.microsoft.com/office/powerpoint/2010/main" val="144803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a:t>Arabia preislamica</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116879"/>
            <a:ext cx="5976664" cy="6979959"/>
          </a:xfrm>
        </p:spPr>
      </p:pic>
    </p:spTree>
    <p:extLst>
      <p:ext uri="{BB962C8B-B14F-4D97-AF65-F5344CB8AC3E}">
        <p14:creationId xmlns:p14="http://schemas.microsoft.com/office/powerpoint/2010/main" val="279324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a:t>Tratti comuni alla cultura e alla società araba</a:t>
            </a:r>
            <a:br>
              <a:rPr lang="it-IT" sz="2000" dirty="0"/>
            </a:br>
            <a:endParaRPr lang="it-IT" sz="2000" dirty="0"/>
          </a:p>
        </p:txBody>
      </p:sp>
      <p:sp>
        <p:nvSpPr>
          <p:cNvPr id="3" name="Segnaposto contenuto 2"/>
          <p:cNvSpPr>
            <a:spLocks noGrp="1"/>
          </p:cNvSpPr>
          <p:nvPr>
            <p:ph idx="1"/>
          </p:nvPr>
        </p:nvSpPr>
        <p:spPr/>
        <p:txBody>
          <a:bodyPr>
            <a:normAutofit fontScale="85000" lnSpcReduction="20000"/>
          </a:bodyPr>
          <a:lstStyle/>
          <a:p>
            <a:pPr hangingPunct="0"/>
            <a:r>
              <a:rPr lang="it-IT" dirty="0"/>
              <a:t>- Lingua</a:t>
            </a:r>
          </a:p>
          <a:p>
            <a:pPr hangingPunct="0"/>
            <a:r>
              <a:rPr lang="it-IT" dirty="0"/>
              <a:t>- Complementari le due economie</a:t>
            </a:r>
          </a:p>
          <a:p>
            <a:pPr hangingPunct="0"/>
            <a:r>
              <a:rPr lang="it-IT" dirty="0"/>
              <a:t>- Simile – a differenza delle società mediorientali, quali la bizantina e la persiana, politicamente centralizzate – era l'organizzazione sociale fondata sul lignaggio e sulla clientela una struttura tribale che assorbiva in sé tutti i vincoli di solidarietà</a:t>
            </a:r>
          </a:p>
          <a:p>
            <a:pPr hangingPunct="0"/>
            <a:r>
              <a:rPr lang="it-IT" dirty="0"/>
              <a:t>-  Affine la fede religiosa popolata da divinità astrali e incline al culto delle pietre di cui </a:t>
            </a:r>
          </a:p>
          <a:p>
            <a:pPr hangingPunct="0"/>
            <a:endParaRPr lang="it-IT" dirty="0"/>
          </a:p>
          <a:p>
            <a:pPr hangingPunct="0"/>
            <a:r>
              <a:rPr lang="it-IT" dirty="0"/>
              <a:t>la più celebre – un frammento nero di origine meteoritica esistente alla Mecca da tempo immemorabile – era venerata nella </a:t>
            </a:r>
            <a:r>
              <a:rPr lang="it-IT" dirty="0" err="1"/>
              <a:t>Ka'ba</a:t>
            </a:r>
            <a:r>
              <a:rPr lang="it-IT" dirty="0"/>
              <a:t>, una costruzione cubica in legno che era annualmente oggetto di un pellegrinaggio sacro da parte di tutti i fedeli (elemento unitario; contribuisce a mantenere viva la coscienza collettiva di appartenere alla medesima razza semitica, grazie al mese di tregua santa)</a:t>
            </a:r>
          </a:p>
          <a:p>
            <a:pPr hangingPunct="0"/>
            <a:r>
              <a:rPr lang="it-IT" dirty="0"/>
              <a:t> incoraggiava l'afflusso delle carovane all'oasi della Mecca, arricchendo così la città e con essa la tribù dei </a:t>
            </a:r>
            <a:r>
              <a:rPr lang="it-IT" dirty="0" err="1"/>
              <a:t>Quraishiti</a:t>
            </a:r>
            <a:r>
              <a:rPr lang="it-IT" dirty="0"/>
              <a:t>, favoriti dall'indiscusso prestigio loro conferito dalla guardia della </a:t>
            </a:r>
            <a:r>
              <a:rPr lang="it-IT" dirty="0" err="1"/>
              <a:t>Ka'ba</a:t>
            </a:r>
            <a:r>
              <a:rPr lang="it-IT" dirty="0"/>
              <a:t>. </a:t>
            </a:r>
          </a:p>
          <a:p>
            <a:endParaRPr lang="it-IT" dirty="0"/>
          </a:p>
        </p:txBody>
      </p:sp>
    </p:spTree>
    <p:extLst>
      <p:ext uri="{BB962C8B-B14F-4D97-AF65-F5344CB8AC3E}">
        <p14:creationId xmlns:p14="http://schemas.microsoft.com/office/powerpoint/2010/main" val="2188290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«monaci» </a:t>
            </a:r>
            <a:r>
              <a:rPr lang="it-IT" sz="2400" dirty="0" err="1"/>
              <a:t>pre</a:t>
            </a:r>
            <a:r>
              <a:rPr lang="it-IT" sz="2400" dirty="0"/>
              <a:t>-islamici?</a:t>
            </a:r>
          </a:p>
        </p:txBody>
      </p:sp>
      <p:sp>
        <p:nvSpPr>
          <p:cNvPr id="3" name="Segnaposto contenuto 2"/>
          <p:cNvSpPr>
            <a:spLocks noGrp="1"/>
          </p:cNvSpPr>
          <p:nvPr>
            <p:ph idx="1"/>
          </p:nvPr>
        </p:nvSpPr>
        <p:spPr/>
        <p:txBody>
          <a:bodyPr/>
          <a:lstStyle/>
          <a:p>
            <a:pPr lvl="0" hangingPunct="0"/>
            <a:r>
              <a:rPr lang="it-IT" dirty="0"/>
              <a:t>Apertura a forme di vita religiosa meno elementari sia in seguito al contatto con le credenze bibliche e cristiane propagandate dai mercanti ebrei e bizantini, sempre più numerosi nella penisola araba, sia per l'autonoma predicazione dei </a:t>
            </a:r>
            <a:r>
              <a:rPr lang="it-IT" i="1" dirty="0" err="1"/>
              <a:t>hanif</a:t>
            </a:r>
            <a:r>
              <a:rPr lang="it-IT" dirty="0"/>
              <a:t>, asceti e ‘monaci’ insoddisfatti del politeismo tradizionale e dei monoteismi ebraico e cristiano, sceglievano di ritirarsi in solitudine alla ricerca di un dio unico e personale</a:t>
            </a:r>
          </a:p>
          <a:p>
            <a:pPr lvl="0" hangingPunct="0"/>
            <a:r>
              <a:rPr lang="it-IT" dirty="0"/>
              <a:t> </a:t>
            </a:r>
          </a:p>
          <a:p>
            <a:endParaRPr lang="it-IT" dirty="0"/>
          </a:p>
        </p:txBody>
      </p:sp>
    </p:spTree>
    <p:extLst>
      <p:ext uri="{BB962C8B-B14F-4D97-AF65-F5344CB8AC3E}">
        <p14:creationId xmlns:p14="http://schemas.microsoft.com/office/powerpoint/2010/main" val="380819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a:t>Muhammad</a:t>
            </a:r>
          </a:p>
        </p:txBody>
      </p:sp>
      <p:sp>
        <p:nvSpPr>
          <p:cNvPr id="3" name="Segnaposto contenuto 2"/>
          <p:cNvSpPr>
            <a:spLocks noGrp="1"/>
          </p:cNvSpPr>
          <p:nvPr>
            <p:ph idx="1"/>
          </p:nvPr>
        </p:nvSpPr>
        <p:spPr/>
        <p:txBody>
          <a:bodyPr>
            <a:normAutofit/>
          </a:bodyPr>
          <a:lstStyle/>
          <a:p>
            <a:pPr hangingPunct="0"/>
            <a:r>
              <a:rPr lang="it-IT" dirty="0"/>
              <a:t>Verso il quarantesimo anno d'età, sempre più attratto da quelle questioni religiose verso cui aveva una naturale inclinazione, Muhammad cominciò ad avere visioni notturne, sporadiche ma di grande intensità, sino a che verso il 610, mentre meditava in una grotta nei pressi della Mecca, ebbe la decisiva rivelazione di essere un eletto dal cielo. </a:t>
            </a:r>
          </a:p>
          <a:p>
            <a:pPr hangingPunct="0"/>
            <a:r>
              <a:rPr lang="it-IT" dirty="0"/>
              <a:t> </a:t>
            </a:r>
          </a:p>
          <a:p>
            <a:endParaRPr lang="it-IT" dirty="0"/>
          </a:p>
        </p:txBody>
      </p:sp>
    </p:spTree>
    <p:extLst>
      <p:ext uri="{BB962C8B-B14F-4D97-AF65-F5344CB8AC3E}">
        <p14:creationId xmlns:p14="http://schemas.microsoft.com/office/powerpoint/2010/main" val="10558406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o">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198</TotalTime>
  <Words>2557</Words>
  <Application>Microsoft Office PowerPoint</Application>
  <PresentationFormat>Presentazione su schermo (4:3)</PresentationFormat>
  <Paragraphs>323</Paragraphs>
  <Slides>52</Slides>
  <Notes>0</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52</vt:i4>
      </vt:variant>
    </vt:vector>
  </HeadingPairs>
  <TitlesOfParts>
    <vt:vector size="54" baseType="lpstr">
      <vt:lpstr>Arial</vt:lpstr>
      <vt:lpstr>Chiaro</vt:lpstr>
      <vt:lpstr>Sviluppi del corso</vt:lpstr>
      <vt:lpstr>ISLAm</vt:lpstr>
      <vt:lpstr>Bibliografia</vt:lpstr>
      <vt:lpstr>L’ iscrizione trilingue di Palermo (cappella palatina), simbolo della convivenza paritetica in Sicilia delle tre culture  </vt:lpstr>
      <vt:lpstr>L’ARABIA PREISLAMICA </vt:lpstr>
      <vt:lpstr>Arabia preislamica</vt:lpstr>
      <vt:lpstr>Tratti comuni alla cultura e alla società araba </vt:lpstr>
      <vt:lpstr>«monaci» pre-islamici?</vt:lpstr>
      <vt:lpstr>Muhammad</vt:lpstr>
      <vt:lpstr>Corano  </vt:lpstr>
      <vt:lpstr>Varietà  e contraddittorietà dei testi del Corano </vt:lpstr>
      <vt:lpstr>La debolezza della filologia coranica</vt:lpstr>
      <vt:lpstr>I  cinque pilastri dell’Islam</vt:lpstr>
      <vt:lpstr>Sommari confronti…..</vt:lpstr>
      <vt:lpstr>Rivelazione islamica e rivelazione cristiana: un confronto</vt:lpstr>
      <vt:lpstr>.</vt:lpstr>
      <vt:lpstr>Interpretare, spiegare la parola rivelata   </vt:lpstr>
      <vt:lpstr>Sommari confronti</vt:lpstr>
      <vt:lpstr>Missionarietà cristiana e islamica</vt:lpstr>
      <vt:lpstr>Rapporti fra i tre monoteismi </vt:lpstr>
      <vt:lpstr>La novella dei tre anelli</vt:lpstr>
      <vt:lpstr>Idea di Dio </vt:lpstr>
      <vt:lpstr>Concezioni della divinità</vt:lpstr>
      <vt:lpstr>Le parole principali</vt:lpstr>
      <vt:lpstr>Le parole principali </vt:lpstr>
      <vt:lpstr>Le parole principali</vt:lpstr>
      <vt:lpstr>Conseguenze politiche e religiose, religiose e politiche</vt:lpstr>
      <vt:lpstr>-</vt:lpstr>
      <vt:lpstr>«teocrazia»?</vt:lpstr>
      <vt:lpstr>Forme del potere </vt:lpstr>
      <vt:lpstr>Forme del potere</vt:lpstr>
      <vt:lpstr>.</vt:lpstr>
      <vt:lpstr>I vantaggi dell’Islam nell’alto medioevo </vt:lpstr>
      <vt:lpstr>Agli inizi dell’Islam</vt:lpstr>
      <vt:lpstr>VII secolo</vt:lpstr>
      <vt:lpstr>Conquiste islamiche</vt:lpstr>
      <vt:lpstr>Prima espansione </vt:lpstr>
      <vt:lpstr>Conquiste islamiche</vt:lpstr>
      <vt:lpstr>I primi califfi</vt:lpstr>
      <vt:lpstr>VIII secolo</vt:lpstr>
      <vt:lpstr>VIII secolo</vt:lpstr>
      <vt:lpstr>-</vt:lpstr>
      <vt:lpstr>Perché uno stato islamico</vt:lpstr>
      <vt:lpstr>Legge religiosa, legge civile</vt:lpstr>
      <vt:lpstr>Bibliografia</vt:lpstr>
      <vt:lpstr>Bibliografia</vt:lpstr>
      <vt:lpstr>Bibliografia</vt:lpstr>
      <vt:lpstr>Presentazione standard di PowerPoint</vt:lpstr>
      <vt:lpstr>.</vt:lpstr>
      <vt:lpstr>Rapporti uomo-donna</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dc:title>
  <dc:creator>Varanini</dc:creator>
  <cp:lastModifiedBy>Gian Maria Varanini</cp:lastModifiedBy>
  <cp:revision>19</cp:revision>
  <dcterms:created xsi:type="dcterms:W3CDTF">2012-11-19T11:16:20Z</dcterms:created>
  <dcterms:modified xsi:type="dcterms:W3CDTF">2020-03-16T17:39:13Z</dcterms:modified>
</cp:coreProperties>
</file>