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8" r:id="rId17"/>
    <p:sldId id="279" r:id="rId1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764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4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927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96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72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61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22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00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52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33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D2029-E731-F541-93A5-AD0D8D444A1B}" type="datetimeFigureOut">
              <a:rPr lang="it-IT" smtClean="0"/>
              <a:t>15/12/2014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6EB23-BF74-394B-B816-4F4D794B63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41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Giustizia costituzionale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8726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b="1" dirty="0" smtClean="0"/>
              <a:t>incidentale</a:t>
            </a:r>
            <a:r>
              <a:rPr lang="it-IT" dirty="0"/>
              <a:t>: Presuppone un processo davanti a un giudice. </a:t>
            </a:r>
            <a:r>
              <a:rPr lang="it-IT" b="1" dirty="0" smtClean="0"/>
              <a:t>Rapporto </a:t>
            </a:r>
            <a:r>
              <a:rPr lang="it-IT" b="1" dirty="0"/>
              <a:t>di pregiudizialità fra la decisione sulla </a:t>
            </a:r>
            <a:r>
              <a:rPr lang="it-IT" b="1" dirty="0" err="1"/>
              <a:t>qlc</a:t>
            </a:r>
            <a:r>
              <a:rPr lang="it-IT" b="1" dirty="0"/>
              <a:t> e la decisione che definisce il </a:t>
            </a:r>
            <a:r>
              <a:rPr lang="it-IT" b="1" dirty="0" smtClean="0"/>
              <a:t>giudizio</a:t>
            </a:r>
            <a:r>
              <a:rPr lang="it-IT" dirty="0" smtClean="0"/>
              <a:t>. </a:t>
            </a:r>
            <a:r>
              <a:rPr lang="it-IT" dirty="0"/>
              <a:t>Può essere conosciuta dallo stesso giudice del </a:t>
            </a:r>
            <a:r>
              <a:rPr lang="it-IT" dirty="0" err="1" smtClean="0"/>
              <a:t>guidizio</a:t>
            </a:r>
            <a:r>
              <a:rPr lang="it-IT" dirty="0" smtClean="0"/>
              <a:t> </a:t>
            </a:r>
            <a:r>
              <a:rPr lang="it-IT" dirty="0"/>
              <a:t>principale (modello diffuso) o dall’organo </a:t>
            </a:r>
            <a:r>
              <a:rPr lang="it-IT" i="1" dirty="0"/>
              <a:t>ad hoc </a:t>
            </a:r>
            <a:r>
              <a:rPr lang="it-IT" dirty="0" smtClean="0"/>
              <a:t>(</a:t>
            </a:r>
            <a:r>
              <a:rPr lang="it-IT" dirty="0"/>
              <a:t>accentrato), sollevata d’ufficio e/o su istanza di chi è parte di una controversia concreta nel momento in cui deve farsi applicazione della legge di cui si contesta la legittimità. La dichiarazione non è il risultato di una valutazione astratta e generale, ma è resa in vista della – e riguardo alla – sua applicazione che essa dovrebbe ricevere nel giudizio. Necessariamente successivo e concreto.  </a:t>
            </a:r>
          </a:p>
          <a:p>
            <a:r>
              <a:rPr lang="it-IT" b="1" dirty="0"/>
              <a:t>Principale (o in via d’azione)</a:t>
            </a:r>
            <a:r>
              <a:rPr lang="it-IT" dirty="0"/>
              <a:t>: si prospetta una </a:t>
            </a:r>
            <a:r>
              <a:rPr lang="it-IT" dirty="0" err="1"/>
              <a:t>qlc</a:t>
            </a:r>
            <a:r>
              <a:rPr lang="it-IT" dirty="0"/>
              <a:t> come </a:t>
            </a:r>
            <a:r>
              <a:rPr lang="it-IT" i="1" dirty="0" err="1"/>
              <a:t>thema</a:t>
            </a:r>
            <a:r>
              <a:rPr lang="it-IT" i="1" dirty="0"/>
              <a:t> </a:t>
            </a:r>
            <a:r>
              <a:rPr lang="it-IT" i="1" dirty="0" err="1"/>
              <a:t>decidendum</a:t>
            </a:r>
            <a:r>
              <a:rPr lang="it-IT" dirty="0"/>
              <a:t> separato e autonomo dalla risoluzione di un caso concreto. Si manifesta come un ricorso </a:t>
            </a:r>
            <a:r>
              <a:rPr lang="it-IT" dirty="0" smtClean="0"/>
              <a:t>presentato all’organo </a:t>
            </a:r>
            <a:r>
              <a:rPr lang="it-IT" dirty="0"/>
              <a:t>di giustizia </a:t>
            </a:r>
            <a:r>
              <a:rPr lang="it-IT" dirty="0" smtClean="0"/>
              <a:t>costituzionale. </a:t>
            </a:r>
            <a:r>
              <a:rPr lang="it-IT" dirty="0"/>
              <a:t>È evidente che esclude filtri (di rilevanza, non manifesta infondatezza) da parte di un organo giurisdizionale; ma non </a:t>
            </a:r>
            <a:r>
              <a:rPr lang="it-IT" dirty="0" smtClean="0"/>
              <a:t>esclude </a:t>
            </a:r>
            <a:r>
              <a:rPr lang="it-IT" dirty="0"/>
              <a:t>(come nel ricorso individuale) il carattere sussidiario del ricorso. </a:t>
            </a:r>
            <a:r>
              <a:rPr lang="it-IT" dirty="0" smtClean="0"/>
              <a:t>Modelli </a:t>
            </a:r>
            <a:r>
              <a:rPr lang="it-IT" dirty="0"/>
              <a:t>più classici: impugnazione delle minoranze </a:t>
            </a:r>
            <a:r>
              <a:rPr lang="it-IT" dirty="0" smtClean="0"/>
              <a:t>parlamentari</a:t>
            </a:r>
            <a:r>
              <a:rPr lang="it-IT" dirty="0"/>
              <a:t>; impugnazione di leggi ed atti equiparati da parte dello Stato federale (o centrale) o da parte degli enti sub-statali (conflitto intersoggettivo su atti legislativi); da parte degli individui (ricorso diretto: in Belgio; </a:t>
            </a:r>
            <a:r>
              <a:rPr lang="it-IT" i="1" dirty="0" err="1" smtClean="0"/>
              <a:t>Verfassungsbeschwerde</a:t>
            </a:r>
            <a:r>
              <a:rPr lang="it-IT" dirty="0"/>
              <a:t>: Germania e Austria; </a:t>
            </a:r>
            <a:r>
              <a:rPr lang="it-IT" i="1" dirty="0" err="1" smtClean="0"/>
              <a:t>Amparo</a:t>
            </a:r>
            <a:r>
              <a:rPr lang="it-IT" dirty="0"/>
              <a:t>: Spagna). </a:t>
            </a:r>
          </a:p>
        </p:txBody>
      </p:sp>
    </p:spTree>
    <p:extLst>
      <p:ext uri="{BB962C8B-B14F-4D97-AF65-F5344CB8AC3E}">
        <p14:creationId xmlns:p14="http://schemas.microsoft.com/office/powerpoint/2010/main" val="2101409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Soggetti e tipologia del controllo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SOGGETTI </a:t>
            </a:r>
            <a:r>
              <a:rPr lang="it-IT" dirty="0" smtClean="0"/>
              <a:t>COINVOLTI</a:t>
            </a:r>
          </a:p>
          <a:p>
            <a:pPr marL="0" indent="0">
              <a:buNone/>
            </a:pPr>
            <a:r>
              <a:rPr lang="it-IT" dirty="0" smtClean="0"/>
              <a:t>Ordinamenti </a:t>
            </a:r>
            <a:r>
              <a:rPr lang="it-IT" dirty="0"/>
              <a:t>chiusi: tassativamente solo enti o organi dello stato.</a:t>
            </a:r>
          </a:p>
          <a:p>
            <a:pPr marL="0" indent="0">
              <a:buNone/>
            </a:pPr>
            <a:r>
              <a:rPr lang="it-IT" dirty="0" smtClean="0"/>
              <a:t>Ordinamenti </a:t>
            </a:r>
            <a:r>
              <a:rPr lang="it-IT" dirty="0"/>
              <a:t>aperti: anche i giudici e anche agli individui. </a:t>
            </a:r>
          </a:p>
          <a:p>
            <a:pPr marL="0" indent="0">
              <a:buNone/>
            </a:pPr>
            <a:endParaRPr lang="it-IT" b="1" u="sng" dirty="0" smtClean="0"/>
          </a:p>
          <a:p>
            <a:pPr marL="0" indent="0">
              <a:buNone/>
            </a:pPr>
            <a:r>
              <a:rPr lang="it-IT" b="1" u="sng" dirty="0" smtClean="0"/>
              <a:t>Concreto</a:t>
            </a:r>
            <a:r>
              <a:rPr lang="it-IT" u="sng" dirty="0"/>
              <a:t>:</a:t>
            </a:r>
            <a:r>
              <a:rPr lang="it-IT" dirty="0"/>
              <a:t> il controllo di costituzionalità è esercitato su disposizioni o norme che devono trovare applicazione in una fattispecie sottoposta all’esame di un giudice o comunque con riferimento a una situazione di fatto a causa della quale il ricorrente ha interesse a ottenere la dichiarazione di costituzionalità. </a:t>
            </a:r>
          </a:p>
          <a:p>
            <a:pPr marL="0" indent="0">
              <a:buNone/>
            </a:pPr>
            <a:r>
              <a:rPr lang="it-IT" b="1" u="sng" dirty="0" smtClean="0"/>
              <a:t>Astratto</a:t>
            </a:r>
            <a:r>
              <a:rPr lang="it-IT" u="sng" dirty="0"/>
              <a:t>:</a:t>
            </a:r>
            <a:r>
              <a:rPr lang="it-IT" dirty="0"/>
              <a:t> il controllo di costituzionalità viene esercitato su disposizioni o norme che sono impugnate a prescindere dalla sussistenza di </a:t>
            </a:r>
            <a:r>
              <a:rPr lang="it-IT" dirty="0" smtClean="0"/>
              <a:t>una controversia </a:t>
            </a:r>
            <a:r>
              <a:rPr lang="it-IT" dirty="0"/>
              <a:t>nella quale si deve fare applicazione della norma.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1179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Tempo ed effetti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Controllo preventivo</a:t>
            </a:r>
            <a:r>
              <a:rPr lang="it-IT" dirty="0"/>
              <a:t>: prima dell’entrata in vigore della norma oggetto del giudizio (che può essere una legge organica, un regolamento parlamentare, una delibera legislativa, un trattato </a:t>
            </a:r>
            <a:r>
              <a:rPr lang="it-IT" dirty="0" smtClean="0"/>
              <a:t>internazionale, </a:t>
            </a:r>
            <a:r>
              <a:rPr lang="it-IT" dirty="0"/>
              <a:t>ecc.)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Effetto necessariamente 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, assicura al meglio la certezza del diritto, implica la sospensione dell’entrata in vigore della norma. </a:t>
            </a:r>
          </a:p>
          <a:p>
            <a:pPr marL="0" indent="0">
              <a:buNone/>
            </a:pPr>
            <a:r>
              <a:rPr lang="it-IT" b="1" dirty="0" smtClean="0"/>
              <a:t>successivo</a:t>
            </a:r>
            <a:r>
              <a:rPr lang="it-IT" dirty="0"/>
              <a:t>: ha ad oggetto leggi, leggi organiche, atti del potere esecutivo, ecc. già in vigore. Non necessariamente quando la legge è oggetto di applicazione: in astratto può esserlo, ma può essere sollevato anche in via d’azione.</a:t>
            </a:r>
          </a:p>
          <a:p>
            <a:pPr marL="0" indent="0">
              <a:buNone/>
            </a:pPr>
            <a:r>
              <a:rPr lang="it-IT" b="1" dirty="0" smtClean="0"/>
              <a:t>Estensione </a:t>
            </a:r>
            <a:r>
              <a:rPr lang="it-IT" b="1" dirty="0"/>
              <a:t>degli effetti: </a:t>
            </a:r>
            <a:r>
              <a:rPr lang="it-IT" dirty="0"/>
              <a:t>generale 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 e speciale (</a:t>
            </a:r>
            <a:r>
              <a:rPr lang="it-IT" i="1" dirty="0"/>
              <a:t>inter </a:t>
            </a:r>
            <a:r>
              <a:rPr lang="it-IT" i="1" dirty="0" err="1"/>
              <a:t>partes</a:t>
            </a:r>
            <a:r>
              <a:rPr lang="it-IT" dirty="0"/>
              <a:t>). </a:t>
            </a:r>
          </a:p>
          <a:p>
            <a:pPr marL="0" indent="0">
              <a:buNone/>
            </a:pPr>
            <a:r>
              <a:rPr lang="it-IT" b="1" u="sng" dirty="0" smtClean="0"/>
              <a:t>Estensione </a:t>
            </a:r>
            <a:r>
              <a:rPr lang="it-IT" b="1" u="sng" dirty="0"/>
              <a:t>temporale degli effetti: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DICHIARATIVO: non annulla, ma si dà atto di una nullità preesistente; che, sulla base dell’interpretazione più corretta della Costituzione, c’è un’incompatibilità, la legge è sempre stata invalida e sempre lo sarà. Necessariamente retroattiva.</a:t>
            </a:r>
          </a:p>
          <a:p>
            <a:pPr marL="0" indent="0">
              <a:buNone/>
            </a:pPr>
            <a:r>
              <a:rPr lang="it-IT" dirty="0"/>
              <a:t>COSTITUTIVO: è annullamento di atto invalido ma efficace. </a:t>
            </a:r>
          </a:p>
        </p:txBody>
      </p:sp>
    </p:spTree>
    <p:extLst>
      <p:ext uri="{BB962C8B-B14F-4D97-AF65-F5344CB8AC3E}">
        <p14:creationId xmlns:p14="http://schemas.microsoft.com/office/powerpoint/2010/main" val="1414418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Funzioni della giustizia costituzionale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400" dirty="0" smtClean="0"/>
              <a:t>Funzioni </a:t>
            </a:r>
            <a:r>
              <a:rPr lang="it-IT" sz="1400" b="1" dirty="0"/>
              <a:t>garantista</a:t>
            </a:r>
            <a:r>
              <a:rPr lang="it-IT" sz="1400" dirty="0"/>
              <a:t> (controllo di costituzionalità delle </a:t>
            </a:r>
            <a:r>
              <a:rPr lang="it-IT" sz="1400" dirty="0" smtClean="0"/>
              <a:t>leggi) </a:t>
            </a:r>
            <a:r>
              <a:rPr lang="it-IT" sz="1400" dirty="0"/>
              <a:t>e </a:t>
            </a:r>
            <a:r>
              <a:rPr lang="it-IT" sz="1400" b="1" dirty="0" smtClean="0"/>
              <a:t>arbitrale</a:t>
            </a:r>
            <a:r>
              <a:rPr lang="it-IT" sz="1400" dirty="0" smtClean="0"/>
              <a:t> (risoluzione </a:t>
            </a:r>
            <a:r>
              <a:rPr lang="it-IT" sz="1400" dirty="0"/>
              <a:t>di conflitti tra organi e </a:t>
            </a:r>
            <a:r>
              <a:rPr lang="it-IT" sz="1400" dirty="0" smtClean="0"/>
              <a:t>poteri). </a:t>
            </a:r>
            <a:endParaRPr lang="it-IT" sz="1400" dirty="0"/>
          </a:p>
          <a:p>
            <a:r>
              <a:rPr lang="it-IT" sz="1400" dirty="0"/>
              <a:t>I due modelli sono rappresentati, rispettivamente, dalla </a:t>
            </a:r>
            <a:r>
              <a:rPr lang="it-IT" sz="1400" i="1" dirty="0" err="1"/>
              <a:t>judicial</a:t>
            </a:r>
            <a:r>
              <a:rPr lang="it-IT" sz="1400" i="1" dirty="0"/>
              <a:t> </a:t>
            </a:r>
            <a:r>
              <a:rPr lang="it-IT" sz="1400" i="1" dirty="0" err="1"/>
              <a:t>review</a:t>
            </a:r>
            <a:r>
              <a:rPr lang="it-IT" sz="1400" i="1" dirty="0"/>
              <a:t> of </a:t>
            </a:r>
            <a:r>
              <a:rPr lang="it-IT" sz="1400" i="1" dirty="0" err="1"/>
              <a:t>legislation</a:t>
            </a:r>
            <a:r>
              <a:rPr lang="it-IT" sz="1400" dirty="0"/>
              <a:t> degli USA (inderogabile e immediata applicazione del primato della norma fondamentale) e dalle competenze arbitrali di: </a:t>
            </a:r>
            <a:r>
              <a:rPr lang="it-IT" sz="1400" i="1" dirty="0" err="1" smtClean="0"/>
              <a:t>Reichsgericht</a:t>
            </a:r>
            <a:r>
              <a:rPr lang="it-IT" sz="1400" dirty="0" smtClean="0"/>
              <a:t> </a:t>
            </a:r>
            <a:r>
              <a:rPr lang="it-IT" sz="1400" dirty="0"/>
              <a:t>austriaco del 1867, Tribunale federale svizzero che dal 1874 annulla le leggi cantonali in contrasto con la </a:t>
            </a:r>
            <a:r>
              <a:rPr lang="it-IT" sz="1400" dirty="0" smtClean="0"/>
              <a:t>costituzione </a:t>
            </a:r>
            <a:r>
              <a:rPr lang="it-IT" sz="1400" dirty="0"/>
              <a:t>e le </a:t>
            </a:r>
            <a:r>
              <a:rPr lang="it-IT" sz="1400" dirty="0" smtClean="0"/>
              <a:t>leggi </a:t>
            </a:r>
            <a:r>
              <a:rPr lang="it-IT" sz="1400" dirty="0"/>
              <a:t>federali</a:t>
            </a:r>
            <a:r>
              <a:rPr lang="it-IT" sz="1400" dirty="0" smtClean="0"/>
              <a:t>, </a:t>
            </a:r>
            <a:r>
              <a:rPr lang="it-IT" sz="1400" i="1" dirty="0" err="1" smtClean="0"/>
              <a:t>Staatsgerichtshof</a:t>
            </a:r>
            <a:r>
              <a:rPr lang="it-IT" sz="1400" dirty="0" smtClean="0"/>
              <a:t> </a:t>
            </a:r>
            <a:r>
              <a:rPr lang="it-IT" sz="1400" dirty="0"/>
              <a:t>di </a:t>
            </a:r>
            <a:r>
              <a:rPr lang="it-IT" sz="1400" dirty="0" smtClean="0"/>
              <a:t>Weimar (1919).</a:t>
            </a:r>
          </a:p>
          <a:p>
            <a:pPr marL="0" indent="0">
              <a:buNone/>
            </a:pPr>
            <a:r>
              <a:rPr lang="it-IT" sz="1400" dirty="0" smtClean="0"/>
              <a:t> </a:t>
            </a:r>
            <a:endParaRPr lang="it-IT" sz="1400" dirty="0"/>
          </a:p>
          <a:p>
            <a:r>
              <a:rPr lang="it-IT" sz="1400" dirty="0" smtClean="0"/>
              <a:t>L’indole </a:t>
            </a:r>
            <a:r>
              <a:rPr lang="it-IT" sz="1400" dirty="0"/>
              <a:t>particolare </a:t>
            </a:r>
            <a:r>
              <a:rPr lang="it-IT" sz="1400" dirty="0" smtClean="0"/>
              <a:t>delle Corti Costituzionali </a:t>
            </a:r>
            <a:r>
              <a:rPr lang="it-IT" sz="1400" dirty="0"/>
              <a:t>e la loro terzietà hanno suggerito di </a:t>
            </a:r>
            <a:r>
              <a:rPr lang="it-IT" sz="1400" dirty="0" smtClean="0"/>
              <a:t>conferire </a:t>
            </a:r>
            <a:r>
              <a:rPr lang="it-IT" sz="1400" dirty="0"/>
              <a:t>loro anche una serie di funzioni che richiedono l’esercizio di un ruolo </a:t>
            </a:r>
            <a:r>
              <a:rPr lang="it-IT" sz="1400" dirty="0" smtClean="0"/>
              <a:t>imparziale.</a:t>
            </a:r>
          </a:p>
          <a:p>
            <a:endParaRPr lang="it-IT" sz="1400" dirty="0"/>
          </a:p>
          <a:p>
            <a:r>
              <a:rPr lang="it-IT" sz="1400" dirty="0" smtClean="0"/>
              <a:t>Una </a:t>
            </a:r>
            <a:r>
              <a:rPr lang="it-IT" sz="1400" dirty="0"/>
              <a:t>prima classificazione è per tipologia di </a:t>
            </a:r>
            <a:r>
              <a:rPr lang="it-IT" sz="1400" dirty="0" smtClean="0"/>
              <a:t>funzioni: protezione </a:t>
            </a:r>
            <a:r>
              <a:rPr lang="it-IT" sz="1400" dirty="0"/>
              <a:t>dei diritti fondamentali; </a:t>
            </a:r>
            <a:r>
              <a:rPr lang="it-IT" sz="1400" dirty="0" smtClean="0"/>
              <a:t>funzioni </a:t>
            </a:r>
            <a:r>
              <a:rPr lang="it-IT" sz="1400" dirty="0"/>
              <a:t>arbitrali intersoggettivi e </a:t>
            </a:r>
            <a:r>
              <a:rPr lang="it-IT" sz="1400" dirty="0" smtClean="0"/>
              <a:t>interorganici</a:t>
            </a:r>
            <a:r>
              <a:rPr lang="it-IT" sz="1400" dirty="0"/>
              <a:t>; </a:t>
            </a:r>
            <a:r>
              <a:rPr lang="it-IT" sz="1400" dirty="0" smtClean="0"/>
              <a:t>funzioni </a:t>
            </a:r>
            <a:r>
              <a:rPr lang="it-IT" sz="1400" dirty="0"/>
              <a:t>di giustizia politica: grave violazione, da parte di un organo costituzionale, dei doveri che sono connessi alle sue attribuzioni; </a:t>
            </a:r>
            <a:r>
              <a:rPr lang="it-IT" sz="1400" dirty="0" smtClean="0"/>
              <a:t>in </a:t>
            </a:r>
            <a:r>
              <a:rPr lang="it-IT" sz="1400" dirty="0"/>
              <a:t>materia elettorale (sulla elezione del capo dello Stato, </a:t>
            </a:r>
            <a:r>
              <a:rPr lang="it-IT" sz="1400" dirty="0" smtClean="0"/>
              <a:t>elezioni </a:t>
            </a:r>
            <a:r>
              <a:rPr lang="it-IT" sz="1400" dirty="0"/>
              <a:t>politiche, </a:t>
            </a:r>
            <a:r>
              <a:rPr lang="it-IT" sz="1400" i="1" dirty="0" smtClean="0"/>
              <a:t>referendum</a:t>
            </a:r>
            <a:r>
              <a:rPr lang="it-IT" sz="1400" dirty="0" smtClean="0"/>
              <a:t>).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689382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Alcune funzioni “ulteriori”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27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dirty="0" smtClean="0"/>
              <a:t> </a:t>
            </a:r>
          </a:p>
          <a:p>
            <a:pPr marL="0" indent="0">
              <a:buNone/>
            </a:pPr>
            <a:r>
              <a:rPr lang="it-IT" sz="5600" dirty="0" smtClean="0"/>
              <a:t>Vi sono sistemi che attribuiscono alle CC o TC le funzioni tradizionali (common law, Nord Europa, America latina) e sistemi che vi annettono funzioni ulteriori (sistemi continentali).</a:t>
            </a:r>
            <a:endParaRPr lang="it-IT" sz="5600" b="1" dirty="0" smtClean="0"/>
          </a:p>
          <a:p>
            <a:pPr marL="0" indent="0">
              <a:buNone/>
            </a:pPr>
            <a:endParaRPr lang="it-IT" sz="5600" b="1" dirty="0" smtClean="0"/>
          </a:p>
          <a:p>
            <a:pPr marL="0" indent="0">
              <a:buNone/>
            </a:pPr>
            <a:r>
              <a:rPr lang="it-IT" sz="5600" b="1" dirty="0" smtClean="0"/>
              <a:t>Germania: </a:t>
            </a:r>
            <a:r>
              <a:rPr lang="it-IT" sz="5600" dirty="0" smtClean="0"/>
              <a:t>Su proposta del </a:t>
            </a:r>
            <a:r>
              <a:rPr lang="it-IT" sz="5600" i="1" dirty="0" err="1" smtClean="0"/>
              <a:t>Bundesrat</a:t>
            </a:r>
            <a:r>
              <a:rPr lang="it-IT" sz="5600" dirty="0" smtClean="0"/>
              <a:t>, del Governo federale, del Governo di un </a:t>
            </a:r>
            <a:r>
              <a:rPr lang="it-IT" sz="5600" i="1" dirty="0" smtClean="0"/>
              <a:t>Land </a:t>
            </a:r>
            <a:r>
              <a:rPr lang="it-IT" sz="5600" dirty="0" smtClean="0"/>
              <a:t>il </a:t>
            </a:r>
            <a:r>
              <a:rPr lang="it-IT" sz="5600" dirty="0" err="1" smtClean="0"/>
              <a:t>BVerG</a:t>
            </a:r>
            <a:r>
              <a:rPr lang="it-IT" sz="5600" dirty="0" smtClean="0"/>
              <a:t> è adito per dichiarare la perdita dei diritti fondamentali (18 GG) di singoli che ne abusano per combattere/abbattere l’ordinamento fondamentale liberale e democratico: libertà di stampa, di insegnamento, riunione, associazione, segreto epistolare, postale, diritto di proprietà o di asilo. </a:t>
            </a:r>
          </a:p>
          <a:p>
            <a:pPr marL="0" lvl="0" indent="0">
              <a:buNone/>
            </a:pPr>
            <a:r>
              <a:rPr lang="it-IT" sz="5600" dirty="0" smtClean="0"/>
              <a:t>Per dichiarare l’incostituzionalità dei partiti politici (21, II, GG) che, per finalità perseguite o comportamento degli aderenti, si prefiggono di danneggiare o sovvertire l’ordinamento costituzionale democratico e liberale o mettere in pericolo l’esistenza della RFT. È decretata a maggioranza qualificata del Senato. Le conseguenze: scioglimento, sequestro patrimonio, perdita mandato dei rappresentanti. (1952: Partito socialista dell’Impero – neonazisti; 1956: Partito comunista tedesco). Anche in Portogallo, Bulgaria, Romania, Croazia, Slovenia, Ceca e Slovacchia, Georgia, Albania, Polonia, ecc.</a:t>
            </a:r>
          </a:p>
          <a:p>
            <a:pPr marL="0" indent="0">
              <a:buNone/>
            </a:pPr>
            <a:endParaRPr lang="it-IT" sz="5600" dirty="0" smtClean="0"/>
          </a:p>
          <a:p>
            <a:pPr marL="0" lvl="0" indent="0">
              <a:buNone/>
            </a:pPr>
            <a:r>
              <a:rPr lang="it-IT" sz="5600" dirty="0" smtClean="0"/>
              <a:t>Contenzioso elettorale e relativo alle consultazioni popolari (come il </a:t>
            </a:r>
            <a:r>
              <a:rPr lang="it-IT" sz="5600" i="1" dirty="0" smtClean="0"/>
              <a:t>referendum</a:t>
            </a:r>
            <a:r>
              <a:rPr lang="it-IT" sz="5600" dirty="0" smtClean="0"/>
              <a:t>): Italia, Francia, Germania, Grecia, Portogallo, Lituania Slovenia, Romania, Bulgaria, </a:t>
            </a:r>
            <a:r>
              <a:rPr lang="it-IT" sz="5600" dirty="0" err="1" smtClean="0"/>
              <a:t>Moldaviua</a:t>
            </a:r>
            <a:r>
              <a:rPr lang="it-IT" sz="5600" dirty="0" smtClean="0"/>
              <a:t>, Cile, ecc.</a:t>
            </a:r>
            <a:r>
              <a:rPr lang="it-IT" sz="5600" b="1" dirty="0" smtClean="0"/>
              <a:t> </a:t>
            </a:r>
            <a:endParaRPr lang="it-IT" sz="5600" dirty="0" smtClean="0"/>
          </a:p>
          <a:p>
            <a:pPr marL="0" lvl="0" indent="0">
              <a:buNone/>
            </a:pPr>
            <a:endParaRPr lang="it-IT" sz="5600" dirty="0" smtClean="0"/>
          </a:p>
          <a:p>
            <a:pPr marL="0" lvl="0" indent="0">
              <a:buNone/>
            </a:pPr>
            <a:r>
              <a:rPr lang="it-IT" sz="5600" dirty="0" smtClean="0"/>
              <a:t>Giustizia politica: Italia Germania Austria, USA, Albania, Lituania, Croazia, Cile, Corea, Honduras, ecc.</a:t>
            </a:r>
          </a:p>
          <a:p>
            <a:pPr marL="0" lvl="0" indent="0">
              <a:buNone/>
            </a:pPr>
            <a:endParaRPr lang="it-IT" sz="5600" dirty="0" smtClean="0"/>
          </a:p>
          <a:p>
            <a:pPr marL="0" lvl="0" indent="0">
              <a:buNone/>
            </a:pPr>
            <a:r>
              <a:rPr lang="it-IT" sz="5600" dirty="0" smtClean="0"/>
              <a:t>Controllo per omissione (ha solo effetto dichiarativo con trasmissione decisione a organi competente).</a:t>
            </a:r>
          </a:p>
          <a:p>
            <a:pPr marL="0" lvl="0" indent="0">
              <a:buNone/>
            </a:pPr>
            <a:endParaRPr lang="it-IT" sz="5600" dirty="0" smtClean="0"/>
          </a:p>
          <a:p>
            <a:pPr marL="0" lvl="0" indent="0">
              <a:buNone/>
            </a:pPr>
            <a:r>
              <a:rPr lang="it-IT" sz="5600" dirty="0" smtClean="0"/>
              <a:t>Funzione di consulenza: Canada, Guatemala, Bolivia, India.</a:t>
            </a:r>
          </a:p>
        </p:txBody>
      </p:sp>
    </p:spTree>
    <p:extLst>
      <p:ext uri="{BB962C8B-B14F-4D97-AF65-F5344CB8AC3E}">
        <p14:creationId xmlns:p14="http://schemas.microsoft.com/office/powerpoint/2010/main" val="70691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Controllo politico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it-IT" sz="7200" b="1" dirty="0" smtClean="0"/>
              <a:t>Sotto </a:t>
            </a:r>
            <a:r>
              <a:rPr lang="it-IT" sz="7200" b="1" dirty="0"/>
              <a:t>il profilo dell’organo</a:t>
            </a:r>
            <a:r>
              <a:rPr lang="it-IT" sz="7200" dirty="0" smtClean="0"/>
              <a:t>: </a:t>
            </a:r>
          </a:p>
          <a:p>
            <a:r>
              <a:rPr lang="it-IT" sz="7200" dirty="0" smtClean="0"/>
              <a:t>è interno al legislativo o comunque </a:t>
            </a:r>
            <a:r>
              <a:rPr lang="it-IT" sz="7200" dirty="0"/>
              <a:t>influenzato dagli organi detentori dell’indirizzo politico, che lo controllano. Non presenta garanzie di terzietà o di imparzialità quanto a meccanismi di selezione e di </a:t>
            </a:r>
            <a:r>
              <a:rPr lang="it-IT" sz="7200" dirty="0" smtClean="0"/>
              <a:t>funzionamento;</a:t>
            </a:r>
          </a:p>
          <a:p>
            <a:r>
              <a:rPr lang="it-IT" sz="7200" dirty="0" smtClean="0"/>
              <a:t>non </a:t>
            </a:r>
            <a:r>
              <a:rPr lang="it-IT" sz="7200" dirty="0"/>
              <a:t>ha veste </a:t>
            </a:r>
            <a:r>
              <a:rPr lang="it-IT" sz="7200" dirty="0" smtClean="0"/>
              <a:t>giurisdizionale, ma esercita </a:t>
            </a:r>
            <a:r>
              <a:rPr lang="it-IT" sz="7200" dirty="0"/>
              <a:t>le funzioni in posizione di </a:t>
            </a:r>
            <a:r>
              <a:rPr lang="it-IT" sz="7200" dirty="0" smtClean="0"/>
              <a:t>terzietà;</a:t>
            </a:r>
            <a:endParaRPr lang="it-IT" sz="7200" dirty="0"/>
          </a:p>
          <a:p>
            <a:pPr marL="0" lvl="0" indent="0">
              <a:buNone/>
            </a:pPr>
            <a:r>
              <a:rPr lang="it-IT" sz="7200" b="1" dirty="0"/>
              <a:t>Sotto il profilo funzionale</a:t>
            </a:r>
            <a:r>
              <a:rPr lang="it-IT" sz="7200" dirty="0"/>
              <a:t>: </a:t>
            </a:r>
            <a:endParaRPr lang="it-IT" sz="7200" dirty="0" smtClean="0"/>
          </a:p>
          <a:p>
            <a:r>
              <a:rPr lang="it-IT" sz="7200" dirty="0" smtClean="0"/>
              <a:t>il </a:t>
            </a:r>
            <a:r>
              <a:rPr lang="it-IT" sz="7200" dirty="0"/>
              <a:t>controllo non si svolge secondo modalità giurisdizionali; preventivo (fase </a:t>
            </a:r>
            <a:r>
              <a:rPr lang="it-IT" sz="7200" dirty="0" err="1" smtClean="0"/>
              <a:t>endo</a:t>
            </a:r>
            <a:r>
              <a:rPr lang="it-IT" sz="7200" dirty="0" smtClean="0"/>
              <a:t>-procedimentale </a:t>
            </a:r>
            <a:r>
              <a:rPr lang="it-IT" sz="7200" dirty="0"/>
              <a:t>del procedimento legislativo</a:t>
            </a:r>
            <a:r>
              <a:rPr lang="it-IT" sz="7200" dirty="0" smtClean="0"/>
              <a:t>) e </a:t>
            </a:r>
            <a:r>
              <a:rPr lang="it-IT" sz="7200" dirty="0"/>
              <a:t>astratto. </a:t>
            </a:r>
          </a:p>
          <a:p>
            <a:pPr marL="0" indent="0">
              <a:buNone/>
            </a:pPr>
            <a:r>
              <a:rPr lang="it-IT" sz="7200" dirty="0"/>
              <a:t> </a:t>
            </a:r>
          </a:p>
          <a:p>
            <a:pPr marL="0" indent="0">
              <a:buNone/>
            </a:pPr>
            <a:r>
              <a:rPr lang="it-IT" sz="7200" dirty="0" smtClean="0"/>
              <a:t>Perché è preferito al controllo giurisdizionale: </a:t>
            </a:r>
            <a:endParaRPr lang="it-IT" sz="7200" dirty="0"/>
          </a:p>
          <a:p>
            <a:pPr>
              <a:buFontTx/>
              <a:buChar char="-"/>
            </a:pPr>
            <a:r>
              <a:rPr lang="it-IT" sz="7200" dirty="0" smtClean="0"/>
              <a:t>nello </a:t>
            </a:r>
            <a:r>
              <a:rPr lang="it-IT" sz="7200" dirty="0"/>
              <a:t>Stato liberale: 1) sovranità del parlamento; 2) sovranità nazionale e insindacabilità della legge, perché espressiva della volontà popolare; 3) separazione dei poteri. Se il parlamento è il vero sovrano e la legge è espressione unitaria della sovranità della Nazione, non può concepirsi che siano assoggettati a controlli di natura giurisdizionale</a:t>
            </a:r>
            <a:r>
              <a:rPr lang="it-IT" sz="7200" dirty="0" smtClean="0"/>
              <a:t>.</a:t>
            </a:r>
          </a:p>
          <a:p>
            <a:pPr>
              <a:buFontTx/>
              <a:buChar char="-"/>
            </a:pPr>
            <a:r>
              <a:rPr lang="it-IT" sz="7200" dirty="0" smtClean="0"/>
              <a:t>nello </a:t>
            </a:r>
            <a:r>
              <a:rPr lang="it-IT" sz="7200" dirty="0"/>
              <a:t>Stato socialista o islamico: 1) perché contrario al principio di unità del potere statale; 2) perché è la legge divina (</a:t>
            </a:r>
            <a:r>
              <a:rPr lang="it-IT" sz="7200" i="1" dirty="0" err="1"/>
              <a:t>shari’a</a:t>
            </a:r>
            <a:r>
              <a:rPr lang="it-IT" sz="7200" dirty="0"/>
              <a:t>) a essere suprema anche rispetto alla costituzione =&gt; la sua superiorità è assicurata da chi ne è l’interprete.  </a:t>
            </a:r>
          </a:p>
          <a:p>
            <a:r>
              <a:rPr lang="it-IT" b="1" dirty="0"/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984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Stato socialista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 </a:t>
            </a:r>
            <a:endParaRPr lang="it-IT" dirty="0"/>
          </a:p>
          <a:p>
            <a:r>
              <a:rPr lang="it-IT" dirty="0"/>
              <a:t>Ciò che si oppone alla creazione di un organo </a:t>
            </a:r>
            <a:r>
              <a:rPr lang="it-IT" i="1" dirty="0"/>
              <a:t>ad</a:t>
            </a:r>
            <a:r>
              <a:rPr lang="it-IT" dirty="0"/>
              <a:t> </a:t>
            </a:r>
            <a:r>
              <a:rPr lang="it-IT" i="1" dirty="0"/>
              <a:t>hoc</a:t>
            </a:r>
            <a:r>
              <a:rPr lang="it-IT" dirty="0"/>
              <a:t> di giustizia costituzionale non è la separazione dei poteri (che, in quanto strumento di conservazione e di garanzia a vantaggio della sola classe borghese egemone, non trova qui applicazione), ma il </a:t>
            </a:r>
            <a:r>
              <a:rPr lang="it-IT" b="1" dirty="0"/>
              <a:t>principio di unità del potere </a:t>
            </a:r>
            <a:r>
              <a:rPr lang="it-IT" b="1" dirty="0" smtClean="0"/>
              <a:t>statale</a:t>
            </a:r>
            <a:r>
              <a:rPr lang="it-IT" dirty="0"/>
              <a:t> </a:t>
            </a:r>
            <a:r>
              <a:rPr lang="it-IT" dirty="0" smtClean="0"/>
              <a:t>e il </a:t>
            </a:r>
            <a:r>
              <a:rPr lang="it-IT" b="1" dirty="0"/>
              <a:t>principio della doppia dipendenza</a:t>
            </a:r>
            <a:r>
              <a:rPr lang="it-IT" dirty="0"/>
              <a:t> (ogni </a:t>
            </a:r>
            <a:r>
              <a:rPr lang="it-IT" i="1" dirty="0"/>
              <a:t>Soviet</a:t>
            </a:r>
            <a:r>
              <a:rPr lang="it-IT" dirty="0"/>
              <a:t> è controllato orizzontalmente dai propri elettori e verticalmente dal </a:t>
            </a:r>
            <a:r>
              <a:rPr lang="it-IT" i="1" dirty="0"/>
              <a:t>Soviet</a:t>
            </a:r>
            <a:r>
              <a:rPr lang="it-IT" dirty="0"/>
              <a:t> di livello superiore; il relativo </a:t>
            </a:r>
            <a:r>
              <a:rPr lang="it-IT" i="1" dirty="0"/>
              <a:t>Presidium</a:t>
            </a:r>
            <a:r>
              <a:rPr lang="it-IT" dirty="0"/>
              <a:t> e consiglio è controllato orizzontalmente dal </a:t>
            </a:r>
            <a:r>
              <a:rPr lang="it-IT" i="1" dirty="0"/>
              <a:t>Soviet </a:t>
            </a:r>
            <a:r>
              <a:rPr lang="it-IT" dirty="0"/>
              <a:t>che lo nomina e verticalmente da quello superiore)</a:t>
            </a:r>
            <a:r>
              <a:rPr lang="it-IT" dirty="0" smtClean="0"/>
              <a:t>:</a:t>
            </a:r>
          </a:p>
          <a:p>
            <a:r>
              <a:rPr lang="it-IT" dirty="0" smtClean="0"/>
              <a:t>S’impedisce </a:t>
            </a:r>
            <a:r>
              <a:rPr lang="it-IT" dirty="0"/>
              <a:t>in tal modo la configurabilità di organi di controllo “esterni” alle assemblee. Queste approvano sia leggi ordinarie, sia le leggi costituzionali.</a:t>
            </a:r>
          </a:p>
          <a:p>
            <a:r>
              <a:rPr lang="it-IT" dirty="0"/>
              <a:t>Non è coerente con detto modello il controllo di costituzionalità la possibilità che si diano corti costituzionali; non è invece incompatibile l’attribuzione di tale potere di controllo alla medesima assemblea rappresentativa o all’organo più ristretto della stessa, il </a:t>
            </a:r>
            <a:r>
              <a:rPr lang="it-IT" i="1" dirty="0" err="1"/>
              <a:t>praesidium</a:t>
            </a:r>
            <a:r>
              <a:rPr lang="it-IT" dirty="0"/>
              <a:t>: Romania (1965), Bulgaria, (1971), RDT (1968), Ungheria (1972), Albania e Polonia (1976), URSS e Cuba (1977), Cina (1978).</a:t>
            </a:r>
          </a:p>
          <a:p>
            <a:r>
              <a:rPr lang="it-IT" dirty="0"/>
              <a:t>Alcuni di questi hanno conosciuto delle Corti costituzionali (Jugoslavia a livello federale e statale dal 1963 e 1974; Cecoslovacchia Corte costituzionale federale dal 1968; Polonia, da 1982; Ungheria </a:t>
            </a:r>
            <a:r>
              <a:rPr lang="it-IT" dirty="0" err="1"/>
              <a:t>cons</a:t>
            </a:r>
            <a:r>
              <a:rPr lang="it-IT" dirty="0"/>
              <a:t> </a:t>
            </a:r>
            <a:r>
              <a:rPr lang="it-IT" dirty="0" err="1"/>
              <a:t>cost</a:t>
            </a:r>
            <a:r>
              <a:rPr lang="it-IT" dirty="0"/>
              <a:t> dal 1983). </a:t>
            </a:r>
          </a:p>
          <a:p>
            <a:r>
              <a:rPr lang="it-IT" b="1" dirty="0"/>
              <a:t>Jugoslavia</a:t>
            </a:r>
            <a:r>
              <a:rPr lang="it-IT" dirty="0"/>
              <a:t>: </a:t>
            </a:r>
            <a:r>
              <a:rPr lang="it-IT" dirty="0" smtClean="0"/>
              <a:t>Cost</a:t>
            </a:r>
            <a:r>
              <a:rPr lang="it-IT" dirty="0"/>
              <a:t>. 1963 prevede corti </a:t>
            </a:r>
            <a:r>
              <a:rPr lang="it-IT" dirty="0" smtClean="0"/>
              <a:t>costituzionali </a:t>
            </a:r>
            <a:r>
              <a:rPr lang="it-IT" dirty="0"/>
              <a:t>a livello federale e delle sei repubbliche (dal 1974 per le province autonome di Kosovo e </a:t>
            </a:r>
            <a:r>
              <a:rPr lang="it-IT" dirty="0" err="1"/>
              <a:t>Voivodina</a:t>
            </a:r>
            <a:r>
              <a:rPr lang="it-IT" dirty="0"/>
              <a:t>). </a:t>
            </a:r>
          </a:p>
          <a:p>
            <a:r>
              <a:rPr lang="it-IT" b="1" dirty="0"/>
              <a:t>Polonia</a:t>
            </a:r>
            <a:r>
              <a:rPr lang="it-IT" dirty="0"/>
              <a:t>: revisione costituzionale del 1982 e legge sul TC del 1985. </a:t>
            </a:r>
            <a:r>
              <a:rPr lang="it-IT" dirty="0" smtClean="0"/>
              <a:t>La </a:t>
            </a:r>
            <a:r>
              <a:rPr lang="it-IT" dirty="0"/>
              <a:t>dichiarazione di incostituzionalità non comportava annullamento della legge: obbligo del parlamento di considerarla e di renderla conforme alla decisione del TC o di ricusare detta decisione a maggioranza dei 2/3 dei parlamentari (quorum strutturale: maggioranza semplice). Modifica del 1989: valutare conformità azione partiti con </a:t>
            </a:r>
            <a:r>
              <a:rPr lang="it-IT" dirty="0" smtClean="0"/>
              <a:t>costituzione.</a:t>
            </a:r>
            <a:endParaRPr lang="it-IT" dirty="0"/>
          </a:p>
          <a:p>
            <a:r>
              <a:rPr lang="it-IT" dirty="0"/>
              <a:t>In realtà, non hanno esercitato un effettivo controllo di costituzionalità, ma una funzione meramente declamatoria dei principi assunti a fondamento del regime. La ragione risiede nella circostanza che, com’è noto, la costituzione era una mera enunciazione di programmi politici </a:t>
            </a:r>
            <a:r>
              <a:rPr lang="it-IT" dirty="0" smtClean="0"/>
              <a:t>(costituzione-</a:t>
            </a:r>
            <a:r>
              <a:rPr lang="it-IT" dirty="0"/>
              <a:t>programma)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2813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Paesi islamici: Iran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it-IT" b="1" dirty="0"/>
              <a:t> </a:t>
            </a:r>
            <a:endParaRPr lang="it-IT" dirty="0"/>
          </a:p>
          <a:p>
            <a:pPr marL="0" indent="0">
              <a:buNone/>
            </a:pPr>
            <a:r>
              <a:rPr lang="it-IT" sz="4300" dirty="0" smtClean="0"/>
              <a:t>Cost</a:t>
            </a:r>
            <a:r>
              <a:rPr lang="it-IT" sz="4300" dirty="0"/>
              <a:t>. 1979: già nel Preambolo si ha immedesimazione tra principi politici e </a:t>
            </a:r>
            <a:r>
              <a:rPr lang="it-IT" sz="4300" dirty="0" smtClean="0"/>
              <a:t>religiosi</a:t>
            </a:r>
            <a:r>
              <a:rPr lang="it-IT" sz="4300" dirty="0"/>
              <a:t>. </a:t>
            </a:r>
            <a:endParaRPr lang="it-IT" sz="4300" dirty="0" smtClean="0"/>
          </a:p>
          <a:p>
            <a:pPr marL="0" indent="0">
              <a:buNone/>
            </a:pPr>
            <a:r>
              <a:rPr lang="it-IT" sz="4300" dirty="0" smtClean="0"/>
              <a:t>Stato </a:t>
            </a:r>
            <a:r>
              <a:rPr lang="it-IT" sz="4300" dirty="0"/>
              <a:t>teocratico: il diritto religioso è in costituzione e ai religiosi è attribuito un ruolo politico attivo. </a:t>
            </a:r>
          </a:p>
          <a:p>
            <a:r>
              <a:rPr lang="it-IT" sz="4300" dirty="0"/>
              <a:t>Art. 2: otto principi sui cui si basa la repubblica islamica, tra cui il Corano come legge fondamentale.</a:t>
            </a:r>
          </a:p>
          <a:p>
            <a:r>
              <a:rPr lang="it-IT" sz="4300" dirty="0"/>
              <a:t>Art. 4: la </a:t>
            </a:r>
            <a:r>
              <a:rPr lang="it-IT" sz="4300" i="1" dirty="0" err="1"/>
              <a:t>shari’a</a:t>
            </a:r>
            <a:r>
              <a:rPr lang="it-IT" sz="4300" dirty="0"/>
              <a:t> è fonte suprema del diritto. La disposizione si applica in modo </a:t>
            </a:r>
            <a:r>
              <a:rPr lang="it-IT" sz="4300" dirty="0" smtClean="0"/>
              <a:t>assoluto </a:t>
            </a:r>
            <a:r>
              <a:rPr lang="it-IT" sz="4300" dirty="0"/>
              <a:t>e universale a tutti gli articoli della Costituzione.</a:t>
            </a:r>
          </a:p>
          <a:p>
            <a:r>
              <a:rPr lang="it-IT" sz="4300" dirty="0"/>
              <a:t>Art. 72: illegittimità della legislazione contraria alle direttive della religione ufficiale.</a:t>
            </a:r>
          </a:p>
          <a:p>
            <a:r>
              <a:rPr lang="it-IT" sz="4300" dirty="0"/>
              <a:t>Art. 170: obbligo per i giudici di disapplicare le regole che contrastino con legge islamica. </a:t>
            </a:r>
          </a:p>
          <a:p>
            <a:r>
              <a:rPr lang="it-IT" sz="4300" dirty="0"/>
              <a:t>Il clero ha il compito di vagliare la legislazione parlamentare: </a:t>
            </a:r>
            <a:r>
              <a:rPr lang="it-IT" sz="4300" dirty="0" smtClean="0"/>
              <a:t>esercitato </a:t>
            </a:r>
            <a:r>
              <a:rPr lang="it-IT" sz="4300" dirty="0"/>
              <a:t>dal Consiglio dei guardiani</a:t>
            </a:r>
            <a:r>
              <a:rPr lang="it-IT" sz="4300" dirty="0" smtClean="0"/>
              <a:t>.</a:t>
            </a:r>
          </a:p>
          <a:p>
            <a:r>
              <a:rPr lang="it-IT" sz="4300" dirty="0" smtClean="0"/>
              <a:t>Art</a:t>
            </a:r>
            <a:r>
              <a:rPr lang="it-IT" sz="4300" dirty="0"/>
              <a:t>. 91: </a:t>
            </a:r>
            <a:r>
              <a:rPr lang="it-IT" sz="4300" b="1" dirty="0"/>
              <a:t>tutela la costituzione e i principi islamici assicurando che </a:t>
            </a:r>
            <a:r>
              <a:rPr lang="it-IT" sz="4300" b="1" dirty="0" smtClean="0"/>
              <a:t>nessun </a:t>
            </a:r>
            <a:r>
              <a:rPr lang="it-IT" sz="4300" b="1" dirty="0"/>
              <a:t>atto approvato </a:t>
            </a:r>
            <a:r>
              <a:rPr lang="it-IT" sz="4300" b="1" dirty="0" smtClean="0"/>
              <a:t>dal </a:t>
            </a:r>
            <a:r>
              <a:rPr lang="it-IT" sz="4300" b="1" dirty="0"/>
              <a:t>Parlamento sia con essi in contrasto. </a:t>
            </a:r>
            <a:endParaRPr lang="it-IT" sz="4300" dirty="0"/>
          </a:p>
          <a:p>
            <a:r>
              <a:rPr lang="it-IT" sz="4300" dirty="0"/>
              <a:t>12 membri: sei nominati dalla Guida suprema (vertice politico e religioso del sistema </a:t>
            </a:r>
            <a:r>
              <a:rPr lang="it-IT" sz="4300" dirty="0" smtClean="0"/>
              <a:t>costituzionale</a:t>
            </a:r>
            <a:r>
              <a:rPr lang="it-IT" sz="4300" dirty="0"/>
              <a:t>: art. 5; guida il popolo, difende i valori sacri dell’islam, vigila sui tre poteri </a:t>
            </a:r>
            <a:r>
              <a:rPr lang="it-IT" sz="4300" dirty="0" smtClean="0"/>
              <a:t>dello </a:t>
            </a:r>
            <a:r>
              <a:rPr lang="it-IT" sz="4300" dirty="0"/>
              <a:t>stato, nomina le supreme magistrature, comanda le FFAA, </a:t>
            </a:r>
            <a:r>
              <a:rPr lang="it-IT" sz="4300" dirty="0" smtClean="0"/>
              <a:t>firma </a:t>
            </a:r>
            <a:r>
              <a:rPr lang="it-IT" sz="4300" dirty="0"/>
              <a:t>il decreto di nomina del </a:t>
            </a:r>
            <a:r>
              <a:rPr lang="it-IT" sz="4300" dirty="0" err="1"/>
              <a:t>PdR</a:t>
            </a:r>
            <a:r>
              <a:rPr lang="it-IT" sz="4300" dirty="0"/>
              <a:t> e lo </a:t>
            </a:r>
            <a:r>
              <a:rPr lang="it-IT" sz="4300" dirty="0" smtClean="0"/>
              <a:t>destituisce </a:t>
            </a:r>
            <a:r>
              <a:rPr lang="it-IT" sz="4300" dirty="0"/>
              <a:t>se la Corte suprema emette una condanna nei suoi confronti o viene sfiduciato); 6 a maggioranza semplice dal Parlamento tra giuristi esperti su proposta della Corte suprema (che è nominata dalla Guida).</a:t>
            </a:r>
          </a:p>
          <a:p>
            <a:pPr lvl="0"/>
            <a:r>
              <a:rPr lang="it-IT" sz="4300" dirty="0"/>
              <a:t>sicuramente 6 membri sono esponenti del clero. Sei anni </a:t>
            </a:r>
            <a:r>
              <a:rPr lang="it-IT" sz="4300" dirty="0" smtClean="0"/>
              <a:t>rinnovati </a:t>
            </a:r>
            <a:r>
              <a:rPr lang="it-IT" sz="4300" dirty="0"/>
              <a:t>per metà ogni tre. </a:t>
            </a:r>
          </a:p>
          <a:p>
            <a:pPr lvl="0"/>
            <a:r>
              <a:rPr lang="it-IT" sz="4300" dirty="0" smtClean="0"/>
              <a:t>controllo </a:t>
            </a:r>
            <a:r>
              <a:rPr lang="it-IT" sz="4300" dirty="0"/>
              <a:t>di costituzionalità: tutti gli atti del parlamento sono automaticamente sottoposti al suo controllo prima della entrata in vigore: si pronuncia, salvo giustificati motivi, entro 10 gg. Controllo preventivo: prima rispetto ai principi dell’islam (sulla base del parere dei soli 6 membri religiosi), poi della </a:t>
            </a:r>
            <a:r>
              <a:rPr lang="it-IT" sz="4300" dirty="0" smtClean="0"/>
              <a:t>costituzione </a:t>
            </a:r>
            <a:r>
              <a:rPr lang="it-IT" sz="4300" dirty="0"/>
              <a:t>(il parere è emesso da tutto il consiglio).</a:t>
            </a:r>
          </a:p>
          <a:p>
            <a:r>
              <a:rPr lang="it-IT" sz="4300" dirty="0"/>
              <a:t>Se l’atto è ritenuto non </a:t>
            </a:r>
            <a:r>
              <a:rPr lang="it-IT" sz="4300" dirty="0" smtClean="0"/>
              <a:t>conforme </a:t>
            </a:r>
            <a:r>
              <a:rPr lang="it-IT" sz="4300" dirty="0"/>
              <a:t>=&gt; </a:t>
            </a:r>
            <a:r>
              <a:rPr lang="it-IT" sz="4300" dirty="0" smtClean="0"/>
              <a:t>rinvia </a:t>
            </a:r>
            <a:r>
              <a:rPr lang="it-IT" sz="4300" dirty="0"/>
              <a:t>per riesame al </a:t>
            </a:r>
            <a:r>
              <a:rPr lang="it-IT" sz="4300" dirty="0" smtClean="0"/>
              <a:t>Parlamento</a:t>
            </a:r>
            <a:r>
              <a:rPr lang="it-IT" sz="4300" dirty="0"/>
              <a:t>. In caso di contrasto: conciliazione. Se l’atto è urgente, i guardiani partecipano alla deliberazione e lì esprimono il parere (art. 97)</a:t>
            </a:r>
            <a:r>
              <a:rPr lang="it-IT" sz="4300" dirty="0" smtClean="0"/>
              <a:t>.</a:t>
            </a:r>
            <a:endParaRPr lang="it-IT" sz="4300" dirty="0"/>
          </a:p>
        </p:txBody>
      </p:sp>
    </p:spTree>
    <p:extLst>
      <p:ext uri="{BB962C8B-B14F-4D97-AF65-F5344CB8AC3E}">
        <p14:creationId xmlns:p14="http://schemas.microsoft.com/office/powerpoint/2010/main" val="86154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(ampia)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In prima approssimazione, l’espressione designa un raffronto, da chiunque operato (giudice, organo </a:t>
            </a:r>
            <a:r>
              <a:rPr lang="it-IT" i="1" dirty="0"/>
              <a:t>ad hoc</a:t>
            </a:r>
            <a:r>
              <a:rPr lang="it-IT" dirty="0"/>
              <a:t>, lo stesso legislatore, ecc.) tra norme costituzionali o considerate tali e altre norme (di solito a questa </a:t>
            </a:r>
            <a:r>
              <a:rPr lang="it-IT" dirty="0" err="1"/>
              <a:t>sottordinate</a:t>
            </a:r>
            <a:r>
              <a:rPr lang="it-IT" dirty="0"/>
              <a:t>). </a:t>
            </a:r>
          </a:p>
          <a:p>
            <a:r>
              <a:rPr lang="it-IT" dirty="0" smtClean="0"/>
              <a:t>Definizione </a:t>
            </a:r>
            <a:r>
              <a:rPr lang="it-IT" dirty="0"/>
              <a:t>molto </a:t>
            </a:r>
            <a:r>
              <a:rPr lang="it-IT" dirty="0" smtClean="0"/>
              <a:t>ampia, che ha in sé taluni pregi:</a:t>
            </a:r>
            <a:endParaRPr lang="it-IT" dirty="0"/>
          </a:p>
          <a:p>
            <a:pPr marL="514350" lvl="0" indent="-514350">
              <a:buAutoNum type="arabicParenR"/>
            </a:pPr>
            <a:r>
              <a:rPr lang="it-IT" dirty="0" smtClean="0"/>
              <a:t>Contiene </a:t>
            </a:r>
            <a:r>
              <a:rPr lang="it-IT" dirty="0"/>
              <a:t>in sé il concetto di raffronto (parametro-oggetto): rigidità garantita e </a:t>
            </a:r>
            <a:r>
              <a:rPr lang="it-IT" dirty="0" err="1"/>
              <a:t>giustiziabilità</a:t>
            </a:r>
            <a:r>
              <a:rPr lang="it-IT" dirty="0"/>
              <a:t> della Costituzione; </a:t>
            </a:r>
            <a:endParaRPr lang="it-IT" dirty="0" smtClean="0"/>
          </a:p>
          <a:p>
            <a:pPr marL="514350" lvl="0" indent="-514350">
              <a:buAutoNum type="arabicParenR"/>
            </a:pPr>
            <a:r>
              <a:rPr lang="it-IT" dirty="0" smtClean="0"/>
              <a:t>Comprende </a:t>
            </a:r>
            <a:r>
              <a:rPr lang="it-IT" dirty="0"/>
              <a:t>anche forme di controllo che non sono esercitate secondo forme o modalità di tipo contenzioso-giurisdizionale, ma secondo criteri di tipo “politico” (o perché non sono esercitate in forme giurisdizionali; o perché gli organi che esercitano tale funzione non hanno natura giurisdizionale)</a:t>
            </a:r>
            <a:r>
              <a:rPr lang="it-IT" dirty="0" smtClean="0"/>
              <a:t>.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Non </a:t>
            </a:r>
            <a:r>
              <a:rPr lang="it-IT" dirty="0"/>
              <a:t>si basa né sull’organo, né sull’attività, ma sulla funzione: </a:t>
            </a:r>
            <a:r>
              <a:rPr lang="it-IT" dirty="0" smtClean="0"/>
              <a:t>che è di protezione </a:t>
            </a:r>
            <a:r>
              <a:rPr lang="it-IT" dirty="0"/>
              <a:t>e supremazia della </a:t>
            </a:r>
            <a:r>
              <a:rPr lang="it-IT" dirty="0" smtClean="0"/>
              <a:t>costituzione.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9304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(ristretta)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Riscontro</a:t>
            </a:r>
            <a:r>
              <a:rPr lang="it-IT" dirty="0"/>
              <a:t>, da parte di un organo giurisdizionale che opera in posizione di terzietà, tra norme costituzionali (formalizzate e rigide) e norme </a:t>
            </a:r>
            <a:r>
              <a:rPr lang="it-IT" dirty="0" smtClean="0"/>
              <a:t>sotto-ordinate</a:t>
            </a:r>
            <a:r>
              <a:rPr lang="it-IT" dirty="0"/>
              <a:t>. L’effetto è quello di espungere le norme contrastanti dall’ordinamento giuridico.</a:t>
            </a:r>
          </a:p>
          <a:p>
            <a:r>
              <a:rPr lang="it-IT" dirty="0"/>
              <a:t>Esclude il </a:t>
            </a:r>
            <a:r>
              <a:rPr lang="it-IT" b="1" dirty="0"/>
              <a:t>controllo esercitato dagli stessi legislatori </a:t>
            </a:r>
            <a:r>
              <a:rPr lang="it-IT" dirty="0"/>
              <a:t>(controllo esercitato da soggetto politico e in forme non giurisdizionali), da </a:t>
            </a:r>
            <a:r>
              <a:rPr lang="it-IT" b="1" dirty="0"/>
              <a:t>organi che pur essendo in posizione di terzietà, non hanno natura </a:t>
            </a:r>
            <a:r>
              <a:rPr lang="it-IT" b="1" dirty="0" smtClean="0"/>
              <a:t>giurisdizionale </a:t>
            </a:r>
            <a:r>
              <a:rPr lang="it-IT" b="1" dirty="0"/>
              <a:t>o non esercitano il controllo in forme giurisdizionali</a:t>
            </a:r>
            <a:r>
              <a:rPr lang="it-IT" dirty="0"/>
              <a:t>, e anche la c.d. </a:t>
            </a:r>
            <a:r>
              <a:rPr lang="it-IT" b="1" dirty="0"/>
              <a:t>mera delibazione di costituzionalità </a:t>
            </a:r>
            <a:r>
              <a:rPr lang="it-IT" dirty="0"/>
              <a:t>(quella che il Capo dello Stato esercita in sede di rinvio, promulgazione o sanzione delle leggi).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4085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it-IT" dirty="0" smtClean="0"/>
              <a:t>Rendere </a:t>
            </a:r>
            <a:r>
              <a:rPr lang="it-IT" dirty="0"/>
              <a:t>giustiziabili (</a:t>
            </a:r>
            <a:r>
              <a:rPr lang="it-IT" i="1" dirty="0" err="1"/>
              <a:t>justiciable</a:t>
            </a:r>
            <a:r>
              <a:rPr lang="it-IT" dirty="0"/>
              <a:t>), portandoli a raffronto con le statuizioni contenute negli atti di rango costituzionale/</a:t>
            </a:r>
            <a:r>
              <a:rPr lang="it-IT" i="1" dirty="0" err="1"/>
              <a:t>higher</a:t>
            </a:r>
            <a:r>
              <a:rPr lang="it-IT" i="1" dirty="0"/>
              <a:t> law</a:t>
            </a:r>
            <a:r>
              <a:rPr lang="it-IT" dirty="0"/>
              <a:t>/</a:t>
            </a:r>
            <a:r>
              <a:rPr lang="it-IT" i="1" dirty="0" err="1"/>
              <a:t>fundamental</a:t>
            </a:r>
            <a:r>
              <a:rPr lang="it-IT" i="1" dirty="0"/>
              <a:t> law</a:t>
            </a:r>
            <a:r>
              <a:rPr lang="it-IT" dirty="0"/>
              <a:t> atti o comportamenti dei poteri pubblici (organi costituzionali dotati di potere normativo, ma non solo), al fine di accertare se detti poteri hanno esercitato le proprie attribuzioni nelle forme e nei limiti stabiliti dalla Costituzione medesima; </a:t>
            </a:r>
          </a:p>
          <a:p>
            <a:pPr lvl="0"/>
            <a:r>
              <a:rPr lang="it-IT" dirty="0"/>
              <a:t>Sono definizioni coerenti con le prime manifestazioni “storiche” della giustizia costituzionale. Il problema </a:t>
            </a:r>
            <a:r>
              <a:rPr lang="it-IT" dirty="0" smtClean="0"/>
              <a:t>è il </a:t>
            </a:r>
            <a:r>
              <a:rPr lang="it-IT" b="1" dirty="0" smtClean="0"/>
              <a:t>controllo </a:t>
            </a:r>
            <a:r>
              <a:rPr lang="it-IT" b="1" dirty="0"/>
              <a:t>del potere pubblico conferito dalla costituzione ai rappresentanti del popolo</a:t>
            </a:r>
            <a:r>
              <a:rPr lang="it-IT" dirty="0"/>
              <a:t>: se si può esercitare, da parte di chi e a quale titolo senza debordare dai limiti stabiliti dal popolo stesso nella </a:t>
            </a:r>
            <a:r>
              <a:rPr lang="it-IT" dirty="0" smtClean="0"/>
              <a:t>Costituzione.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015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presuppone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/>
              <a:t>Supremazia</a:t>
            </a:r>
            <a:r>
              <a:rPr lang="it-IT" dirty="0"/>
              <a:t> della </a:t>
            </a:r>
            <a:r>
              <a:rPr lang="it-IT" dirty="0" smtClean="0"/>
              <a:t>Costituzione: </a:t>
            </a:r>
            <a:r>
              <a:rPr lang="it-IT" dirty="0"/>
              <a:t>assicura la stabilità e la perpetuazione nel tempo delle regole sulle quali si basa la pacifica convivenza e l’organizzazione del potere pubblico.</a:t>
            </a:r>
          </a:p>
          <a:p>
            <a:r>
              <a:rPr lang="it-IT" b="1" dirty="0"/>
              <a:t>Carattere normativo</a:t>
            </a:r>
            <a:r>
              <a:rPr lang="it-IT" dirty="0"/>
              <a:t> della Costituzione: prevalenza su norme di rango inferiore, che non possono contraddirla e se la </a:t>
            </a:r>
            <a:r>
              <a:rPr lang="it-IT" dirty="0" smtClean="0"/>
              <a:t>contraddicono, si </a:t>
            </a:r>
            <a:r>
              <a:rPr lang="it-IT" dirty="0"/>
              <a:t>applica la Costituzione.</a:t>
            </a:r>
          </a:p>
          <a:p>
            <a:r>
              <a:rPr lang="it-IT" dirty="0"/>
              <a:t>Di qui deriva il carattere di </a:t>
            </a:r>
            <a:r>
              <a:rPr lang="it-IT" b="1" dirty="0"/>
              <a:t>norma giuridica fondamentale</a:t>
            </a:r>
            <a:r>
              <a:rPr lang="it-IT" dirty="0"/>
              <a:t>, dalla quale sarebbe scaturito quello di </a:t>
            </a:r>
            <a:r>
              <a:rPr lang="it-IT" b="1" dirty="0"/>
              <a:t>rigidità</a:t>
            </a:r>
            <a:r>
              <a:rPr lang="it-IT" dirty="0"/>
              <a:t> con fissazione di limiti alla revisione della medesima, revisione che si realizza in forme aggravate rispetto a legge. È già una forma di garanzia: cui si affianca il controllo di costituzionalità, che può essere su atti (leggi) ma anche su organi e che è preordinato alla protezione della Costituzione.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03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Sistemi di classificazione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400" b="1" dirty="0"/>
              <a:t>OGGETTO</a:t>
            </a:r>
            <a:r>
              <a:rPr lang="it-IT" sz="1400" dirty="0"/>
              <a:t> </a:t>
            </a:r>
            <a:r>
              <a:rPr lang="it-IT" sz="1400" dirty="0" smtClean="0"/>
              <a:t>: sindacato </a:t>
            </a:r>
            <a:r>
              <a:rPr lang="it-IT" sz="1400" dirty="0"/>
              <a:t>di tipo </a:t>
            </a:r>
            <a:r>
              <a:rPr lang="it-IT" sz="1400" b="1" dirty="0"/>
              <a:t>formale</a:t>
            </a:r>
            <a:r>
              <a:rPr lang="it-IT" sz="1400" dirty="0"/>
              <a:t> (irregolarità </a:t>
            </a:r>
            <a:r>
              <a:rPr lang="it-IT" sz="1400" dirty="0" smtClean="0"/>
              <a:t>intervenute </a:t>
            </a:r>
            <a:r>
              <a:rPr lang="it-IT" sz="1400" dirty="0"/>
              <a:t>nel procedimento di formazione) e </a:t>
            </a:r>
            <a:r>
              <a:rPr lang="it-IT" sz="1400" b="1" dirty="0"/>
              <a:t>materiale</a:t>
            </a:r>
            <a:r>
              <a:rPr lang="it-IT" sz="1400" dirty="0"/>
              <a:t> </a:t>
            </a:r>
            <a:r>
              <a:rPr lang="it-IT" sz="1400" dirty="0" smtClean="0"/>
              <a:t>(l’atto, </a:t>
            </a:r>
            <a:r>
              <a:rPr lang="it-IT" sz="1400" dirty="0"/>
              <a:t>formalmente regolare, contrasta con disposizioni costituzionali quanto </a:t>
            </a:r>
            <a:r>
              <a:rPr lang="it-IT" sz="1400" dirty="0" smtClean="0"/>
              <a:t>al </a:t>
            </a:r>
            <a:r>
              <a:rPr lang="it-IT" sz="1400" dirty="0"/>
              <a:t>contenuto).</a:t>
            </a:r>
          </a:p>
          <a:p>
            <a:pPr marL="0" indent="0">
              <a:buNone/>
            </a:pPr>
            <a:r>
              <a:rPr lang="it-IT" sz="1400" dirty="0"/>
              <a:t> </a:t>
            </a:r>
          </a:p>
          <a:p>
            <a:r>
              <a:rPr lang="it-IT" sz="1400" b="1" dirty="0"/>
              <a:t>SOGGETTO CHE ESERCITA IL </a:t>
            </a:r>
            <a:r>
              <a:rPr lang="it-IT" sz="1400" b="1" dirty="0" smtClean="0"/>
              <a:t>CONTROLLO: </a:t>
            </a:r>
            <a:endParaRPr lang="it-IT" sz="1400" dirty="0"/>
          </a:p>
          <a:p>
            <a:pPr marL="0" indent="0">
              <a:buNone/>
            </a:pPr>
            <a:r>
              <a:rPr lang="it-IT" sz="1400" b="1" dirty="0" smtClean="0"/>
              <a:t>controllo politico</a:t>
            </a:r>
            <a:r>
              <a:rPr lang="it-IT" sz="1400" dirty="0" smtClean="0"/>
              <a:t>: </a:t>
            </a:r>
            <a:endParaRPr lang="it-IT" sz="1400" dirty="0"/>
          </a:p>
          <a:p>
            <a:pPr marL="0" indent="0">
              <a:buNone/>
            </a:pPr>
            <a:r>
              <a:rPr lang="it-IT" sz="1400" dirty="0" smtClean="0"/>
              <a:t>Il </a:t>
            </a:r>
            <a:r>
              <a:rPr lang="it-IT" sz="1400" b="1" dirty="0"/>
              <a:t>culto della volontà </a:t>
            </a:r>
            <a:r>
              <a:rPr lang="it-IT" sz="1400" b="1" dirty="0" smtClean="0"/>
              <a:t>generale</a:t>
            </a:r>
            <a:r>
              <a:rPr lang="it-IT" sz="1400" dirty="0" smtClean="0"/>
              <a:t> rende inconcepibile </a:t>
            </a:r>
            <a:r>
              <a:rPr lang="it-IT" sz="1400" dirty="0"/>
              <a:t>un controllo di costituzionalità delle </a:t>
            </a:r>
            <a:r>
              <a:rPr lang="it-IT" sz="1400" dirty="0" smtClean="0"/>
              <a:t>leggi </a:t>
            </a:r>
            <a:r>
              <a:rPr lang="it-IT" sz="1400" dirty="0"/>
              <a:t>a vantaggio della </a:t>
            </a:r>
            <a:r>
              <a:rPr lang="it-IT" sz="1400" b="1" dirty="0"/>
              <a:t>supremazia parlamentare</a:t>
            </a:r>
            <a:r>
              <a:rPr lang="it-IT" sz="1400" dirty="0"/>
              <a:t>: Regno Unito, Paesi Bassi (art. 120 Cost. </a:t>
            </a:r>
            <a:r>
              <a:rPr lang="it-IT" sz="1400" dirty="0" smtClean="0"/>
              <a:t>divieto di </a:t>
            </a:r>
            <a:r>
              <a:rPr lang="it-IT" sz="1400" dirty="0"/>
              <a:t>esercitare il controllo di </a:t>
            </a:r>
            <a:r>
              <a:rPr lang="it-IT" sz="1400" dirty="0" smtClean="0"/>
              <a:t>costituzionalità)</a:t>
            </a:r>
            <a:r>
              <a:rPr lang="it-IT" sz="1400" dirty="0"/>
              <a:t>, Finlandia (commissione </a:t>
            </a:r>
            <a:r>
              <a:rPr lang="it-IT" sz="1400" dirty="0" smtClean="0"/>
              <a:t>parlamentare)</a:t>
            </a:r>
            <a:r>
              <a:rPr lang="it-IT" sz="1400" dirty="0"/>
              <a:t>; Norvegia (art. 83 Cost.: il Parlamento può chiedere alla Corte suprema una opinione su </a:t>
            </a:r>
            <a:r>
              <a:rPr lang="it-IT" sz="1400" dirty="0" smtClean="0"/>
              <a:t>qualsiasi </a:t>
            </a:r>
            <a:r>
              <a:rPr lang="it-IT" sz="1400" dirty="0"/>
              <a:t>questione giuridica concernente l’approvazione di una nuova </a:t>
            </a:r>
            <a:r>
              <a:rPr lang="it-IT" sz="1400" dirty="0" smtClean="0"/>
              <a:t>legge)</a:t>
            </a:r>
            <a:r>
              <a:rPr lang="it-IT" sz="1400" dirty="0"/>
              <a:t>; Svezia (cap. VIII, art. 18 Cost.: </a:t>
            </a:r>
            <a:r>
              <a:rPr lang="it-IT" sz="1400" i="1" dirty="0" err="1" smtClean="0"/>
              <a:t>Lagrådet</a:t>
            </a:r>
            <a:r>
              <a:rPr lang="it-IT" sz="1400" dirty="0" smtClean="0"/>
              <a:t> – </a:t>
            </a:r>
            <a:r>
              <a:rPr lang="it-IT" sz="1400" dirty="0"/>
              <a:t>comitato legislativo </a:t>
            </a:r>
            <a:r>
              <a:rPr lang="it-IT" sz="1400" dirty="0" smtClean="0"/>
              <a:t>consultivo </a:t>
            </a:r>
            <a:r>
              <a:rPr lang="it-IT" sz="1400" dirty="0"/>
              <a:t>composto da magistrati della </a:t>
            </a:r>
            <a:r>
              <a:rPr lang="it-IT" sz="1400" dirty="0" smtClean="0"/>
              <a:t>Corte Suprema </a:t>
            </a:r>
            <a:r>
              <a:rPr lang="it-IT" sz="1400" dirty="0"/>
              <a:t>e della </a:t>
            </a:r>
            <a:r>
              <a:rPr lang="it-IT" sz="1400" dirty="0" smtClean="0"/>
              <a:t>Corte Suprema Amministrativa – </a:t>
            </a:r>
            <a:r>
              <a:rPr lang="it-IT" sz="1400" dirty="0"/>
              <a:t>si </a:t>
            </a:r>
            <a:r>
              <a:rPr lang="it-IT" sz="1400" dirty="0" smtClean="0"/>
              <a:t>pronuncia in </a:t>
            </a:r>
            <a:r>
              <a:rPr lang="it-IT" sz="1400" dirty="0"/>
              <a:t>via preventiva sulla compatibilità con le leggi </a:t>
            </a:r>
            <a:r>
              <a:rPr lang="it-IT" sz="1400" dirty="0" smtClean="0"/>
              <a:t>fondamentali delle delibere legislative </a:t>
            </a:r>
            <a:r>
              <a:rPr lang="it-IT" sz="1400" dirty="0"/>
              <a:t>pendenti presso il </a:t>
            </a:r>
            <a:r>
              <a:rPr lang="it-IT" sz="1400" i="1" dirty="0" err="1"/>
              <a:t>Riksdag</a:t>
            </a:r>
            <a:r>
              <a:rPr lang="it-IT" sz="1400" dirty="0"/>
              <a:t>; il parere non è </a:t>
            </a:r>
            <a:r>
              <a:rPr lang="it-IT" sz="1400" dirty="0" smtClean="0"/>
              <a:t>vincolante ma </a:t>
            </a:r>
            <a:r>
              <a:rPr lang="it-IT" sz="1400" dirty="0"/>
              <a:t>ha incidenza </a:t>
            </a:r>
            <a:r>
              <a:rPr lang="it-IT" sz="1400" dirty="0" smtClean="0"/>
              <a:t>e influenza </a:t>
            </a:r>
            <a:r>
              <a:rPr lang="it-IT" sz="1400" dirty="0"/>
              <a:t>il successivo controllo diffuso). </a:t>
            </a:r>
            <a:endParaRPr lang="it-IT" sz="1400" dirty="0" smtClean="0"/>
          </a:p>
          <a:p>
            <a:pPr marL="0" indent="0">
              <a:buNone/>
            </a:pPr>
            <a:r>
              <a:rPr lang="it-IT" sz="1400" dirty="0" smtClean="0"/>
              <a:t>2) Si </a:t>
            </a:r>
            <a:r>
              <a:rPr lang="it-IT" sz="1400" dirty="0"/>
              <a:t>affida </a:t>
            </a:r>
            <a:r>
              <a:rPr lang="it-IT" sz="1400" dirty="0" smtClean="0"/>
              <a:t>l’esercizio </a:t>
            </a:r>
            <a:r>
              <a:rPr lang="it-IT" sz="1400" dirty="0"/>
              <a:t>delle funzioni in cui si concreta la giustizia costituzionale a organi </a:t>
            </a:r>
            <a:r>
              <a:rPr lang="it-IT" sz="1400" dirty="0" smtClean="0"/>
              <a:t>non giurisdizionali.</a:t>
            </a:r>
          </a:p>
          <a:p>
            <a:pPr marL="0" indent="0">
              <a:buNone/>
            </a:pPr>
            <a:r>
              <a:rPr lang="it-IT" sz="1400" dirty="0" smtClean="0"/>
              <a:t>3) Il controllo ha </a:t>
            </a:r>
            <a:r>
              <a:rPr lang="it-IT" sz="1400" dirty="0"/>
              <a:t>carattere meramente preventivo, </a:t>
            </a:r>
            <a:r>
              <a:rPr lang="it-IT" sz="1400" dirty="0" err="1" smtClean="0"/>
              <a:t>endo</a:t>
            </a:r>
            <a:r>
              <a:rPr lang="it-IT" sz="1400" dirty="0" smtClean="0"/>
              <a:t>-procedimentale, come in Francia. Ciò per ragioni:</a:t>
            </a:r>
            <a:endParaRPr lang="it-IT" sz="1400" dirty="0"/>
          </a:p>
          <a:p>
            <a:pPr marL="0" indent="0">
              <a:buNone/>
            </a:pPr>
            <a:r>
              <a:rPr lang="it-IT" sz="1400" dirty="0" smtClean="0"/>
              <a:t>– storiche</a:t>
            </a:r>
            <a:r>
              <a:rPr lang="it-IT" sz="1400" dirty="0"/>
              <a:t>: diffidenza verso i giudici e </a:t>
            </a:r>
            <a:r>
              <a:rPr lang="it-IT" sz="1400" dirty="0" smtClean="0"/>
              <a:t>loro </a:t>
            </a:r>
            <a:r>
              <a:rPr lang="it-IT" sz="1400" dirty="0"/>
              <a:t>potere. Messa al bando del </a:t>
            </a:r>
            <a:r>
              <a:rPr lang="it-IT" sz="1400" i="1" dirty="0" err="1"/>
              <a:t>gouvernement</a:t>
            </a:r>
            <a:r>
              <a:rPr lang="it-IT" sz="1400" i="1" dirty="0"/>
              <a:t> </a:t>
            </a:r>
            <a:r>
              <a:rPr lang="it-IT" sz="1400" i="1" dirty="0" err="1"/>
              <a:t>des</a:t>
            </a:r>
            <a:r>
              <a:rPr lang="it-IT" sz="1400" i="1" dirty="0"/>
              <a:t> </a:t>
            </a:r>
            <a:r>
              <a:rPr lang="it-IT" sz="1400" i="1" dirty="0" err="1"/>
              <a:t>juges</a:t>
            </a:r>
            <a:r>
              <a:rPr lang="it-IT" sz="1400" dirty="0"/>
              <a:t>, </a:t>
            </a:r>
            <a:r>
              <a:rPr lang="it-IT" sz="1400" dirty="0" smtClean="0"/>
              <a:t>per diffidenza </a:t>
            </a:r>
            <a:r>
              <a:rPr lang="it-IT" sz="1400" dirty="0"/>
              <a:t>verso i Parlamenti di antico regime: </a:t>
            </a:r>
            <a:r>
              <a:rPr lang="it-IT" sz="1400" b="1" dirty="0" smtClean="0"/>
              <a:t>divieto </a:t>
            </a:r>
            <a:r>
              <a:rPr lang="it-IT" sz="1400" b="1" dirty="0"/>
              <a:t>di interpretazione della legge </a:t>
            </a:r>
            <a:r>
              <a:rPr lang="it-IT" sz="1400" dirty="0"/>
              <a:t>(decreti del 16-24 agosto 1790).; </a:t>
            </a:r>
          </a:p>
          <a:p>
            <a:pPr marL="0" indent="0">
              <a:buNone/>
            </a:pPr>
            <a:r>
              <a:rPr lang="it-IT" sz="1400" dirty="0" smtClean="0"/>
              <a:t>–ideologiche</a:t>
            </a:r>
            <a:r>
              <a:rPr lang="it-IT" sz="1400" dirty="0"/>
              <a:t>: separazione dei poteri e primazia del potere </a:t>
            </a:r>
            <a:r>
              <a:rPr lang="it-IT" sz="1400" dirty="0" smtClean="0"/>
              <a:t>legislativo sottratto </a:t>
            </a:r>
            <a:r>
              <a:rPr lang="it-IT" sz="1400" dirty="0"/>
              <a:t>a controlli eteronomi;</a:t>
            </a:r>
          </a:p>
          <a:p>
            <a:pPr marL="0" indent="0">
              <a:buNone/>
            </a:pPr>
            <a:r>
              <a:rPr lang="it-IT" sz="1400" dirty="0" smtClean="0"/>
              <a:t>–pratiche</a:t>
            </a:r>
            <a:r>
              <a:rPr lang="it-IT" sz="1400" dirty="0"/>
              <a:t>: l’assenza del controllo di costituzionalità </a:t>
            </a:r>
            <a:r>
              <a:rPr lang="it-IT" sz="1400" dirty="0" smtClean="0"/>
              <a:t>tutela </a:t>
            </a:r>
            <a:r>
              <a:rPr lang="it-IT" sz="1400" dirty="0"/>
              <a:t>contro le illegalità dell’esecutivo e del </a:t>
            </a:r>
            <a:r>
              <a:rPr lang="it-IT" sz="1400" dirty="0" smtClean="0"/>
              <a:t>giudiziario.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03587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Sistemi di classificazione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Un ulteriore tipo di controllo politico è proposto da C. Schmitt (in polemica con </a:t>
            </a:r>
            <a:r>
              <a:rPr lang="it-IT" dirty="0" err="1" smtClean="0"/>
              <a:t>Kelsen</a:t>
            </a:r>
            <a:r>
              <a:rPr lang="it-IT" dirty="0" smtClean="0"/>
              <a:t>): il </a:t>
            </a:r>
            <a:r>
              <a:rPr lang="it-IT" b="1" dirty="0" smtClean="0"/>
              <a:t>Capo dello Stato</a:t>
            </a:r>
            <a:r>
              <a:rPr lang="it-IT" dirty="0" smtClean="0"/>
              <a:t>, come </a:t>
            </a:r>
            <a:r>
              <a:rPr lang="it-IT" b="1" dirty="0" smtClean="0"/>
              <a:t>Custode</a:t>
            </a:r>
            <a:r>
              <a:rPr lang="it-IT" dirty="0" smtClean="0"/>
              <a:t> </a:t>
            </a:r>
            <a:r>
              <a:rPr lang="it-IT" b="1" dirty="0" smtClean="0"/>
              <a:t>della Costituzione</a:t>
            </a:r>
            <a:r>
              <a:rPr lang="it-IT" dirty="0" smtClean="0"/>
              <a:t>, con funzioni relative al controllo di costituzionalità.</a:t>
            </a:r>
          </a:p>
          <a:p>
            <a:r>
              <a:rPr lang="it-IT" dirty="0" smtClean="0"/>
              <a:t>Nessun ordinamento liberal-democratico assegna in via esclusiva al Capo dello Stato il compito di difendere la costituzione avverso leggi o atti con essa confliggenti. </a:t>
            </a:r>
          </a:p>
          <a:p>
            <a:r>
              <a:rPr lang="it-IT" dirty="0" smtClean="0"/>
              <a:t>Il più delle volte concorre a tale funzione: mediante ricorso, nonché in connessione all’esercizio del potere di messaggio, in sede di promulgazione-sanzione, potendo in tali ipotesi opporre la propria volontà (veto) a quella del parlamento per ragioni di costituzionalità.</a:t>
            </a:r>
          </a:p>
          <a:p>
            <a:pPr lvl="0"/>
            <a:r>
              <a:rPr lang="it-IT" dirty="0" smtClean="0"/>
              <a:t>Sanzione è un vero concorso all’esercizio della funzione legislativa: è insuperabile il rifiuto della stessa. Vedi UK e Belgio, ove per convenzione costituzionale il Monarca non esercita più tale veto (in UK dal 1707).</a:t>
            </a:r>
          </a:p>
          <a:p>
            <a:pPr lvl="0"/>
            <a:r>
              <a:rPr lang="it-IT" dirty="0" smtClean="0"/>
              <a:t>Veto o rinvio superabile: mediante nuova deliberazione delle camere. A maggioranza semplice (Francia, Italia, Romania); a maggioranze qualificate (Grecia, Perù, Bulgaria, Rep. Ceca; 2/3: Argentina, Polonia).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47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Sistemi di classificazione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b="1" dirty="0"/>
              <a:t>CONTROLLO GIURISDIZIONALE</a:t>
            </a:r>
            <a:r>
              <a:rPr lang="it-IT" dirty="0"/>
              <a:t>: a sua volta distinto in</a:t>
            </a:r>
          </a:p>
          <a:p>
            <a:r>
              <a:rPr lang="it-IT" b="1" u="sng" dirty="0"/>
              <a:t>Diffuso (o giudiziario):</a:t>
            </a:r>
            <a:r>
              <a:rPr lang="it-IT" dirty="0"/>
              <a:t> qualunque giudice è legittimato a compiere il controllo di costituzionalità delle leggi, ai fini di una sua eventuale disapplicazione ove essa sia ritenuta dal giudice stesso incostituzionale. Il controllo è concepito come una fase dell’ordinaria attività processuale da svolgere nell’esercizio di qualunque funzione giurisdizionale a opera di qualunque giudice. </a:t>
            </a:r>
          </a:p>
          <a:p>
            <a:r>
              <a:rPr lang="it-IT" dirty="0"/>
              <a:t>Si ricollega – ma non sempre – con precedente vincolante </a:t>
            </a:r>
            <a:r>
              <a:rPr lang="it-IT" dirty="0" smtClean="0"/>
              <a:t>(pensiamo </a:t>
            </a:r>
            <a:r>
              <a:rPr lang="it-IT" dirty="0"/>
              <a:t>a </a:t>
            </a:r>
            <a:r>
              <a:rPr lang="it-IT" dirty="0" smtClean="0"/>
              <a:t>Paesi Latino-americani, </a:t>
            </a:r>
            <a:r>
              <a:rPr lang="it-IT" dirty="0"/>
              <a:t>Svizzera, Paesi Nordici).</a:t>
            </a:r>
          </a:p>
          <a:p>
            <a:r>
              <a:rPr lang="it-IT" b="1" u="sng" dirty="0"/>
              <a:t>Concentrato (o autonomo):</a:t>
            </a:r>
            <a:r>
              <a:rPr lang="it-IT" dirty="0"/>
              <a:t> In tali ipotesi </a:t>
            </a:r>
            <a:r>
              <a:rPr lang="it-IT" dirty="0" smtClean="0"/>
              <a:t>si </a:t>
            </a:r>
            <a:r>
              <a:rPr lang="it-IT" dirty="0"/>
              <a:t>ha una funzione speciale (esercitata, il più delle volte, nelle forme o qualificata come giurisdizionale) distinguibile da ogni altra perché assegnata alla </a:t>
            </a:r>
            <a:r>
              <a:rPr lang="it-IT" dirty="0" smtClean="0"/>
              <a:t>competenza:</a:t>
            </a:r>
          </a:p>
          <a:p>
            <a:pPr marL="514350" indent="-514350">
              <a:buAutoNum type="alphaLcParenR"/>
            </a:pPr>
            <a:r>
              <a:rPr lang="it-IT" dirty="0" smtClean="0"/>
              <a:t>o </a:t>
            </a:r>
            <a:r>
              <a:rPr lang="it-IT" dirty="0"/>
              <a:t>di un organo </a:t>
            </a:r>
            <a:r>
              <a:rPr lang="it-IT" i="1" dirty="0"/>
              <a:t>ad hoc</a:t>
            </a:r>
            <a:r>
              <a:rPr lang="it-IT" dirty="0"/>
              <a:t> (qui elementi parlamentanti e giudiziari nella selezione); </a:t>
            </a:r>
            <a:endParaRPr lang="it-IT" dirty="0" smtClean="0"/>
          </a:p>
          <a:p>
            <a:pPr marL="514350" indent="-514350">
              <a:buAutoNum type="alphaLcParenR"/>
            </a:pPr>
            <a:r>
              <a:rPr lang="it-IT" dirty="0" smtClean="0"/>
              <a:t>o </a:t>
            </a:r>
            <a:r>
              <a:rPr lang="it-IT" dirty="0"/>
              <a:t>da una speciale composizione dell’organo della giurisdizione (qui elementi giudiziari).</a:t>
            </a:r>
          </a:p>
          <a:p>
            <a:r>
              <a:rPr lang="it-IT" dirty="0"/>
              <a:t>Elaborato, com’è noto, da Hans </a:t>
            </a:r>
            <a:r>
              <a:rPr lang="it-IT" dirty="0" err="1"/>
              <a:t>Kelsen</a:t>
            </a:r>
            <a:r>
              <a:rPr lang="it-IT" dirty="0"/>
              <a:t>, ma vi fu l’apporto di altri autorevoli giuristi anteriori, in particolare, </a:t>
            </a:r>
            <a:r>
              <a:rPr lang="it-IT" dirty="0" err="1" smtClean="0"/>
              <a:t>Jellinek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185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Sistemi di classificazione (4)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SISTEMI MISTI</a:t>
            </a:r>
            <a:r>
              <a:rPr lang="it-IT" dirty="0"/>
              <a:t>: coesistono un organo a carattere accentrato (Corte o Tribunale costituzionale) o sale specializzare di una corte suprema, cui sono attribuite determinate funzioni; e vi concorrono anche gli organi giurisdizionali comuni, esercitando forme di sindacato diffuso: Portogallo, Russia, Paesi Baltici, Messico, Grecia, ecc.</a:t>
            </a:r>
          </a:p>
          <a:p>
            <a:r>
              <a:rPr lang="it-IT" dirty="0"/>
              <a:t>Qui si rileva anche la distinzione tra </a:t>
            </a:r>
            <a:r>
              <a:rPr lang="it-IT" b="1" dirty="0"/>
              <a:t>indole monopolista e concorrenziale di un sistema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7970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2404</Words>
  <Application>Microsoft Office PowerPoint</Application>
  <PresentationFormat>Presentazione su schermo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Giustizia costituzionale </vt:lpstr>
      <vt:lpstr>Definizione (ampia)</vt:lpstr>
      <vt:lpstr>Definizione (ristretta)</vt:lpstr>
      <vt:lpstr>Conclusioni</vt:lpstr>
      <vt:lpstr>Cosa presuppone </vt:lpstr>
      <vt:lpstr>Sistemi di classificazione (1)</vt:lpstr>
      <vt:lpstr>Sistemi di classificazione (2)</vt:lpstr>
      <vt:lpstr>Sistemi di classificazione (3)</vt:lpstr>
      <vt:lpstr>Sistemi di classificazione (4)</vt:lpstr>
      <vt:lpstr>Accesso </vt:lpstr>
      <vt:lpstr>Soggetti e tipologia del controllo</vt:lpstr>
      <vt:lpstr>Tempo ed effetti</vt:lpstr>
      <vt:lpstr>Funzioni della giustizia costituzionale</vt:lpstr>
      <vt:lpstr>Alcune funzioni “ulteriori”</vt:lpstr>
      <vt:lpstr>Controllo politico </vt:lpstr>
      <vt:lpstr>Stato socialista</vt:lpstr>
      <vt:lpstr>Paesi islamici: Iran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Matteo Nicolini</cp:lastModifiedBy>
  <cp:revision>58</cp:revision>
  <dcterms:created xsi:type="dcterms:W3CDTF">2013-04-21T19:51:36Z</dcterms:created>
  <dcterms:modified xsi:type="dcterms:W3CDTF">2014-12-15T09:35:47Z</dcterms:modified>
</cp:coreProperties>
</file>