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3" autoAdjust="0"/>
    <p:restoredTop sz="94671" autoAdjust="0"/>
  </p:normalViewPr>
  <p:slideViewPr>
    <p:cSldViewPr>
      <p:cViewPr>
        <p:scale>
          <a:sx n="100" d="100"/>
          <a:sy n="100" d="100"/>
        </p:scale>
        <p:origin x="-464" y="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CRIMINI INFORMATICI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Delitto di </a:t>
            </a:r>
            <a:r>
              <a:rPr lang="it-IT" dirty="0" smtClean="0">
                <a:solidFill>
                  <a:srgbClr val="FF0000"/>
                </a:solidFill>
              </a:rPr>
              <a:t>accesso abusivo</a:t>
            </a:r>
            <a:r>
              <a:rPr lang="it-IT" dirty="0" smtClean="0"/>
              <a:t>: fa riferimento all’accesso abusivo ad un sistema informatico protetto da misure di sicurezza anche se minime.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Abuso di operatore di sistema</a:t>
            </a:r>
            <a:r>
              <a:rPr lang="it-IT" dirty="0" smtClean="0"/>
              <a:t>: fa riferimento all’abuso di un soggetto con tale qualifica, al fine di compiere attività “illegali”.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Delitto di frode informatica</a:t>
            </a:r>
            <a:r>
              <a:rPr lang="it-IT" dirty="0" smtClean="0"/>
              <a:t>: si intende la “ricerca” di modifica, o sfruttamento, dei sistemi informatici al fine di compiere attività criminose.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CRIMINI INFORMATICI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Impedimento o turbamento di un sistema informatico</a:t>
            </a:r>
            <a:r>
              <a:rPr lang="it-IT" dirty="0" smtClean="0"/>
              <a:t>: fa riferimento ad abusi che si possono verificare nelle licenze </a:t>
            </a:r>
            <a:r>
              <a:rPr lang="it-IT" dirty="0" err="1" smtClean="0"/>
              <a:t>sw</a:t>
            </a:r>
            <a:r>
              <a:rPr lang="it-IT" dirty="0" smtClean="0"/>
              <a:t>, o installazione di particolari programmi, tali da alterare la funzionalità di un sistema a favore dei “produttori” di </a:t>
            </a:r>
            <a:r>
              <a:rPr lang="it-IT" dirty="0" err="1" smtClean="0"/>
              <a:t>sw</a:t>
            </a:r>
            <a:r>
              <a:rPr lang="it-IT" dirty="0" smtClean="0"/>
              <a:t>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Detenzione e diffusione abusiva di codici di accesso</a:t>
            </a:r>
            <a:r>
              <a:rPr lang="it-IT" dirty="0" smtClean="0"/>
              <a:t>: sanziona l’abusiva acquisizione, in qualunque modo, duplicazione e distribuzione, dei mezzi, o dei codici di accesso ad un sistema informatico.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PROTEZIONE DELLE COMPONENTI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 determinare una politica di sicurezza bisogna anzitutto individuare quali sono le componenti del sistema che devono essere protette.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Hardware </a:t>
            </a:r>
            <a:r>
              <a:rPr lang="it-IT" dirty="0" smtClean="0"/>
              <a:t>– le apparecchiature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Software</a:t>
            </a:r>
            <a:r>
              <a:rPr lang="it-IT" dirty="0" smtClean="0"/>
              <a:t> – i programmi per il funzionamento del sistema e l’elaborazione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Dati</a:t>
            </a:r>
            <a:r>
              <a:rPr lang="it-IT" dirty="0" smtClean="0"/>
              <a:t> – le informazioni gestite dai programmi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PROTEZIONE DELLE COMPONENTI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it-IT" dirty="0" smtClean="0">
                <a:solidFill>
                  <a:srgbClr val="FF0000"/>
                </a:solidFill>
              </a:rPr>
              <a:t>Supporti di memorizzazione </a:t>
            </a:r>
            <a:r>
              <a:rPr lang="it-IT" dirty="0" smtClean="0"/>
              <a:t>– possono contenere </a:t>
            </a:r>
            <a:r>
              <a:rPr lang="it-IT" dirty="0" err="1" smtClean="0"/>
              <a:t>sw</a:t>
            </a:r>
            <a:r>
              <a:rPr lang="it-IT" dirty="0" smtClean="0"/>
              <a:t> e dati (anche backup)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Reti</a:t>
            </a:r>
            <a:r>
              <a:rPr lang="it-IT" dirty="0" smtClean="0"/>
              <a:t> – permettono l’interconnessione di vari sistemi e quindi lo scambio di informazioni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Accessi</a:t>
            </a:r>
            <a:r>
              <a:rPr lang="it-IT" dirty="0" smtClean="0"/>
              <a:t> – la possibilità che viene data ai soggetti di accedere alle risorse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Individui chiave </a:t>
            </a:r>
            <a:r>
              <a:rPr lang="it-IT" dirty="0" smtClean="0"/>
              <a:t>– fa riferimento agli amministratori di sistema, ed eventuali operatori specializzati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SCHEMA</a:t>
            </a:r>
            <a:endParaRPr lang="it-IT" dirty="0"/>
          </a:p>
        </p:txBody>
      </p:sp>
      <p:pic>
        <p:nvPicPr>
          <p:cNvPr id="4" name="Picture 4" descr="1db6d15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700808"/>
            <a:ext cx="4364673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ATTACCANTI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Gli attaccanti si possono dividere secondo due partizioni:</a:t>
            </a:r>
          </a:p>
          <a:p>
            <a:r>
              <a:rPr lang="it-IT" dirty="0" smtClean="0"/>
              <a:t>Per metodo ed obiettivi:</a:t>
            </a:r>
          </a:p>
          <a:p>
            <a:pPr lvl="1"/>
            <a:r>
              <a:rPr lang="it-IT" dirty="0" err="1" smtClean="0">
                <a:solidFill>
                  <a:srgbClr val="FF0000"/>
                </a:solidFill>
              </a:rPr>
              <a:t>Hackers</a:t>
            </a:r>
            <a:r>
              <a:rPr lang="it-IT" dirty="0" smtClean="0"/>
              <a:t> 	(attaccanti “</a:t>
            </a:r>
            <a:r>
              <a:rPr lang="it-IT" dirty="0" err="1" smtClean="0"/>
              <a:t>fun</a:t>
            </a:r>
            <a:r>
              <a:rPr lang="it-IT" dirty="0" smtClean="0"/>
              <a:t>” o meglio “</a:t>
            </a:r>
            <a:r>
              <a:rPr lang="it-IT" dirty="0" err="1" smtClean="0"/>
              <a:t>naive</a:t>
            </a:r>
            <a:r>
              <a:rPr lang="it-IT" dirty="0" smtClean="0"/>
              <a:t>”)</a:t>
            </a:r>
          </a:p>
          <a:p>
            <a:pPr lvl="1"/>
            <a:r>
              <a:rPr lang="it-IT" dirty="0" err="1" smtClean="0">
                <a:solidFill>
                  <a:srgbClr val="FF0000"/>
                </a:solidFill>
              </a:rPr>
              <a:t>Crackers</a:t>
            </a:r>
            <a:r>
              <a:rPr lang="it-IT" dirty="0" smtClean="0"/>
              <a:t>	(attaccanti intenzionali)</a:t>
            </a:r>
          </a:p>
          <a:p>
            <a:r>
              <a:rPr lang="it-IT" sz="2700" dirty="0" smtClean="0"/>
              <a:t>Per posizione:</a:t>
            </a:r>
          </a:p>
          <a:p>
            <a:pPr lvl="1"/>
            <a:r>
              <a:rPr lang="it-IT" dirty="0" err="1" smtClean="0"/>
              <a:t>Outsiders</a:t>
            </a:r>
            <a:r>
              <a:rPr lang="it-IT" dirty="0" smtClean="0"/>
              <a:t>: sono all’esterno del network.</a:t>
            </a:r>
          </a:p>
          <a:p>
            <a:pPr lvl="1"/>
            <a:r>
              <a:rPr lang="it-IT" dirty="0" err="1" smtClean="0"/>
              <a:t>Insiders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SICUREZZA IN SINTESI</a:t>
            </a:r>
            <a:endParaRPr lang="it-IT" dirty="0"/>
          </a:p>
        </p:txBody>
      </p:sp>
      <p:pic>
        <p:nvPicPr>
          <p:cNvPr id="4" name="Picture 4" descr="1dd1b18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r="35599"/>
          <a:stretch>
            <a:fillRect/>
          </a:stretch>
        </p:blipFill>
        <p:spPr bwMode="auto">
          <a:xfrm>
            <a:off x="683568" y="2492896"/>
            <a:ext cx="4127400" cy="3328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1de1835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0122" y="1988840"/>
            <a:ext cx="362080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1de1835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1988840"/>
            <a:ext cx="362080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SEGNALI </a:t>
            </a:r>
            <a:r>
              <a:rPr lang="it-IT" dirty="0" err="1" smtClean="0"/>
              <a:t>DI</a:t>
            </a:r>
            <a:r>
              <a:rPr lang="it-IT" dirty="0" smtClean="0"/>
              <a:t> ATTACCO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Acquisizione di informazioni</a:t>
            </a:r>
            <a:r>
              <a:rPr lang="it-IT" dirty="0" smtClean="0"/>
              <a:t>: è un insieme di azioni che anticipano un attacco.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Accesso non autorizzato</a:t>
            </a:r>
            <a:r>
              <a:rPr lang="it-IT" dirty="0" smtClean="0"/>
              <a:t>: un intruso ottiene l'accesso ad una rete, o ad un computer, pur non avendone l'autorizzazione, ottenendo informazioni riservate, o provocando danni di vario genere al sistema.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Accesso/modifica/cancellazione delle informazioni</a:t>
            </a:r>
            <a:r>
              <a:rPr lang="it-IT" dirty="0" smtClean="0"/>
              <a:t>.</a:t>
            </a:r>
          </a:p>
          <a:p>
            <a:r>
              <a:rPr lang="it-IT" dirty="0" err="1" smtClean="0">
                <a:solidFill>
                  <a:srgbClr val="FF0000"/>
                </a:solidFill>
              </a:rPr>
              <a:t>Denial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of</a:t>
            </a:r>
            <a:r>
              <a:rPr lang="it-IT" dirty="0" smtClean="0">
                <a:solidFill>
                  <a:srgbClr val="FF0000"/>
                </a:solidFill>
              </a:rPr>
              <a:t> Service</a:t>
            </a:r>
            <a:r>
              <a:rPr lang="it-IT" dirty="0" smtClean="0"/>
              <a:t>: l'intruso rende un sistema, un servizio,o una rete non disponibile esaurendone le risorse di rete (banda), connessioni TCP (</a:t>
            </a:r>
            <a:r>
              <a:rPr lang="it-IT" dirty="0" err="1" smtClean="0"/>
              <a:t>Syn</a:t>
            </a:r>
            <a:r>
              <a:rPr lang="it-IT" dirty="0" smtClean="0"/>
              <a:t> </a:t>
            </a:r>
            <a:r>
              <a:rPr lang="it-IT" dirty="0" err="1" smtClean="0"/>
              <a:t>Floods</a:t>
            </a:r>
            <a:r>
              <a:rPr lang="it-IT" dirty="0" smtClean="0"/>
              <a:t>), o spazio disco (effettuando upload di dati).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SNIFFER</a:t>
            </a:r>
            <a:endParaRPr lang="it-IT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196752"/>
            <a:ext cx="795357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 dice </a:t>
            </a:r>
            <a:r>
              <a:rPr kumimoji="0" lang="it-IT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sniffer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 qualsiasi strumento, software o hardware che raccoglie le informazioni che viaggiano lungo una rete.</a:t>
            </a: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 nome deriva dal primo software di questo tipo “The </a:t>
            </a:r>
            <a:r>
              <a:rPr kumimoji="0" lang="it-IT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Sniffer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Network </a:t>
            </a:r>
            <a:r>
              <a:rPr kumimoji="0" lang="it-IT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Analyzer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6000"/>
              <a:buFont typeface="Wingdings" pitchFamily="2" charset="2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4" descr="LAN_sniffata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79712" y="3573016"/>
            <a:ext cx="5548312" cy="2706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FUNZIONI </a:t>
            </a:r>
            <a:r>
              <a:rPr lang="it-IT" dirty="0" err="1" smtClean="0"/>
              <a:t>DI</a:t>
            </a:r>
            <a:r>
              <a:rPr lang="it-IT" dirty="0" smtClean="0"/>
              <a:t> UNO SNIFFER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t-IT" sz="2800" dirty="0" smtClean="0"/>
              <a:t>Le funzioni tipiche di uno </a:t>
            </a:r>
            <a:r>
              <a:rPr lang="it-IT" sz="2800" dirty="0" err="1" smtClean="0"/>
              <a:t>sniffer</a:t>
            </a:r>
            <a:r>
              <a:rPr lang="it-IT" sz="2800" dirty="0" smtClean="0"/>
              <a:t> sono:</a:t>
            </a:r>
          </a:p>
          <a:p>
            <a:pPr lvl="1" eaLnBrk="1" hangingPunct="1"/>
            <a:r>
              <a:rPr lang="it-IT" sz="2800" dirty="0" smtClean="0"/>
              <a:t> Conversione e filtraggio dei dati e dei pacchetti</a:t>
            </a:r>
          </a:p>
          <a:p>
            <a:pPr lvl="1" eaLnBrk="1" hangingPunct="1"/>
            <a:r>
              <a:rPr lang="it-IT" sz="2800" dirty="0" smtClean="0"/>
              <a:t> Analisi dei difetti di rete</a:t>
            </a:r>
          </a:p>
          <a:p>
            <a:pPr lvl="1" eaLnBrk="1" hangingPunct="1"/>
            <a:r>
              <a:rPr lang="it-IT" sz="2800" dirty="0" smtClean="0"/>
              <a:t> Performance </a:t>
            </a:r>
            <a:r>
              <a:rPr lang="it-IT" sz="2800" dirty="0" err="1" smtClean="0"/>
              <a:t>Analysis</a:t>
            </a:r>
            <a:r>
              <a:rPr lang="it-IT" sz="2800" dirty="0" smtClean="0"/>
              <a:t> (qualità e portata della rete)</a:t>
            </a:r>
          </a:p>
          <a:p>
            <a:pPr lvl="1" eaLnBrk="1" hangingPunct="1"/>
            <a:r>
              <a:rPr lang="it-IT" sz="2800" dirty="0" smtClean="0"/>
              <a:t> Setacciamento di Password e Nomi di Utente</a:t>
            </a:r>
          </a:p>
          <a:p>
            <a:pPr lvl="1" eaLnBrk="1" hangingPunct="1"/>
            <a:r>
              <a:rPr lang="it-IT" sz="2800" dirty="0" smtClean="0"/>
              <a:t> Creazione di LOG (elenchi del traffico di rete)</a:t>
            </a:r>
          </a:p>
          <a:p>
            <a:pPr lvl="1" eaLnBrk="1" hangingPunct="1"/>
            <a:r>
              <a:rPr lang="it-IT" sz="2800" dirty="0" smtClean="0"/>
              <a:t> Scoperta di intrusioni attraverso l’analisi dei LOG</a:t>
            </a:r>
          </a:p>
          <a:p>
            <a:pPr lvl="1" eaLnBrk="1" hangingPunct="1"/>
            <a:endParaRPr lang="it-IT" sz="28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15616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PORTSCAN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Azione di scansione remota delle porte note per rilevare l’elenco dei servizi attivi su una certa macchina</a:t>
            </a:r>
          </a:p>
          <a:p>
            <a:pPr lvl="1"/>
            <a:r>
              <a:rPr lang="it-IT" dirty="0" smtClean="0"/>
              <a:t>si manda un pacchetto particolare “costringendo” la macchina target a una determinata risposta, da cui si possono trarre le informazioni del caso</a:t>
            </a:r>
          </a:p>
          <a:p>
            <a:pPr lvl="1"/>
            <a:r>
              <a:rPr lang="it-IT" dirty="0" smtClean="0"/>
              <a:t>Letteralmente significa "scansione delle porte" e consiste nell'inviare richieste di connessione al computer bersaglio (soprattutto pacchetti TCP, UDP e ICMP creati ad arte): elaborando le risposte è possibile stabilire (anche con precisione) quali servizi di rete siano attivi su quel computer. Una porta si dice "in ascolto" ("</a:t>
            </a:r>
            <a:r>
              <a:rPr lang="it-IT" dirty="0" err="1" smtClean="0"/>
              <a:t>listening</a:t>
            </a:r>
            <a:r>
              <a:rPr lang="it-IT" dirty="0" smtClean="0"/>
              <a:t>") o "aperta" quando vi è un servizio o programma che la usa.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VIRUS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Virus di file</a:t>
            </a:r>
            <a:r>
              <a:rPr lang="it-IT" dirty="0" smtClean="0"/>
              <a:t>: Si sostituiscono in parte o completamente ad un programma (.exe, </a:t>
            </a:r>
            <a:r>
              <a:rPr lang="it-IT" dirty="0" err="1" smtClean="0"/>
              <a:t>bat</a:t>
            </a:r>
            <a:r>
              <a:rPr lang="it-IT" dirty="0" smtClean="0"/>
              <a:t>, .</a:t>
            </a:r>
            <a:r>
              <a:rPr lang="it-IT" dirty="0" err="1" smtClean="0"/>
              <a:t>com</a:t>
            </a:r>
            <a:r>
              <a:rPr lang="it-IT" dirty="0" smtClean="0"/>
              <a:t> …). Quando viene eseguito il programma, sarà eseguito il virus.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Virus di </a:t>
            </a:r>
            <a:r>
              <a:rPr lang="it-IT" dirty="0" err="1" smtClean="0">
                <a:solidFill>
                  <a:srgbClr val="FF0000"/>
                </a:solidFill>
              </a:rPr>
              <a:t>boot</a:t>
            </a:r>
            <a:r>
              <a:rPr lang="it-IT" dirty="0" smtClean="0"/>
              <a:t>: Sfruttano il settore di </a:t>
            </a:r>
            <a:r>
              <a:rPr lang="it-IT" dirty="0" err="1" smtClean="0"/>
              <a:t>boot</a:t>
            </a:r>
            <a:r>
              <a:rPr lang="it-IT" dirty="0" smtClean="0"/>
              <a:t> o MBR del disco per essere eseguiti ad ogni avvio della macchina.  Risiedono in memoria.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Virus </a:t>
            </a:r>
            <a:r>
              <a:rPr lang="it-IT" dirty="0" err="1" smtClean="0">
                <a:solidFill>
                  <a:srgbClr val="FF0000"/>
                </a:solidFill>
              </a:rPr>
              <a:t>multipartiti</a:t>
            </a:r>
            <a:r>
              <a:rPr lang="it-IT" dirty="0" smtClean="0"/>
              <a:t>: Sono i più pericolosi e possono infettare sia il settore di avvio dei dischi che i programmi.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Virus di macro</a:t>
            </a:r>
            <a:r>
              <a:rPr lang="it-IT" dirty="0" smtClean="0"/>
              <a:t>: Infettano solo file di dati ( e non i programmi) e precisamente quei file al cui interno possono essere contenute le macro.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TROJAN HORSES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camuffano bene, sembrano programmi normali e magari anche utili, non si replicano, ma ne richiedono l’esecuzione inconsapevole da parte dell’utente</a:t>
            </a:r>
          </a:p>
          <a:p>
            <a:r>
              <a:rPr lang="it-IT" dirty="0" smtClean="0"/>
              <a:t>Si diffondono:</a:t>
            </a:r>
          </a:p>
          <a:p>
            <a:pPr lvl="1"/>
            <a:r>
              <a:rPr lang="it-IT" dirty="0" smtClean="0"/>
              <a:t>Tramite Internet (collegamenti </a:t>
            </a:r>
            <a:r>
              <a:rPr lang="it-IT" dirty="0" err="1" smtClean="0"/>
              <a:t>peer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peer</a:t>
            </a:r>
            <a:r>
              <a:rPr lang="it-IT" dirty="0" smtClean="0"/>
              <a:t> con </a:t>
            </a:r>
            <a:r>
              <a:rPr lang="it-IT" dirty="0" err="1" smtClean="0"/>
              <a:t>Kazaa</a:t>
            </a:r>
            <a:r>
              <a:rPr lang="it-IT" dirty="0" smtClean="0"/>
              <a:t>, </a:t>
            </a:r>
            <a:r>
              <a:rPr lang="it-IT" dirty="0" err="1" smtClean="0"/>
              <a:t>WinMX</a:t>
            </a:r>
            <a:r>
              <a:rPr lang="it-IT" dirty="0" smtClean="0"/>
              <a:t>, </a:t>
            </a:r>
            <a:r>
              <a:rPr lang="it-IT" dirty="0" err="1" smtClean="0"/>
              <a:t>Edonkey</a:t>
            </a:r>
            <a:r>
              <a:rPr lang="it-IT" dirty="0" smtClean="0"/>
              <a:t>, Emule) ed e-mail</a:t>
            </a:r>
          </a:p>
          <a:p>
            <a:r>
              <a:rPr lang="it-IT" dirty="0" smtClean="0"/>
              <a:t>Conseguenze:</a:t>
            </a:r>
          </a:p>
          <a:p>
            <a:pPr lvl="1"/>
            <a:r>
              <a:rPr lang="it-IT" dirty="0" smtClean="0"/>
              <a:t>Consentono il controllo remoto del PC da qualcuno via Internet, perdita e furto di dati ed informazioni personali (IP, Password..) installando </a:t>
            </a:r>
            <a:r>
              <a:rPr lang="it-IT" dirty="0" err="1" smtClean="0"/>
              <a:t>Backdoor</a:t>
            </a:r>
            <a:r>
              <a:rPr lang="it-IT" dirty="0" smtClean="0"/>
              <a:t> o </a:t>
            </a:r>
            <a:r>
              <a:rPr lang="it-IT" dirty="0" err="1" smtClean="0"/>
              <a:t>Keylogger</a:t>
            </a:r>
            <a:r>
              <a:rPr lang="it-IT" dirty="0" smtClean="0"/>
              <a:t> all’insaputa dell’utente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SPYWARE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Cosa sono:</a:t>
            </a:r>
          </a:p>
          <a:p>
            <a:pPr lvl="1"/>
            <a:r>
              <a:rPr lang="it-IT" dirty="0" smtClean="0"/>
              <a:t>Software che raccoglie informazioni riguardanti l'attività online di un utente (siti visitati, acquisti eseguiti in rete </a:t>
            </a:r>
            <a:r>
              <a:rPr lang="it-IT" dirty="0" err="1" smtClean="0"/>
              <a:t>etc</a:t>
            </a:r>
            <a:r>
              <a:rPr lang="it-IT" dirty="0" smtClean="0"/>
              <a:t>) senza il suo consenso; non si replica, ma ne richiede l’esecuzione inconsapevole da parte dell’utente</a:t>
            </a:r>
          </a:p>
          <a:p>
            <a:r>
              <a:rPr lang="it-IT" dirty="0" smtClean="0"/>
              <a:t>Come si diffondono:</a:t>
            </a:r>
          </a:p>
          <a:p>
            <a:pPr lvl="1"/>
            <a:r>
              <a:rPr lang="it-IT" dirty="0" smtClean="0"/>
              <a:t>L’installazione può avvenire, sfruttando le vulnerabilità del browser, visitando pagine Web o con tecniche di  social </a:t>
            </a:r>
            <a:r>
              <a:rPr lang="it-IT" dirty="0" err="1" smtClean="0"/>
              <a:t>engineering</a:t>
            </a:r>
            <a:endParaRPr lang="it-IT" dirty="0" smtClean="0"/>
          </a:p>
          <a:p>
            <a:r>
              <a:rPr lang="it-IT" dirty="0" smtClean="0"/>
              <a:t>Conseguenze:</a:t>
            </a:r>
          </a:p>
          <a:p>
            <a:pPr lvl="1"/>
            <a:r>
              <a:rPr lang="it-IT" dirty="0" smtClean="0"/>
              <a:t>Invio di pubblicità non richiesta (Spam), modifica pagina iniziale del browser, la </a:t>
            </a:r>
            <a:r>
              <a:rPr lang="it-IT" dirty="0" err="1" smtClean="0"/>
              <a:t>redirezione</a:t>
            </a:r>
            <a:r>
              <a:rPr lang="it-IT" dirty="0" smtClean="0"/>
              <a:t> su falsi siti di e-commerce (</a:t>
            </a:r>
            <a:r>
              <a:rPr lang="it-IT" dirty="0" err="1" smtClean="0"/>
              <a:t>Phishing</a:t>
            </a:r>
            <a:r>
              <a:rPr lang="it-IT" dirty="0" smtClean="0"/>
              <a:t>), l'installazione di dialer truffaldini, occupazione di memoria, instabilità del sistema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WORMS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Cosa sono:</a:t>
            </a:r>
          </a:p>
          <a:p>
            <a:pPr lvl="1"/>
            <a:r>
              <a:rPr lang="it-IT" dirty="0" smtClean="0"/>
              <a:t>Frammenti di codice indipendenti ed autonomi che agiscono principalmente in memoria, non hanno bisogno di legarsi ad altri programmi per diffondersi</a:t>
            </a:r>
          </a:p>
          <a:p>
            <a:r>
              <a:rPr lang="it-IT" dirty="0" smtClean="0"/>
              <a:t>Come si diffondono:</a:t>
            </a:r>
          </a:p>
          <a:p>
            <a:pPr lvl="1"/>
            <a:r>
              <a:rPr lang="it-IT" dirty="0" smtClean="0"/>
              <a:t>Tramite Internet ed e-mail, sfruttando i bug del client di posta e S.O. con  tecniche di social </a:t>
            </a:r>
            <a:r>
              <a:rPr lang="it-IT" dirty="0" err="1" smtClean="0"/>
              <a:t>engineering</a:t>
            </a:r>
            <a:endParaRPr lang="it-IT" dirty="0" smtClean="0"/>
          </a:p>
          <a:p>
            <a:r>
              <a:rPr lang="it-IT" dirty="0" smtClean="0"/>
              <a:t>Conseguenze:</a:t>
            </a:r>
          </a:p>
          <a:p>
            <a:pPr lvl="1"/>
            <a:r>
              <a:rPr lang="it-IT" dirty="0" smtClean="0"/>
              <a:t>Non mira a danneggiare i dati; crea malfunzionamenti (rallentamento o blocco) al sistema o peggio a carpire dati ed informazioni personali (IP, Password..)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PHISHING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Cosa è:</a:t>
            </a:r>
          </a:p>
          <a:p>
            <a:pPr lvl="1"/>
            <a:r>
              <a:rPr lang="it-IT" dirty="0" smtClean="0"/>
              <a:t>Una tecnica utilizzata (cercando a caso) per ottenere le credenziali (password, Numero di carte di credito, riservate) di altre persone</a:t>
            </a:r>
          </a:p>
          <a:p>
            <a:r>
              <a:rPr lang="it-IT" dirty="0" smtClean="0"/>
              <a:t>Come si diffonde:</a:t>
            </a:r>
          </a:p>
          <a:p>
            <a:pPr lvl="1"/>
            <a:r>
              <a:rPr lang="it-IT" dirty="0" smtClean="0"/>
              <a:t>Tecniche di social </a:t>
            </a:r>
            <a:r>
              <a:rPr lang="it-IT" dirty="0" err="1" smtClean="0"/>
              <a:t>engineering</a:t>
            </a:r>
            <a:r>
              <a:rPr lang="it-IT" dirty="0" smtClean="0"/>
              <a:t>, telefonate, e-mail esca con grafica di banca, provider web, aste online</a:t>
            </a:r>
          </a:p>
          <a:p>
            <a:r>
              <a:rPr lang="it-IT" dirty="0" smtClean="0"/>
              <a:t>Conseguenze:</a:t>
            </a:r>
          </a:p>
          <a:p>
            <a:pPr lvl="1"/>
            <a:r>
              <a:rPr lang="it-IT" dirty="0" smtClean="0"/>
              <a:t>Furto di identità, numeri di carte di </a:t>
            </a:r>
            <a:r>
              <a:rPr lang="it-IT" dirty="0" err="1" smtClean="0"/>
              <a:t>credit</a:t>
            </a:r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PROTEGGERSI DAGLI ATTACCHI</a:t>
            </a:r>
            <a:endParaRPr lang="it-IT" dirty="0"/>
          </a:p>
        </p:txBody>
      </p:sp>
      <p:pic>
        <p:nvPicPr>
          <p:cNvPr id="4" name="Picture 4" descr="1df1b3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1556792"/>
            <a:ext cx="7891377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PASSWORD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Autenticazione dell'utente (login e password)</a:t>
            </a:r>
          </a:p>
          <a:p>
            <a:pPr lvl="1"/>
            <a:r>
              <a:rPr lang="it-IT" dirty="0" smtClean="0"/>
              <a:t>E’ la prima barriera che un intruso deve superare, in questo modo si riduce il rischio che utenti "sconosciuti" possano accedere al sistema, ed alle sue risorse, senza averne le autorizzazioni.</a:t>
            </a:r>
          </a:p>
          <a:p>
            <a:r>
              <a:rPr lang="it-IT" dirty="0" smtClean="0"/>
              <a:t>Delimitazione degli spazi logici </a:t>
            </a:r>
          </a:p>
          <a:p>
            <a:pPr lvl="1"/>
            <a:r>
              <a:rPr lang="it-IT" dirty="0" smtClean="0"/>
              <a:t>Garantisce un certo livello di privacy, in quanto un utente può accedere a file dati o programmi per cui è stato autorizzato.</a:t>
            </a:r>
          </a:p>
          <a:p>
            <a:r>
              <a:rPr lang="it-IT" dirty="0" err="1" smtClean="0"/>
              <a:t>Tracking</a:t>
            </a:r>
            <a:r>
              <a:rPr lang="it-IT" dirty="0" smtClean="0"/>
              <a:t> dell'attività</a:t>
            </a:r>
          </a:p>
          <a:p>
            <a:pPr lvl="1"/>
            <a:r>
              <a:rPr lang="it-IT" dirty="0" smtClean="0"/>
              <a:t>Permette di controllare le attività svolte da un utente sulla rete e rilevare eventuali comportamenti anomali.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PROCEDURE </a:t>
            </a:r>
            <a:r>
              <a:rPr lang="it-IT" dirty="0" err="1" smtClean="0"/>
              <a:t>DI</a:t>
            </a:r>
            <a:r>
              <a:rPr lang="it-IT" dirty="0" smtClean="0"/>
              <a:t> IDENTIFICAZIONE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Login e Password</a:t>
            </a:r>
            <a:r>
              <a:rPr lang="it-IT" dirty="0" smtClean="0"/>
              <a:t>: è il metodo più diffuso; se queste non corrispondono a quelle conservate con quelle conservate nel sistema l’accesso viene negato.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Carta magnetica</a:t>
            </a:r>
            <a:r>
              <a:rPr lang="it-IT" dirty="0" smtClean="0"/>
              <a:t>: il riconoscimento viene effettuato inserendo la carta in un apposito lettore e digitando una password.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PROCEDURE </a:t>
            </a:r>
            <a:r>
              <a:rPr lang="it-IT" dirty="0" err="1" smtClean="0"/>
              <a:t>DI</a:t>
            </a:r>
            <a:r>
              <a:rPr lang="it-IT" dirty="0" smtClean="0"/>
              <a:t> IDENTIFICAZIONE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Biometrie</a:t>
            </a:r>
            <a:r>
              <a:rPr lang="it-IT" dirty="0" smtClean="0"/>
              <a:t>: si tratta di lettori di impronte digitali o vocali, analisi della retina, analisi della firma.</a:t>
            </a:r>
          </a:p>
          <a:p>
            <a:r>
              <a:rPr lang="it-IT" dirty="0" smtClean="0"/>
              <a:t>Il sistema biometrico è composto da:</a:t>
            </a:r>
          </a:p>
          <a:p>
            <a:pPr lvl="1"/>
            <a:r>
              <a:rPr lang="it-IT" dirty="0" smtClean="0"/>
              <a:t>Registrazione – vengono misurate ed immagazzinate le caratteristiche dell’utente.</a:t>
            </a:r>
          </a:p>
          <a:p>
            <a:pPr lvl="1"/>
            <a:r>
              <a:rPr lang="it-IT" dirty="0" smtClean="0"/>
              <a:t>Identificazione – l’utente fornisce la sua “account”, il sistema esegue delle misurazioni e confronta i valori con quelli già campionati.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problema della sicurezza in rete: principi di base</a:t>
            </a:r>
          </a:p>
          <a:p>
            <a:pPr lvl="1"/>
            <a:r>
              <a:rPr lang="it-IT" dirty="0" smtClean="0"/>
              <a:t>Tipologie di attacchi in rete</a:t>
            </a:r>
          </a:p>
          <a:p>
            <a:pPr lvl="1"/>
            <a:r>
              <a:rPr lang="it-IT" dirty="0" smtClean="0"/>
              <a:t>Strumenti per la difesa in rete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ANTIVIRUS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Anti-Virus: per file infetti da virus,  </a:t>
            </a:r>
            <a:r>
              <a:rPr lang="it-IT" dirty="0" err="1" smtClean="0"/>
              <a:t>worm</a:t>
            </a:r>
            <a:r>
              <a:rPr lang="it-IT" dirty="0" smtClean="0"/>
              <a:t>, </a:t>
            </a:r>
            <a:r>
              <a:rPr lang="it-IT" dirty="0" err="1" smtClean="0"/>
              <a:t>trojan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Anti-Trojan</a:t>
            </a:r>
            <a:r>
              <a:rPr lang="it-IT" dirty="0" smtClean="0"/>
              <a:t>: per scovare ed eliminare </a:t>
            </a:r>
            <a:r>
              <a:rPr lang="it-IT" dirty="0" err="1" smtClean="0"/>
              <a:t>trojan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Spyware</a:t>
            </a:r>
            <a:r>
              <a:rPr lang="it-IT" dirty="0" smtClean="0"/>
              <a:t> </a:t>
            </a:r>
            <a:r>
              <a:rPr lang="it-IT" dirty="0" err="1" smtClean="0"/>
              <a:t>Detectors</a:t>
            </a:r>
            <a:r>
              <a:rPr lang="it-IT" dirty="0" smtClean="0"/>
              <a:t>: per scovare ed eliminare i programmi spia.</a:t>
            </a: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FIREWALL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Firewall può essere pensato come una coppia di meccanismi: uno serve a bloccare il traffico in ingresso e l'altro per veicolare quello in uscita dalla rete.</a:t>
            </a:r>
          </a:p>
          <a:p>
            <a:endParaRPr lang="it-IT" dirty="0" smtClean="0"/>
          </a:p>
          <a:p>
            <a:r>
              <a:rPr lang="it-IT" dirty="0" smtClean="0"/>
              <a:t>Possono essere programmati per “controllare”, o bloccare diverse attività quali:</a:t>
            </a:r>
          </a:p>
          <a:p>
            <a:pPr lvl="1"/>
            <a:r>
              <a:rPr lang="it-IT" dirty="0" smtClean="0"/>
              <a:t>Permettere solo il passaggio di mail</a:t>
            </a:r>
          </a:p>
          <a:p>
            <a:pPr lvl="1"/>
            <a:r>
              <a:rPr lang="it-IT" dirty="0" smtClean="0"/>
              <a:t>Proteggere da login non autenticati dall’esterno</a:t>
            </a:r>
          </a:p>
          <a:p>
            <a:pPr lvl="1"/>
            <a:r>
              <a:rPr lang="it-IT" dirty="0" smtClean="0"/>
              <a:t>Bloccare il traffico dall’esterno all’interno e permettere il contrario</a:t>
            </a: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SCHEMA </a:t>
            </a:r>
            <a:r>
              <a:rPr lang="it-IT" dirty="0" err="1" smtClean="0"/>
              <a:t>DI</a:t>
            </a:r>
            <a:r>
              <a:rPr lang="it-IT" dirty="0" smtClean="0"/>
              <a:t> UN FIREWALL</a:t>
            </a:r>
            <a:endParaRPr lang="it-IT" dirty="0"/>
          </a:p>
        </p:txBody>
      </p:sp>
      <p:pic>
        <p:nvPicPr>
          <p:cNvPr id="4" name="Picture 6" descr="B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8400" y="2443162"/>
            <a:ext cx="68072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CRITTOGRAFIA (CENNI)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Crittografia</a:t>
            </a:r>
            <a:r>
              <a:rPr lang="it-IT" dirty="0" smtClean="0"/>
              <a:t>: è quella scienza che fornisce uno strumento adatto a mantenere segrete tutte quelle informazioni che non si vogliono divulgare pubblicamente, in maniera tale che la possibilità di accedervi sia data solo a persone autorizzate. </a:t>
            </a:r>
          </a:p>
          <a:p>
            <a:r>
              <a:rPr lang="it-IT" dirty="0" smtClean="0"/>
              <a:t>Possono essere fatte due operazioni: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Crittazione</a:t>
            </a:r>
            <a:r>
              <a:rPr lang="it-IT" dirty="0" smtClean="0"/>
              <a:t>: è l’operazione tramite la quale si nascondono le informazioni ed è effettuata tramite un apposito algoritmo chiamato cifrario; l'informazione da cifrare è noto come testo chiaro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Decrittazione</a:t>
            </a:r>
            <a:r>
              <a:rPr lang="it-IT" dirty="0" smtClean="0"/>
              <a:t>: è l'operazione inversa rispetto alla crittazione, ossia la conversione da testo cifrato a testo chiaro; anch'essa sfrutta la chiave del cifrario.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 </a:t>
            </a:r>
            <a:r>
              <a:rPr lang="it-IT" dirty="0" smtClean="0">
                <a:solidFill>
                  <a:srgbClr val="FF0000"/>
                </a:solidFill>
              </a:rPr>
              <a:t>Network </a:t>
            </a:r>
            <a:r>
              <a:rPr lang="it-IT" dirty="0" err="1" smtClean="0">
                <a:solidFill>
                  <a:srgbClr val="FF0000"/>
                </a:solidFill>
              </a:rPr>
              <a:t>Analyzer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sono dei dispositivi che si occupano di monitorare ed analizzare in tempo reale il traffico di rete.</a:t>
            </a:r>
          </a:p>
          <a:p>
            <a:r>
              <a:rPr lang="it-IT" dirty="0" smtClean="0"/>
              <a:t>Gli </a:t>
            </a:r>
            <a:r>
              <a:rPr lang="it-IT" dirty="0" err="1" smtClean="0">
                <a:solidFill>
                  <a:srgbClr val="FF0000"/>
                </a:solidFill>
              </a:rPr>
              <a:t>Intrusion</a:t>
            </a:r>
            <a:r>
              <a:rPr lang="it-IT" dirty="0" smtClean="0">
                <a:solidFill>
                  <a:srgbClr val="FF0000"/>
                </a:solidFill>
              </a:rPr>
              <a:t> Detection System </a:t>
            </a:r>
            <a:r>
              <a:rPr lang="it-IT" dirty="0" smtClean="0"/>
              <a:t>sono da considerarsi un’estensione dei network </a:t>
            </a:r>
            <a:r>
              <a:rPr lang="it-IT" dirty="0" err="1" smtClean="0"/>
              <a:t>analyzer</a:t>
            </a:r>
            <a:r>
              <a:rPr lang="it-IT" dirty="0" smtClean="0"/>
              <a:t>. Il loro incarico, infatti, é quello di registrare e segnalare, nel minor tempo possibile, le violazioni (anche sotto forma di tentativo) dei sistemi informativi.</a:t>
            </a:r>
          </a:p>
          <a:p>
            <a:r>
              <a:rPr lang="it-IT" dirty="0" smtClean="0"/>
              <a:t>Due rilevazioni:</a:t>
            </a:r>
          </a:p>
          <a:p>
            <a:pPr lvl="1"/>
            <a:r>
              <a:rPr lang="it-IT" dirty="0" err="1" smtClean="0"/>
              <a:t>Anomaly</a:t>
            </a:r>
            <a:r>
              <a:rPr lang="it-IT" dirty="0" smtClean="0"/>
              <a:t> detection </a:t>
            </a:r>
          </a:p>
          <a:p>
            <a:pPr lvl="1"/>
            <a:r>
              <a:rPr lang="it-IT" dirty="0" err="1" smtClean="0"/>
              <a:t>Misuse</a:t>
            </a:r>
            <a:r>
              <a:rPr lang="it-IT" dirty="0" smtClean="0"/>
              <a:t> detection </a:t>
            </a:r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IDS</a:t>
            </a:r>
            <a:endParaRPr lang="it-IT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340768"/>
            <a:ext cx="6487019" cy="452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</a:t>
            </a:r>
            <a:r>
              <a:rPr lang="it-IT" dirty="0" err="1" smtClean="0"/>
              <a:t>DI</a:t>
            </a:r>
            <a:r>
              <a:rPr lang="it-IT" dirty="0" smtClean="0"/>
              <a:t> ATTACCO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Intercettazioni</a:t>
            </a:r>
          </a:p>
          <a:p>
            <a:r>
              <a:rPr lang="it-IT" dirty="0" err="1" smtClean="0"/>
              <a:t>Portscan</a:t>
            </a:r>
            <a:endParaRPr lang="it-IT" dirty="0" smtClean="0"/>
          </a:p>
          <a:p>
            <a:r>
              <a:rPr lang="it-IT" dirty="0" smtClean="0"/>
              <a:t>Virus</a:t>
            </a:r>
          </a:p>
          <a:p>
            <a:r>
              <a:rPr lang="it-IT" dirty="0" smtClean="0"/>
              <a:t>Troiani</a:t>
            </a:r>
          </a:p>
          <a:p>
            <a:r>
              <a:rPr lang="it-IT" dirty="0" err="1" smtClean="0"/>
              <a:t>Spyware</a:t>
            </a:r>
            <a:endParaRPr lang="it-IT" dirty="0" smtClean="0"/>
          </a:p>
          <a:p>
            <a:r>
              <a:rPr lang="it-IT" dirty="0" err="1" smtClean="0"/>
              <a:t>Worm</a:t>
            </a:r>
            <a:endParaRPr lang="it-IT" dirty="0" smtClean="0"/>
          </a:p>
          <a:p>
            <a:r>
              <a:rPr lang="it-IT" dirty="0" err="1" smtClean="0"/>
              <a:t>Phishing</a:t>
            </a:r>
            <a:endParaRPr lang="it-I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FORME </a:t>
            </a:r>
            <a:r>
              <a:rPr lang="it-IT" dirty="0" err="1" smtClean="0"/>
              <a:t>DI</a:t>
            </a:r>
            <a:r>
              <a:rPr lang="it-IT" dirty="0" smtClean="0"/>
              <a:t> DIFESA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Gestione delle password</a:t>
            </a:r>
          </a:p>
          <a:p>
            <a:r>
              <a:rPr lang="it-IT" dirty="0" smtClean="0"/>
              <a:t>Antivirus</a:t>
            </a:r>
          </a:p>
          <a:p>
            <a:r>
              <a:rPr lang="it-IT" dirty="0" smtClean="0"/>
              <a:t>Firewall</a:t>
            </a:r>
          </a:p>
          <a:p>
            <a:r>
              <a:rPr lang="it-IT" dirty="0" err="1" smtClean="0"/>
              <a:t>Antispyware</a:t>
            </a:r>
            <a:endParaRPr lang="it-IT" dirty="0" smtClean="0"/>
          </a:p>
          <a:p>
            <a:r>
              <a:rPr lang="it-IT" dirty="0" smtClean="0"/>
              <a:t>Crittografia</a:t>
            </a:r>
          </a:p>
          <a:p>
            <a:r>
              <a:rPr lang="it-IT" dirty="0" smtClean="0"/>
              <a:t>IDS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COS’E’ LA SICUREZZA?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00808"/>
            <a:ext cx="6515026" cy="3634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PERCHE’ GLI ATTACCHI?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spionaggio industriale</a:t>
            </a:r>
          </a:p>
          <a:p>
            <a:r>
              <a:rPr lang="it-IT" dirty="0" smtClean="0"/>
              <a:t>sottrazione di informazioni riservate</a:t>
            </a:r>
          </a:p>
          <a:p>
            <a:r>
              <a:rPr lang="it-IT" dirty="0" smtClean="0"/>
              <a:t>vendetta a scopi personali</a:t>
            </a:r>
          </a:p>
          <a:p>
            <a:r>
              <a:rPr lang="it-IT" dirty="0" smtClean="0"/>
              <a:t>diffamazione pubblica di un’azienda</a:t>
            </a:r>
          </a:p>
          <a:p>
            <a:r>
              <a:rPr lang="it-IT" dirty="0" smtClean="0"/>
              <a:t>vantaggi economici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PROPRIETA’ </a:t>
            </a:r>
            <a:r>
              <a:rPr lang="it-IT" dirty="0" err="1" smtClean="0"/>
              <a:t>DI</a:t>
            </a:r>
            <a:r>
              <a:rPr lang="it-IT" dirty="0" smtClean="0"/>
              <a:t> SICUREZZA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Riservatezza dell'informazione:</a:t>
            </a:r>
            <a:r>
              <a:rPr lang="it-IT" dirty="0" smtClean="0"/>
              <a:t> </a:t>
            </a:r>
          </a:p>
          <a:p>
            <a:pPr lvl="1"/>
            <a:r>
              <a:rPr lang="it-IT" dirty="0" smtClean="0"/>
              <a:t>Ridurre a livelli accettabili il rischio che un'entità possa accedere ai dati senza esserne autorizzata     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Integrità dell'informazione:</a:t>
            </a:r>
          </a:p>
          <a:p>
            <a:pPr lvl="1"/>
            <a:r>
              <a:rPr lang="it-IT" dirty="0" smtClean="0"/>
              <a:t>Ridurre il rischio che i dati possano essere cancellati/modificati  a seguito di interventi non autorizzate o fenomeni non controllabili  e prevedere adeguate procedure di recupero delle informazioni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Disponibilità dell'informazione:</a:t>
            </a:r>
          </a:p>
          <a:p>
            <a:pPr lvl="1"/>
            <a:r>
              <a:rPr lang="it-IT" dirty="0" smtClean="0"/>
              <a:t>Ridurre il rischio che possa essere impedito alle entità autorizzate l'accesso alle informazioni a seguito di interventi non autorizzate o fenomeni non controllabili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ASPETTI LEGALI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866775" indent="-866775">
              <a:buFont typeface="Wingdings" pitchFamily="2" charset="2"/>
              <a:buNone/>
            </a:pPr>
            <a:r>
              <a:rPr lang="it-IT" sz="2800" dirty="0" smtClean="0"/>
              <a:t>La legge suddivide la tutela in due parti:</a:t>
            </a:r>
          </a:p>
          <a:p>
            <a:pPr marL="866775" indent="-866775">
              <a:buFontTx/>
              <a:buAutoNum type="arabicPeriod"/>
            </a:pPr>
            <a:r>
              <a:rPr lang="it-IT" sz="2800" dirty="0" smtClean="0"/>
              <a:t>Da un lato impone l’obbligo di apporre delle misure di sicurezza, anche se minime, al proprio sistema informatico.</a:t>
            </a:r>
          </a:p>
          <a:p>
            <a:pPr marL="866775" indent="-866775">
              <a:buFont typeface="Wingdings" pitchFamily="2" charset="2"/>
              <a:buNone/>
            </a:pPr>
            <a:r>
              <a:rPr lang="it-IT" sz="2800" dirty="0" smtClean="0"/>
              <a:t>	Il codice penale impone l’adozione di misure di sicurezza necessarie  ad impedire l’introduzione nel sistema informatico da parte di chi non è autorizzato, per prevenire:</a:t>
            </a:r>
          </a:p>
          <a:p>
            <a:pPr marL="1520825" lvl="2" indent="-649288"/>
            <a:r>
              <a:rPr lang="it-IT" dirty="0" smtClean="0"/>
              <a:t>Perdita, o distruzione dei dati</a:t>
            </a:r>
          </a:p>
          <a:p>
            <a:pPr marL="1520825" lvl="2" indent="-649288"/>
            <a:r>
              <a:rPr lang="it-IT" dirty="0" smtClean="0"/>
              <a:t>Ridurre il rischio di accesso non autorizzato</a:t>
            </a:r>
          </a:p>
          <a:p>
            <a:pPr marL="1520825" lvl="2" indent="-649288"/>
            <a:r>
              <a:rPr lang="it-IT" dirty="0" smtClean="0"/>
              <a:t>Impedire il trattamento dei dati in modo non consentito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1817</Words>
  <Application>Microsoft Office PowerPoint</Application>
  <PresentationFormat>Presentazione su schermo (4:3)</PresentationFormat>
  <Paragraphs>206</Paragraphs>
  <Slides>35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6" baseType="lpstr">
      <vt:lpstr>Presentazione del lavoro del team</vt:lpstr>
      <vt:lpstr>INFORMATICA </vt:lpstr>
      <vt:lpstr>INDICE</vt:lpstr>
      <vt:lpstr>AGENDA</vt:lpstr>
      <vt:lpstr>TIPI DI ATTACCO</vt:lpstr>
      <vt:lpstr>FORME DI DIFESA</vt:lpstr>
      <vt:lpstr>CHE COS’E’ LA SICUREZZA?</vt:lpstr>
      <vt:lpstr>PERCHE’ GLI ATTACCHI?</vt:lpstr>
      <vt:lpstr>PROPRIETA’ DI SICUREZZA</vt:lpstr>
      <vt:lpstr>ASPETTI LEGALI</vt:lpstr>
      <vt:lpstr>CRIMINI INFORMATICI</vt:lpstr>
      <vt:lpstr>CRIMINI INFORMATICI</vt:lpstr>
      <vt:lpstr>PROTEZIONE DELLE COMPONENTI</vt:lpstr>
      <vt:lpstr>PROTEZIONE DELLE COMPONENTI</vt:lpstr>
      <vt:lpstr>SCHEMA</vt:lpstr>
      <vt:lpstr>ATTACCANTI</vt:lpstr>
      <vt:lpstr>SICUREZZA IN SINTESI</vt:lpstr>
      <vt:lpstr>SEGNALI DI ATTACCO</vt:lpstr>
      <vt:lpstr>SNIFFER</vt:lpstr>
      <vt:lpstr>FUNZIONI DI UNO SNIFFER</vt:lpstr>
      <vt:lpstr>PORTSCAN</vt:lpstr>
      <vt:lpstr>VIRUS</vt:lpstr>
      <vt:lpstr>TROJAN HORSES</vt:lpstr>
      <vt:lpstr>SPYWARE</vt:lpstr>
      <vt:lpstr>WORMS</vt:lpstr>
      <vt:lpstr>PHISHING</vt:lpstr>
      <vt:lpstr>PROTEGGERSI DAGLI ATTACCHI</vt:lpstr>
      <vt:lpstr>PASSWORD</vt:lpstr>
      <vt:lpstr>PROCEDURE DI IDENTIFICAZIONE</vt:lpstr>
      <vt:lpstr>PROCEDURE DI IDENTIFICAZIONE</vt:lpstr>
      <vt:lpstr>ANTIVIRUS</vt:lpstr>
      <vt:lpstr>FIREWALL</vt:lpstr>
      <vt:lpstr>SCHEMA DI UN FIREWALL</vt:lpstr>
      <vt:lpstr>CRITTOGRAFIA (CENNI)</vt:lpstr>
      <vt:lpstr>IDS</vt:lpstr>
      <vt:lpstr>IDS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2011-08-14T07:09:59Z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