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5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6" r:id="rId40"/>
    <p:sldId id="297" r:id="rId41"/>
    <p:sldId id="294" r:id="rId42"/>
    <p:sldId id="295" r:id="rId4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05" d="100"/>
          <a:sy n="105" d="100"/>
        </p:scale>
        <p:origin x="1188"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it-IT" smtClean="0"/>
              <a:t>Fare clic per modificare stile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smtClean="0"/>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04AF466F-BDA4-4F18-9C7B-FF0A9A1B0E80}" type="datetime1">
              <a:rPr lang="en-US" smtClean="0"/>
              <a:pPr/>
              <a:t>11/18/2016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lang="en-US"/>
          </a:p>
        </p:txBody>
      </p:sp>
      <p:sp>
        <p:nvSpPr>
          <p:cNvPr id="3" name="Vertical Text Placeholder 2"/>
          <p:cNvSpPr>
            <a:spLocks noGrp="1"/>
          </p:cNvSpPr>
          <p:nvPr>
            <p:ph type="body" orient="vert" idx="1"/>
          </p:nvPr>
        </p:nvSpPr>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58FB4290-6522-4139-852E-05BD9E7F0D2E}" type="datetime1">
              <a:rPr lang="en-US" smtClean="0"/>
              <a:pPr/>
              <a:t>11/18/2016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it-IT" smtClean="0"/>
              <a:t>Fare clic per modificare stile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AAB955F9-81EA-47C5-8059-9E5C2B437C70}" type="datetime1">
              <a:rPr lang="en-US" smtClean="0"/>
              <a:pPr/>
              <a:t>11/18/2016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lang="en-US"/>
          </a:p>
        </p:txBody>
      </p:sp>
      <p:sp>
        <p:nvSpPr>
          <p:cNvPr id="3" name="Content Placeholder 2"/>
          <p:cNvSpPr>
            <a:spLocks noGrp="1"/>
          </p:cNvSpPr>
          <p:nvPr>
            <p:ph idx="1"/>
          </p:nvPr>
        </p:nvSpPr>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4" name="Date Placeholder 3"/>
          <p:cNvSpPr>
            <a:spLocks noGrp="1"/>
          </p:cNvSpPr>
          <p:nvPr>
            <p:ph type="dt" sz="half" idx="10"/>
          </p:nvPr>
        </p:nvSpPr>
        <p:spPr/>
        <p:txBody>
          <a:bodyPr/>
          <a:lstStyle/>
          <a:p>
            <a:fld id="{1CEF607B-A47E-422C-9BEF-122CCDB7C526}" type="datetime1">
              <a:rPr lang="en-US" smtClean="0"/>
              <a:pPr/>
              <a:t>11/18/2016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E2D2B3B-882E-40F3-A32F-6DD516915044}"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it-IT" smtClean="0"/>
              <a:t>Fare clic per modificare stile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smtClean="0"/>
              <a:t>Fare clic per modificare gli stili del testo dello schema</a:t>
            </a:r>
          </a:p>
        </p:txBody>
      </p:sp>
      <p:sp>
        <p:nvSpPr>
          <p:cNvPr id="4" name="Date Placeholder 3"/>
          <p:cNvSpPr>
            <a:spLocks noGrp="1"/>
          </p:cNvSpPr>
          <p:nvPr>
            <p:ph type="dt" sz="half" idx="10"/>
          </p:nvPr>
        </p:nvSpPr>
        <p:spPr/>
        <p:txBody>
          <a:bodyPr/>
          <a:lstStyle/>
          <a:p>
            <a:fld id="{63A9A7CB-BEE6-4F99-898E-913F06E8E125}" type="datetime1">
              <a:rPr lang="en-US" smtClean="0"/>
              <a:pPr/>
              <a:t>11/18/2016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E2D2B3B-882E-40F3-A32F-6DD516915044}"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Date Placeholder 4"/>
          <p:cNvSpPr>
            <a:spLocks noGrp="1"/>
          </p:cNvSpPr>
          <p:nvPr>
            <p:ph type="dt" sz="half" idx="10"/>
          </p:nvPr>
        </p:nvSpPr>
        <p:spPr/>
        <p:txBody>
          <a:bodyPr/>
          <a:lstStyle/>
          <a:p>
            <a:fld id="{B6EE300C-6FC5-4FC3-AF1A-075E4F50620D}" type="datetime1">
              <a:rPr lang="en-US" smtClean="0"/>
              <a:pPr/>
              <a:t>11/18/2016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D2B3B-882E-40F3-A32F-6DD516915044}"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smtClean="0"/>
              <a:t>Fare clic per modificare stile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Fare clic per modificare gli stili del testo dello schema</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
        <p:nvSpPr>
          <p:cNvPr id="7" name="Date Placeholder 6"/>
          <p:cNvSpPr>
            <a:spLocks noGrp="1"/>
          </p:cNvSpPr>
          <p:nvPr>
            <p:ph type="dt" sz="half" idx="10"/>
          </p:nvPr>
        </p:nvSpPr>
        <p:spPr/>
        <p:txBody>
          <a:bodyPr/>
          <a:lstStyle/>
          <a:p>
            <a:fld id="{F50D295D-4A77-4DEB-B04C-9F4282A8BC04}" type="datetime1">
              <a:rPr lang="en-US" smtClean="0"/>
              <a:pPr/>
              <a:t>11/18/2016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E2D2B3B-882E-40F3-A32F-6DD516915044}"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stile</a:t>
            </a:r>
            <a:endParaRPr lang="en-US"/>
          </a:p>
        </p:txBody>
      </p:sp>
      <p:sp>
        <p:nvSpPr>
          <p:cNvPr id="3" name="Date Placeholder 2"/>
          <p:cNvSpPr>
            <a:spLocks noGrp="1"/>
          </p:cNvSpPr>
          <p:nvPr>
            <p:ph type="dt" sz="half" idx="10"/>
          </p:nvPr>
        </p:nvSpPr>
        <p:spPr/>
        <p:txBody>
          <a:bodyPr/>
          <a:lstStyle/>
          <a:p>
            <a:fld id="{02B28685-4D0C-42D5-8013-B5904CD1FCBC}" type="datetime1">
              <a:rPr lang="en-US" smtClean="0"/>
              <a:pPr/>
              <a:t>11/18/2016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E2D2B3B-882E-40F3-A32F-6DD516915044}"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F226C0-9885-4BA9-BBFA-A52CBFEBB775}" type="datetime1">
              <a:rPr lang="en-US" smtClean="0"/>
              <a:pPr/>
              <a:t>11/18/2016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E2D2B3B-882E-40F3-A32F-6DD516915044}"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it-IT" smtClean="0"/>
              <a:t>Fare clic per modificare stile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5" name="Date Placeholder 4"/>
          <p:cNvSpPr>
            <a:spLocks noGrp="1"/>
          </p:cNvSpPr>
          <p:nvPr>
            <p:ph type="dt" sz="half" idx="10"/>
          </p:nvPr>
        </p:nvSpPr>
        <p:spPr/>
        <p:txBody>
          <a:bodyPr/>
          <a:lstStyle/>
          <a:p>
            <a:fld id="{EBEE1B38-C5EB-4D66-9137-0AFE9CDEDE8F}" type="datetime1">
              <a:rPr lang="en-US" smtClean="0"/>
              <a:pPr/>
              <a:t>11/18/2016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E2D2B3B-882E-40F3-A32F-6DD516915044}" type="slidenum">
              <a:rPr lang="en-US" smtClean="0"/>
              <a:pPr/>
              <a:t>‹N›</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it-IT" smtClean="0"/>
              <a:t>Fare clic per modificare stile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smtClean="0"/>
              <a:t>Trascinare l'immagine su un segnaposto o fare clic sull'icona per aggiungerla</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smtClean="0"/>
              <a:t>Fare clic per modificare gli stili del testo dello schema</a:t>
            </a:r>
          </a:p>
        </p:txBody>
      </p:sp>
      <p:sp>
        <p:nvSpPr>
          <p:cNvPr id="8" name="Date Placeholder 7"/>
          <p:cNvSpPr>
            <a:spLocks noGrp="1"/>
          </p:cNvSpPr>
          <p:nvPr>
            <p:ph type="dt" sz="half" idx="10"/>
          </p:nvPr>
        </p:nvSpPr>
        <p:spPr/>
        <p:txBody>
          <a:bodyPr/>
          <a:lstStyle/>
          <a:p>
            <a:fld id="{327B613C-1AD7-49D3-885D-F654C5CDBAA6}" type="datetime1">
              <a:rPr lang="en-US" smtClean="0"/>
              <a:pPr/>
              <a:t>11/18/2016</a:t>
            </a:fld>
            <a:endParaRPr lang="en-US" dirty="0"/>
          </a:p>
        </p:txBody>
      </p:sp>
      <p:sp>
        <p:nvSpPr>
          <p:cNvPr id="9" name="Slide Number Placeholder 8"/>
          <p:cNvSpPr>
            <a:spLocks noGrp="1"/>
          </p:cNvSpPr>
          <p:nvPr>
            <p:ph type="sldNum" sz="quarter" idx="11"/>
          </p:nvPr>
        </p:nvSpPr>
        <p:spPr/>
        <p:txBody>
          <a:bodyPr/>
          <a:lstStyle/>
          <a:p>
            <a:fld id="{6E2D2B3B-882E-40F3-A32F-6DD516915044}" type="slidenum">
              <a:rPr lang="en-US" smtClean="0"/>
              <a:pPr/>
              <a:t>‹N›</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it-IT" smtClean="0"/>
              <a:t>Fare clic per modificare stile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it-IT" smtClean="0"/>
              <a:t>Fare clic per modificare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6E2D2B3B-882E-40F3-A32F-6DD516915044}" type="slidenum">
              <a:rPr lang="en-US" smtClean="0"/>
              <a:pPr/>
              <a:t>‹N›</a:t>
            </a:fld>
            <a:endParaRPr lang="en-US"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327B613C-1AD7-49D3-885D-F654C5CDBAA6}" type="datetime1">
              <a:rPr lang="en-US" smtClean="0"/>
              <a:pPr/>
              <a:t>11/18/2016</a:t>
            </a:fld>
            <a:endParaRPr lang="en-US" dirty="0"/>
          </a:p>
        </p:txBody>
      </p:sp>
    </p:spTree>
  </p:cSld>
  <p:clrMap bg1="lt1" tx1="dk1" bg2="lt2" tx2="dk2" accent1="accent1" accent2="accent2" accent3="accent3" accent4="accent4" accent5="accent5" accent6="accent6" hlink="hlink" folHlink="folHlink"/>
  <p:sldLayoutIdLst>
    <p:sldLayoutId id="2147483951" r:id="rId1"/>
    <p:sldLayoutId id="2147483952" r:id="rId2"/>
    <p:sldLayoutId id="2147483953" r:id="rId3"/>
    <p:sldLayoutId id="2147483954" r:id="rId4"/>
    <p:sldLayoutId id="2147483955" r:id="rId5"/>
    <p:sldLayoutId id="2147483956" r:id="rId6"/>
    <p:sldLayoutId id="2147483957" r:id="rId7"/>
    <p:sldLayoutId id="2147483958" r:id="rId8"/>
    <p:sldLayoutId id="2147483959" r:id="rId9"/>
    <p:sldLayoutId id="2147483960" r:id="rId10"/>
    <p:sldLayoutId id="2147483961" r:id="rId11"/>
  </p:sldLayoutIdLst>
  <p:hf sldNum="0" hdr="0" ftr="0" dt="0"/>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206625"/>
            <a:ext cx="7543800" cy="2593975"/>
          </a:xfrm>
        </p:spPr>
        <p:txBody>
          <a:bodyPr/>
          <a:lstStyle/>
          <a:p>
            <a:pPr algn="ctr"/>
            <a:r>
              <a:rPr lang="it-IT" sz="5400" b="1" dirty="0" smtClean="0"/>
              <a:t>La Costituzione: significato, dinamiche e protezione</a:t>
            </a:r>
            <a:endParaRPr lang="it-IT" sz="5400" b="1" dirty="0"/>
          </a:p>
        </p:txBody>
      </p:sp>
      <p:sp>
        <p:nvSpPr>
          <p:cNvPr id="3" name="Sottotitolo 2"/>
          <p:cNvSpPr>
            <a:spLocks noGrp="1"/>
          </p:cNvSpPr>
          <p:nvPr>
            <p:ph type="subTitle" idx="1"/>
          </p:nvPr>
        </p:nvSpPr>
        <p:spPr>
          <a:xfrm>
            <a:off x="1558925" y="619125"/>
            <a:ext cx="6461760" cy="1066800"/>
          </a:xfrm>
        </p:spPr>
        <p:txBody>
          <a:bodyPr>
            <a:normAutofit/>
          </a:bodyPr>
          <a:lstStyle/>
          <a:p>
            <a:pPr algn="r"/>
            <a:r>
              <a:rPr lang="it-IT" sz="2400" b="1" dirty="0" smtClean="0">
                <a:solidFill>
                  <a:schemeClr val="tx1"/>
                </a:solidFill>
              </a:rPr>
              <a:t>18 Novembre 2016 – Dott. Enrico Andreoli</a:t>
            </a:r>
            <a:endParaRPr lang="it-IT" sz="2400" b="1" dirty="0">
              <a:solidFill>
                <a:schemeClr val="tx1"/>
              </a:solidFill>
            </a:endParaRPr>
          </a:p>
        </p:txBody>
      </p:sp>
    </p:spTree>
    <p:extLst>
      <p:ext uri="{BB962C8B-B14F-4D97-AF65-F5344CB8AC3E}">
        <p14:creationId xmlns:p14="http://schemas.microsoft.com/office/powerpoint/2010/main" val="8118719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08000"/>
            <a:ext cx="7620000" cy="5892800"/>
          </a:xfrm>
        </p:spPr>
        <p:txBody>
          <a:bodyPr/>
          <a:lstStyle/>
          <a:p>
            <a:pPr marL="114300" indent="0" algn="just">
              <a:buNone/>
            </a:pPr>
            <a:r>
              <a:rPr lang="it-IT" i="1" dirty="0" smtClean="0"/>
              <a:t>La concezione decisionista della Costituzione.</a:t>
            </a:r>
          </a:p>
          <a:p>
            <a:pPr marL="114300" indent="0" algn="just">
              <a:buNone/>
            </a:pPr>
            <a:endParaRPr lang="it-IT" dirty="0"/>
          </a:p>
          <a:p>
            <a:pPr marL="114300" indent="0" algn="just">
              <a:buNone/>
            </a:pPr>
            <a:r>
              <a:rPr lang="it-IT" dirty="0" smtClean="0"/>
              <a:t>Nasce il concetto di </a:t>
            </a:r>
            <a:r>
              <a:rPr lang="it-IT" b="1" dirty="0" smtClean="0"/>
              <a:t>Costituzione sostanziale </a:t>
            </a:r>
            <a:r>
              <a:rPr lang="it-IT" dirty="0" smtClean="0"/>
              <a:t>(Carl Schmitt): esiste una decisione politica fondamentale del titolare del potere costituente ed esiste un testo poi formalizzato (la “legge costituzionale”).</a:t>
            </a:r>
          </a:p>
          <a:p>
            <a:pPr marL="114300" indent="0" algn="just">
              <a:buNone/>
            </a:pPr>
            <a:endParaRPr lang="it-IT" dirty="0" smtClean="0"/>
          </a:p>
          <a:p>
            <a:pPr marL="114300" indent="0" algn="just">
              <a:buNone/>
            </a:pPr>
            <a:endParaRPr lang="it-IT" dirty="0"/>
          </a:p>
          <a:p>
            <a:pPr marL="114300" indent="0" algn="just">
              <a:buNone/>
            </a:pPr>
            <a:r>
              <a:rPr lang="it-IT" dirty="0"/>
              <a:t>L</a:t>
            </a:r>
            <a:r>
              <a:rPr lang="it-IT" dirty="0" smtClean="0"/>
              <a:t>a Costituzione sostanziale è esterna e prioritaria rispetto alla Costituzione formale ed è la suprema decisione sulla forma del potere espressa dal titolare dello stesso.</a:t>
            </a:r>
            <a:endParaRPr lang="it-IT" dirty="0"/>
          </a:p>
        </p:txBody>
      </p:sp>
      <p:sp>
        <p:nvSpPr>
          <p:cNvPr id="4" name="Freccia giù 3"/>
          <p:cNvSpPr/>
          <p:nvPr/>
        </p:nvSpPr>
        <p:spPr>
          <a:xfrm>
            <a:off x="1222375" y="2841625"/>
            <a:ext cx="682625" cy="571500"/>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7280190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08000"/>
            <a:ext cx="7620000" cy="5892800"/>
          </a:xfrm>
        </p:spPr>
        <p:txBody>
          <a:bodyPr/>
          <a:lstStyle/>
          <a:p>
            <a:pPr marL="114300" indent="0" algn="just">
              <a:buNone/>
            </a:pPr>
            <a:r>
              <a:rPr lang="it-IT" i="1" dirty="0" smtClean="0"/>
              <a:t>La concezione </a:t>
            </a:r>
            <a:r>
              <a:rPr lang="it-IT" i="1" dirty="0" err="1" smtClean="0"/>
              <a:t>normativista</a:t>
            </a:r>
            <a:r>
              <a:rPr lang="it-IT" i="1" dirty="0" smtClean="0"/>
              <a:t> della Costituzione.</a:t>
            </a:r>
          </a:p>
          <a:p>
            <a:pPr marL="114300" indent="0" algn="just">
              <a:buNone/>
            </a:pPr>
            <a:endParaRPr lang="it-IT" dirty="0" smtClean="0"/>
          </a:p>
          <a:p>
            <a:pPr marL="114300" indent="0" algn="just">
              <a:buNone/>
            </a:pPr>
            <a:endParaRPr lang="it-IT" dirty="0" smtClean="0"/>
          </a:p>
          <a:p>
            <a:pPr marL="114300" indent="0" algn="just">
              <a:buNone/>
            </a:pPr>
            <a:endParaRPr lang="it-IT" dirty="0"/>
          </a:p>
          <a:p>
            <a:pPr marL="114300" indent="0" algn="just">
              <a:buNone/>
            </a:pPr>
            <a:r>
              <a:rPr lang="it-IT" dirty="0" smtClean="0"/>
              <a:t>Il presupposto della Costituzione è individuato in una </a:t>
            </a:r>
            <a:r>
              <a:rPr lang="it-IT" b="1" dirty="0" smtClean="0"/>
              <a:t>norma fondamentale</a:t>
            </a:r>
            <a:r>
              <a:rPr lang="it-IT" dirty="0" smtClean="0"/>
              <a:t> che costituisce un dovere a riconoscere come obbligatorio un certo diritto sulla base della convinzione della vincolatività della norma.</a:t>
            </a:r>
            <a:endParaRPr lang="it-IT" dirty="0"/>
          </a:p>
          <a:p>
            <a:pPr marL="114300" indent="0">
              <a:buNone/>
            </a:pPr>
            <a:endParaRPr lang="it-IT" dirty="0"/>
          </a:p>
        </p:txBody>
      </p:sp>
    </p:spTree>
    <p:extLst>
      <p:ext uri="{BB962C8B-B14F-4D97-AF65-F5344CB8AC3E}">
        <p14:creationId xmlns:p14="http://schemas.microsoft.com/office/powerpoint/2010/main" val="19800285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08000"/>
            <a:ext cx="7620000" cy="5892800"/>
          </a:xfrm>
        </p:spPr>
        <p:txBody>
          <a:bodyPr/>
          <a:lstStyle/>
          <a:p>
            <a:pPr marL="114300" indent="0" algn="just">
              <a:buNone/>
            </a:pPr>
            <a:r>
              <a:rPr lang="it-IT" i="1" dirty="0" smtClean="0"/>
              <a:t>La concezione materiale della Costituzione.</a:t>
            </a:r>
          </a:p>
          <a:p>
            <a:pPr marL="114300" indent="0" algn="just">
              <a:buNone/>
            </a:pPr>
            <a:endParaRPr lang="it-IT" dirty="0"/>
          </a:p>
          <a:p>
            <a:pPr marL="114300" indent="0" algn="just">
              <a:buNone/>
            </a:pPr>
            <a:endParaRPr lang="it-IT" dirty="0" smtClean="0"/>
          </a:p>
          <a:p>
            <a:pPr marL="114300" indent="0" algn="just">
              <a:buNone/>
            </a:pPr>
            <a:endParaRPr lang="it-IT" dirty="0" smtClean="0"/>
          </a:p>
          <a:p>
            <a:pPr marL="114300" indent="0" algn="just">
              <a:buNone/>
            </a:pPr>
            <a:r>
              <a:rPr lang="it-IT" dirty="0" smtClean="0"/>
              <a:t>Alla Costituzione scritta viene contrapposta una </a:t>
            </a:r>
            <a:r>
              <a:rPr lang="it-IT" b="1" dirty="0" smtClean="0"/>
              <a:t>Costituzione reale</a:t>
            </a:r>
            <a:r>
              <a:rPr lang="it-IT" dirty="0" smtClean="0"/>
              <a:t>, ossia quella derivante dalla forma dei rapporti reali tra forze sociali: la Costituzione reale viene poi trasposta nella Costituzione giuridica scritta, ma in caso di contrasto si ritiene che prevalga quella reale, dato che sarebbero i rapporti tra le forze sociali a prevalere.</a:t>
            </a:r>
            <a:endParaRPr lang="it-IT" dirty="0"/>
          </a:p>
        </p:txBody>
      </p:sp>
    </p:spTree>
    <p:extLst>
      <p:ext uri="{BB962C8B-B14F-4D97-AF65-F5344CB8AC3E}">
        <p14:creationId xmlns:p14="http://schemas.microsoft.com/office/powerpoint/2010/main" val="34021786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08000"/>
            <a:ext cx="7620000" cy="5892800"/>
          </a:xfrm>
        </p:spPr>
        <p:txBody>
          <a:bodyPr/>
          <a:lstStyle/>
          <a:p>
            <a:pPr marL="114300" indent="0" algn="ctr">
              <a:buNone/>
            </a:pPr>
            <a:r>
              <a:rPr lang="it-IT" dirty="0" smtClean="0"/>
              <a:t>La dottrina della Costituzione materiale (Mortati) pone l’accento sul ruolo svolto dalle forze politiche nella fissazione dei principi organizzativi fondamentali di un ordinamento</a:t>
            </a:r>
          </a:p>
          <a:p>
            <a:pPr marL="114300" indent="0" algn="ctr">
              <a:buNone/>
            </a:pPr>
            <a:endParaRPr lang="it-IT" dirty="0"/>
          </a:p>
          <a:p>
            <a:pPr marL="114300" indent="0" algn="ctr">
              <a:buNone/>
            </a:pPr>
            <a:endParaRPr lang="it-IT" dirty="0" smtClean="0"/>
          </a:p>
          <a:p>
            <a:pPr marL="114300" indent="0" algn="ctr">
              <a:buNone/>
            </a:pPr>
            <a:r>
              <a:rPr lang="it-IT" dirty="0" smtClean="0"/>
              <a:t>vi sono norme costituzionali relative alle scelte fondamentali in tema di organizzazione dello Stato-apparato; in tema di organizzazione dello Stato-comunità; in tema di rapporti tra apparato e comunità; in tema di rapporti tra Stato-ordinamento e comunità internazionale</a:t>
            </a:r>
          </a:p>
          <a:p>
            <a:pPr marL="114300" indent="0" algn="ctr">
              <a:buNone/>
            </a:pPr>
            <a:endParaRPr lang="it-IT" dirty="0"/>
          </a:p>
          <a:p>
            <a:pPr marL="114300" indent="0" algn="just">
              <a:buNone/>
            </a:pPr>
            <a:r>
              <a:rPr lang="it-IT" dirty="0" smtClean="0"/>
              <a:t>Il principio che muove tali regole è rappresentato dalla risultante del gioco delle forze politiche che si muovono all’interno dell’ordinamento: forza normativa della volontà politica.</a:t>
            </a:r>
          </a:p>
          <a:p>
            <a:pPr marL="114300" indent="0" algn="ctr">
              <a:buNone/>
            </a:pPr>
            <a:endParaRPr lang="it-IT" dirty="0"/>
          </a:p>
        </p:txBody>
      </p:sp>
      <p:sp>
        <p:nvSpPr>
          <p:cNvPr id="4" name="Freccia giù 3"/>
          <p:cNvSpPr/>
          <p:nvPr/>
        </p:nvSpPr>
        <p:spPr>
          <a:xfrm>
            <a:off x="3905250" y="1698625"/>
            <a:ext cx="682625" cy="571500"/>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8139923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08000"/>
            <a:ext cx="7620000" cy="5892800"/>
          </a:xfrm>
        </p:spPr>
        <p:txBody>
          <a:bodyPr/>
          <a:lstStyle/>
          <a:p>
            <a:pPr marL="114300" indent="0">
              <a:buNone/>
            </a:pPr>
            <a:r>
              <a:rPr lang="it-IT" i="1" dirty="0" smtClean="0"/>
              <a:t>La concezione della Costituzione come tavola dei valori.</a:t>
            </a:r>
          </a:p>
          <a:p>
            <a:pPr marL="114300" indent="0">
              <a:buNone/>
            </a:pPr>
            <a:endParaRPr lang="it-IT" dirty="0"/>
          </a:p>
          <a:p>
            <a:pPr marL="114300" indent="0" algn="just">
              <a:buNone/>
            </a:pPr>
            <a:endParaRPr lang="it-IT" dirty="0" smtClean="0"/>
          </a:p>
          <a:p>
            <a:pPr marL="114300" indent="0" algn="just">
              <a:buNone/>
            </a:pPr>
            <a:r>
              <a:rPr lang="it-IT" dirty="0" smtClean="0"/>
              <a:t>In tempi recenti vi è stata una valorizzazione della persona umana e dei suoi diritti, centrali nella concezione costituzionale.</a:t>
            </a:r>
          </a:p>
          <a:p>
            <a:pPr marL="114300" indent="0" algn="just">
              <a:buNone/>
            </a:pPr>
            <a:endParaRPr lang="it-IT" dirty="0"/>
          </a:p>
          <a:p>
            <a:pPr marL="114300" indent="0" algn="just">
              <a:buNone/>
            </a:pPr>
            <a:r>
              <a:rPr lang="it-IT" dirty="0" smtClean="0"/>
              <a:t>I valori relativi al ruolo della persona umana sono presupposti dalla Costituzione, la quale dà per certa l’esistenza di principi etici che costituiscono il fondamento della legittimazione dello Stato e del suo diritto: diventano, o comunque sono considerati, diritto positivo.</a:t>
            </a:r>
            <a:endParaRPr lang="it-IT" dirty="0"/>
          </a:p>
        </p:txBody>
      </p:sp>
    </p:spTree>
    <p:extLst>
      <p:ext uri="{BB962C8B-B14F-4D97-AF65-F5344CB8AC3E}">
        <p14:creationId xmlns:p14="http://schemas.microsoft.com/office/powerpoint/2010/main" val="15897071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08000"/>
            <a:ext cx="7620000" cy="5892800"/>
          </a:xfrm>
        </p:spPr>
        <p:txBody>
          <a:bodyPr/>
          <a:lstStyle/>
          <a:p>
            <a:pPr marL="114300" indent="0" algn="ctr">
              <a:buNone/>
            </a:pPr>
            <a:r>
              <a:rPr lang="it-IT" sz="2400" b="1" dirty="0" smtClean="0"/>
              <a:t>Il procedimento di formazione della Costituzione</a:t>
            </a:r>
          </a:p>
          <a:p>
            <a:pPr marL="114300" indent="0">
              <a:buNone/>
            </a:pPr>
            <a:endParaRPr lang="it-IT" dirty="0"/>
          </a:p>
          <a:p>
            <a:pPr marL="114300" indent="0" algn="ctr">
              <a:buNone/>
            </a:pPr>
            <a:endParaRPr lang="it-IT" dirty="0"/>
          </a:p>
          <a:p>
            <a:pPr marL="114300" indent="0" algn="ctr">
              <a:buNone/>
            </a:pPr>
            <a:r>
              <a:rPr lang="it-IT" dirty="0" smtClean="0"/>
              <a:t>Tradizionalmente la Costituzione poteva avere anche carattere consuetudinario, mentre le Costituzioni contemporanee derivano da una decisione avente valore fondante di un dato ordinamento</a:t>
            </a:r>
          </a:p>
          <a:p>
            <a:pPr marL="114300" indent="0" algn="ctr">
              <a:buNone/>
            </a:pPr>
            <a:endParaRPr lang="it-IT" dirty="0" smtClean="0"/>
          </a:p>
          <a:p>
            <a:pPr marL="114300" indent="0" algn="ctr">
              <a:buNone/>
            </a:pPr>
            <a:endParaRPr lang="it-IT" dirty="0"/>
          </a:p>
          <a:p>
            <a:pPr marL="114300" indent="0" algn="ctr">
              <a:buNone/>
            </a:pPr>
            <a:r>
              <a:rPr lang="it-IT" b="1" dirty="0" smtClean="0"/>
              <a:t>potere costituente</a:t>
            </a:r>
          </a:p>
        </p:txBody>
      </p:sp>
      <p:sp>
        <p:nvSpPr>
          <p:cNvPr id="4" name="Freccia giù 3"/>
          <p:cNvSpPr/>
          <p:nvPr/>
        </p:nvSpPr>
        <p:spPr>
          <a:xfrm>
            <a:off x="3905250" y="3254375"/>
            <a:ext cx="682625" cy="571500"/>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7253585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08000"/>
            <a:ext cx="7620000" cy="5892800"/>
          </a:xfrm>
        </p:spPr>
        <p:txBody>
          <a:bodyPr/>
          <a:lstStyle/>
          <a:p>
            <a:pPr marL="114300" indent="0" algn="just">
              <a:buNone/>
            </a:pPr>
            <a:r>
              <a:rPr lang="it-IT" i="1" dirty="0" smtClean="0"/>
              <a:t>I procedimenti esterni.</a:t>
            </a:r>
          </a:p>
          <a:p>
            <a:pPr marL="114300" indent="0">
              <a:buNone/>
            </a:pPr>
            <a:endParaRPr lang="it-IT" dirty="0"/>
          </a:p>
          <a:p>
            <a:pPr marL="114300" indent="0" algn="just">
              <a:buNone/>
            </a:pPr>
            <a:r>
              <a:rPr lang="it-IT" dirty="0" smtClean="0"/>
              <a:t>Si hanno quando uno Stato ha perso la propria piena sovranità in seguito a una sconfitta bellica, oppure nel caso in cui dei territori coloniali acquistino l’indipendenza.</a:t>
            </a:r>
          </a:p>
          <a:p>
            <a:pPr algn="just">
              <a:buFont typeface="Wingdings" charset="2"/>
              <a:buChar char="§"/>
            </a:pPr>
            <a:r>
              <a:rPr lang="it-IT" dirty="0" smtClean="0"/>
              <a:t>Costituzione giapponese, 1946</a:t>
            </a:r>
          </a:p>
          <a:p>
            <a:pPr algn="just">
              <a:buFont typeface="Wingdings" charset="2"/>
              <a:buChar char="§"/>
            </a:pPr>
            <a:r>
              <a:rPr lang="it-IT" dirty="0" smtClean="0"/>
              <a:t>Legge Fondamentale tedesca, 1949</a:t>
            </a:r>
          </a:p>
          <a:p>
            <a:pPr algn="just">
              <a:buFont typeface="Wingdings" charset="2"/>
              <a:buChar char="§"/>
            </a:pPr>
            <a:r>
              <a:rPr lang="it-IT" dirty="0" smtClean="0"/>
              <a:t>Canada, 1867; Australia, 1901; Sud Africa, 1909 (Costituzioni dettate da leggi del Parlamento britannico)</a:t>
            </a:r>
          </a:p>
          <a:p>
            <a:pPr algn="just">
              <a:buFont typeface="Wingdings" charset="2"/>
              <a:buChar char="§"/>
            </a:pPr>
            <a:endParaRPr lang="it-IT" dirty="0"/>
          </a:p>
          <a:p>
            <a:pPr marL="114300" indent="0" algn="just">
              <a:buNone/>
            </a:pPr>
            <a:r>
              <a:rPr lang="it-IT" dirty="0" smtClean="0"/>
              <a:t>Il procedimento di formazione della Costituzione origina in atti di sovranità imputabili a uno Stato diverso.</a:t>
            </a:r>
          </a:p>
        </p:txBody>
      </p:sp>
    </p:spTree>
    <p:extLst>
      <p:ext uri="{BB962C8B-B14F-4D97-AF65-F5344CB8AC3E}">
        <p14:creationId xmlns:p14="http://schemas.microsoft.com/office/powerpoint/2010/main" val="21925931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08000"/>
            <a:ext cx="7620000" cy="5892800"/>
          </a:xfrm>
        </p:spPr>
        <p:txBody>
          <a:bodyPr/>
          <a:lstStyle/>
          <a:p>
            <a:pPr marL="114300" indent="0">
              <a:buNone/>
            </a:pPr>
            <a:r>
              <a:rPr lang="it-IT" i="1" dirty="0" smtClean="0"/>
              <a:t>I procedimenti internazionalmente guidati.</a:t>
            </a:r>
          </a:p>
          <a:p>
            <a:pPr marL="114300" indent="0">
              <a:buNone/>
            </a:pPr>
            <a:endParaRPr lang="it-IT" dirty="0"/>
          </a:p>
          <a:p>
            <a:pPr marL="114300" indent="0" algn="just">
              <a:buNone/>
            </a:pPr>
            <a:r>
              <a:rPr lang="it-IT" dirty="0" smtClean="0"/>
              <a:t>Si riscontrano in tutti quei casi nei quali la Costituzione deriva da accordi tra Stati o per il tramite di organizzazioni internazionali.</a:t>
            </a:r>
          </a:p>
          <a:p>
            <a:pPr algn="just">
              <a:buFont typeface="Wingdings" charset="2"/>
              <a:buChar char="§"/>
            </a:pPr>
            <a:r>
              <a:rPr lang="it-IT" dirty="0" smtClean="0"/>
              <a:t>Namibia, 1982-1990</a:t>
            </a:r>
          </a:p>
          <a:p>
            <a:pPr algn="just">
              <a:buFont typeface="Wingdings" charset="2"/>
              <a:buChar char="§"/>
            </a:pPr>
            <a:r>
              <a:rPr lang="it-IT" dirty="0" smtClean="0"/>
              <a:t>Cambogia, 1989-1993</a:t>
            </a:r>
          </a:p>
          <a:p>
            <a:pPr algn="just">
              <a:buFont typeface="Wingdings" charset="2"/>
              <a:buChar char="§"/>
            </a:pPr>
            <a:r>
              <a:rPr lang="it-IT" dirty="0" smtClean="0"/>
              <a:t>Bosnia</a:t>
            </a:r>
            <a:r>
              <a:rPr lang="it-IT" dirty="0"/>
              <a:t> </a:t>
            </a:r>
            <a:r>
              <a:rPr lang="it-IT" dirty="0" smtClean="0"/>
              <a:t>Erzegovina, 1991-1995</a:t>
            </a:r>
          </a:p>
          <a:p>
            <a:pPr algn="just">
              <a:buFont typeface="Wingdings" charset="2"/>
              <a:buChar char="§"/>
            </a:pPr>
            <a:r>
              <a:rPr lang="it-IT" dirty="0" smtClean="0"/>
              <a:t>Macedonia, 2001</a:t>
            </a:r>
          </a:p>
          <a:p>
            <a:pPr algn="just">
              <a:buFont typeface="Wingdings" charset="2"/>
              <a:buChar char="§"/>
            </a:pPr>
            <a:r>
              <a:rPr lang="it-IT" dirty="0" smtClean="0"/>
              <a:t>Iraq, 2004-2006</a:t>
            </a:r>
          </a:p>
          <a:p>
            <a:pPr algn="just">
              <a:buFont typeface="Wingdings" charset="2"/>
              <a:buChar char="§"/>
            </a:pPr>
            <a:r>
              <a:rPr lang="it-IT" dirty="0" smtClean="0"/>
              <a:t>Kosovo, 2001-2008</a:t>
            </a:r>
          </a:p>
          <a:p>
            <a:pPr marL="114300" indent="0">
              <a:buNone/>
            </a:pPr>
            <a:endParaRPr lang="it-IT" dirty="0"/>
          </a:p>
          <a:p>
            <a:pPr marL="114300" indent="0" algn="just">
              <a:buNone/>
            </a:pPr>
            <a:r>
              <a:rPr lang="it-IT" dirty="0" smtClean="0"/>
              <a:t>Si parla di potere costituente “assistito”: la problematica deriva dal fatto che non sempre vi è l’effettiva accettazione da parte di una comunità di decisioni </a:t>
            </a:r>
            <a:r>
              <a:rPr lang="it-IT" dirty="0" err="1" smtClean="0"/>
              <a:t>eteroimposte</a:t>
            </a:r>
            <a:r>
              <a:rPr lang="it-IT" dirty="0" smtClean="0"/>
              <a:t>.</a:t>
            </a:r>
          </a:p>
        </p:txBody>
      </p:sp>
    </p:spTree>
    <p:extLst>
      <p:ext uri="{BB962C8B-B14F-4D97-AF65-F5344CB8AC3E}">
        <p14:creationId xmlns:p14="http://schemas.microsoft.com/office/powerpoint/2010/main" val="30042881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08000"/>
            <a:ext cx="7620000" cy="5892800"/>
          </a:xfrm>
        </p:spPr>
        <p:txBody>
          <a:bodyPr/>
          <a:lstStyle/>
          <a:p>
            <a:pPr marL="114300" indent="0">
              <a:buNone/>
            </a:pPr>
            <a:r>
              <a:rPr lang="it-IT" i="1" dirty="0" smtClean="0"/>
              <a:t>I procedimenti interni.</a:t>
            </a:r>
          </a:p>
          <a:p>
            <a:pPr marL="114300" indent="0">
              <a:buNone/>
            </a:pPr>
            <a:endParaRPr lang="it-IT" dirty="0"/>
          </a:p>
          <a:p>
            <a:pPr marL="114300" indent="0" algn="just">
              <a:buNone/>
            </a:pPr>
            <a:r>
              <a:rPr lang="it-IT" dirty="0" smtClean="0"/>
              <a:t>Ci si trova, in questo caso, nell’ambito di un unico ordinamento di riferimento, dove il potere costituente, però, può incontrare dei limiti oggettivi (ad es. principi trascendenti di diritto naturale, principi immanenti alla concezione dello Stato, vincoli giuridici derivanti dall’ordinamento internazionale).</a:t>
            </a:r>
          </a:p>
          <a:p>
            <a:pPr marL="114300" indent="0" algn="just">
              <a:buNone/>
            </a:pPr>
            <a:endParaRPr lang="it-IT" dirty="0"/>
          </a:p>
          <a:p>
            <a:pPr marL="114300" indent="0" algn="just">
              <a:buNone/>
            </a:pPr>
            <a:r>
              <a:rPr lang="it-IT" dirty="0"/>
              <a:t>Le fasi del procedimento costituente </a:t>
            </a:r>
            <a:r>
              <a:rPr lang="it-IT" dirty="0" smtClean="0"/>
              <a:t>interno sono:</a:t>
            </a:r>
            <a:endParaRPr lang="it-IT" dirty="0"/>
          </a:p>
          <a:p>
            <a:pPr algn="just">
              <a:buFont typeface="Wingdings" charset="2"/>
              <a:buChar char="§"/>
            </a:pPr>
            <a:r>
              <a:rPr lang="it-IT" dirty="0" smtClean="0"/>
              <a:t>la fase </a:t>
            </a:r>
            <a:r>
              <a:rPr lang="it-IT" dirty="0"/>
              <a:t>dell’iniziativa</a:t>
            </a:r>
          </a:p>
          <a:p>
            <a:pPr algn="just">
              <a:buFont typeface="Wingdings" charset="2"/>
              <a:buChar char="§"/>
            </a:pPr>
            <a:r>
              <a:rPr lang="it-IT" dirty="0" smtClean="0"/>
              <a:t>la fase </a:t>
            </a:r>
            <a:r>
              <a:rPr lang="it-IT" dirty="0"/>
              <a:t>preparatoria</a:t>
            </a:r>
          </a:p>
          <a:p>
            <a:pPr algn="just">
              <a:buFont typeface="Wingdings" charset="2"/>
              <a:buChar char="§"/>
            </a:pPr>
            <a:r>
              <a:rPr lang="it-IT" smtClean="0"/>
              <a:t>la fase </a:t>
            </a:r>
            <a:r>
              <a:rPr lang="it-IT" dirty="0"/>
              <a:t>deliberativa del testo costituzionale</a:t>
            </a:r>
          </a:p>
          <a:p>
            <a:pPr marL="114300" indent="0">
              <a:buNone/>
            </a:pPr>
            <a:endParaRPr lang="it-IT" dirty="0"/>
          </a:p>
        </p:txBody>
      </p:sp>
    </p:spTree>
    <p:extLst>
      <p:ext uri="{BB962C8B-B14F-4D97-AF65-F5344CB8AC3E}">
        <p14:creationId xmlns:p14="http://schemas.microsoft.com/office/powerpoint/2010/main" val="649802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08000"/>
            <a:ext cx="7620000" cy="5892800"/>
          </a:xfrm>
        </p:spPr>
        <p:txBody>
          <a:bodyPr/>
          <a:lstStyle/>
          <a:p>
            <a:pPr marL="114300" indent="0" algn="just">
              <a:buNone/>
            </a:pPr>
            <a:endParaRPr lang="it-IT" dirty="0" smtClean="0"/>
          </a:p>
          <a:p>
            <a:pPr marL="114300" indent="0" algn="just">
              <a:buNone/>
            </a:pPr>
            <a:r>
              <a:rPr lang="it-IT" dirty="0" smtClean="0"/>
              <a:t>Nell’ambito dei procedimenti interni di solito si distingue tra</a:t>
            </a:r>
          </a:p>
          <a:p>
            <a:pPr algn="just">
              <a:buFont typeface="Wingdings" charset="2"/>
              <a:buChar char="§"/>
            </a:pPr>
            <a:r>
              <a:rPr lang="it-IT" dirty="0" smtClean="0"/>
              <a:t>procedimenti monarchici: il titolare del potere costituente era il Re, poi sdoppiatosi anche nell’assemblea rappresentativa; si parla in questi casi di “</a:t>
            </a:r>
            <a:r>
              <a:rPr lang="it-IT" b="1" dirty="0" smtClean="0"/>
              <a:t>concessione</a:t>
            </a:r>
            <a:r>
              <a:rPr lang="it-IT" dirty="0" smtClean="0"/>
              <a:t>”, dato che la concessione di una Costituzione è frutto di pressioni esterne e presuppone la limitazione da parte di un sovrano assoluto del suo potere (Costituzione francese, 1814; spagnola, 1834; Statuto Albertino, 1848; giapponese, 1889)</a:t>
            </a:r>
          </a:p>
          <a:p>
            <a:pPr algn="just">
              <a:buFont typeface="Wingdings" charset="2"/>
              <a:buChar char="§"/>
            </a:pPr>
            <a:r>
              <a:rPr lang="it-IT" dirty="0" smtClean="0"/>
              <a:t>procedimenti democratici: presuppongono il passaggio della sovranità al popolo, che la esercitava in sede costituente o in modo indiretto (assemblee elettive; referendum)</a:t>
            </a:r>
          </a:p>
        </p:txBody>
      </p:sp>
    </p:spTree>
    <p:extLst>
      <p:ext uri="{BB962C8B-B14F-4D97-AF65-F5344CB8AC3E}">
        <p14:creationId xmlns:p14="http://schemas.microsoft.com/office/powerpoint/2010/main" val="17186230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08000"/>
            <a:ext cx="7620000" cy="5892800"/>
          </a:xfrm>
        </p:spPr>
        <p:txBody>
          <a:bodyPr/>
          <a:lstStyle/>
          <a:p>
            <a:pPr marL="114300" indent="0" algn="ctr">
              <a:buNone/>
            </a:pPr>
            <a:endParaRPr lang="it-IT" dirty="0" smtClean="0"/>
          </a:p>
          <a:p>
            <a:pPr marL="114300" indent="0" algn="ctr">
              <a:buNone/>
            </a:pPr>
            <a:r>
              <a:rPr lang="it-IT" dirty="0" smtClean="0"/>
              <a:t>Che cos’è la </a:t>
            </a:r>
            <a:r>
              <a:rPr lang="it-IT" b="1" dirty="0" smtClean="0"/>
              <a:t>Costituzione</a:t>
            </a:r>
            <a:r>
              <a:rPr lang="it-IT" dirty="0" smtClean="0"/>
              <a:t>?</a:t>
            </a:r>
          </a:p>
          <a:p>
            <a:pPr marL="114300" indent="0" algn="ctr">
              <a:buNone/>
            </a:pPr>
            <a:endParaRPr lang="it-IT" dirty="0"/>
          </a:p>
          <a:p>
            <a:pPr marL="114300" indent="0" algn="ctr">
              <a:buNone/>
            </a:pPr>
            <a:endParaRPr lang="it-IT" dirty="0" smtClean="0"/>
          </a:p>
          <a:p>
            <a:pPr marL="114300" indent="0" algn="ctr">
              <a:buNone/>
            </a:pPr>
            <a:r>
              <a:rPr lang="it-IT" b="1" dirty="0" smtClean="0"/>
              <a:t>nozione giuridica</a:t>
            </a:r>
            <a:r>
              <a:rPr lang="it-IT" dirty="0" smtClean="0"/>
              <a:t>: si tratta della norma primaria su cui l’ordinamento dello Stato si fonda</a:t>
            </a:r>
          </a:p>
          <a:p>
            <a:pPr marL="114300" indent="0" algn="ctr">
              <a:buNone/>
            </a:pPr>
            <a:endParaRPr lang="it-IT" dirty="0"/>
          </a:p>
          <a:p>
            <a:pPr algn="just">
              <a:buFont typeface="Wingdings" charset="2"/>
              <a:buChar char="§"/>
            </a:pPr>
            <a:r>
              <a:rPr lang="it-IT" dirty="0"/>
              <a:t>s</a:t>
            </a:r>
            <a:r>
              <a:rPr lang="it-IT" dirty="0" smtClean="0"/>
              <a:t>econdo un indirizzo “restrittivo”, la Costituzione consiste in quelle norme che regolano la creazione delle norme giuridiche generali, in particolare delle leggi formali</a:t>
            </a:r>
          </a:p>
          <a:p>
            <a:pPr algn="just">
              <a:buFont typeface="Wingdings" charset="2"/>
              <a:buChar char="§"/>
            </a:pPr>
            <a:r>
              <a:rPr lang="it-IT" dirty="0" smtClean="0"/>
              <a:t>secondo un indirizzo “estensivo”, essa coincide con la struttura organizzativa di un gruppo sociale, dunque quale disciplina del “potere costituito”</a:t>
            </a:r>
            <a:endParaRPr lang="it-IT" b="1" dirty="0"/>
          </a:p>
        </p:txBody>
      </p:sp>
      <p:sp>
        <p:nvSpPr>
          <p:cNvPr id="4" name="Freccia giù 3"/>
          <p:cNvSpPr/>
          <p:nvPr/>
        </p:nvSpPr>
        <p:spPr>
          <a:xfrm>
            <a:off x="3905250" y="1476375"/>
            <a:ext cx="682625" cy="571500"/>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7246846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08000"/>
            <a:ext cx="7620000" cy="5892800"/>
          </a:xfrm>
        </p:spPr>
        <p:txBody>
          <a:bodyPr/>
          <a:lstStyle/>
          <a:p>
            <a:pPr marL="114300" indent="0" algn="just">
              <a:buNone/>
            </a:pPr>
            <a:endParaRPr lang="it-IT" dirty="0" smtClean="0"/>
          </a:p>
          <a:p>
            <a:pPr marL="114300" indent="0" algn="just">
              <a:buNone/>
            </a:pPr>
            <a:r>
              <a:rPr lang="it-IT" dirty="0" smtClean="0"/>
              <a:t>Nei procedimenti democratici:</a:t>
            </a:r>
          </a:p>
          <a:p>
            <a:pPr algn="just">
              <a:buFont typeface="Wingdings" charset="2"/>
              <a:buChar char="§"/>
            </a:pPr>
            <a:r>
              <a:rPr lang="it-IT" b="1" dirty="0" smtClean="0"/>
              <a:t>Convenzione</a:t>
            </a:r>
            <a:r>
              <a:rPr lang="it-IT" dirty="0" smtClean="0"/>
              <a:t> o </a:t>
            </a:r>
            <a:r>
              <a:rPr lang="it-IT" b="1" dirty="0" smtClean="0"/>
              <a:t>Assemblea costituente</a:t>
            </a:r>
            <a:r>
              <a:rPr lang="it-IT" dirty="0" smtClean="0"/>
              <a:t> (Costituzione Stati Uniti d’America, 1787; Francia, 1791, 1848, 1875; Italia, 1948)</a:t>
            </a:r>
          </a:p>
          <a:p>
            <a:pPr algn="just">
              <a:buFont typeface="Wingdings" charset="2"/>
              <a:buChar char="§"/>
            </a:pPr>
            <a:r>
              <a:rPr lang="it-IT" dirty="0" smtClean="0"/>
              <a:t>referendum: </a:t>
            </a:r>
            <a:r>
              <a:rPr lang="it-IT" b="1" dirty="0" smtClean="0"/>
              <a:t>precostituente</a:t>
            </a:r>
            <a:r>
              <a:rPr lang="it-IT" dirty="0" smtClean="0"/>
              <a:t> (ad es. circa l’opzione istituzionale tra monarchia o repubblica: Norvegia, 1905; Grecia, 1924, 1935, 1973, 1974; Italia, 1946. Circa la separazione di un territorio dallo Stato d’appartenenza: Norvegia dalla Svezia, 1905; Islanda dalla Danimarca, 1944; Croazia e Slovenia dalla Repubblica socialista federativa jugoslava, 1990), oppure </a:t>
            </a:r>
            <a:r>
              <a:rPr lang="it-IT" b="1" dirty="0" smtClean="0"/>
              <a:t>costituente</a:t>
            </a:r>
            <a:r>
              <a:rPr lang="it-IT" dirty="0" smtClean="0"/>
              <a:t> (ad es. circa l’approvazione di un testo costituzionale ritenuto definitivo e deliberato da un’assemblea rappresentativa: Irlanda, 1937; Francia, 1946; Turchia, 1961; Spagna, 1978; Marocco, 2011; Egitto, 2012. O deliberato dal governo: Francia, 1958)</a:t>
            </a:r>
            <a:endParaRPr lang="it-IT" dirty="0"/>
          </a:p>
        </p:txBody>
      </p:sp>
    </p:spTree>
    <p:extLst>
      <p:ext uri="{BB962C8B-B14F-4D97-AF65-F5344CB8AC3E}">
        <p14:creationId xmlns:p14="http://schemas.microsoft.com/office/powerpoint/2010/main" val="375366147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08000"/>
            <a:ext cx="7620000" cy="5892800"/>
          </a:xfrm>
        </p:spPr>
        <p:txBody>
          <a:bodyPr/>
          <a:lstStyle/>
          <a:p>
            <a:pPr marL="114300" indent="0">
              <a:buNone/>
            </a:pPr>
            <a:r>
              <a:rPr lang="it-IT" i="1" dirty="0" smtClean="0"/>
              <a:t>I procedimenti adottati nelle autocrazie contemporanee.</a:t>
            </a:r>
          </a:p>
          <a:p>
            <a:pPr marL="114300" indent="0">
              <a:buNone/>
            </a:pPr>
            <a:endParaRPr lang="it-IT" dirty="0" smtClean="0"/>
          </a:p>
          <a:p>
            <a:pPr marL="114300" indent="0">
              <a:buNone/>
            </a:pPr>
            <a:endParaRPr lang="it-IT" dirty="0"/>
          </a:p>
          <a:p>
            <a:pPr algn="just">
              <a:buFont typeface="Wingdings" charset="2"/>
              <a:buChar char="§"/>
            </a:pPr>
            <a:r>
              <a:rPr lang="it-IT" b="1" dirty="0" smtClean="0"/>
              <a:t>plebiscito costituente</a:t>
            </a:r>
            <a:r>
              <a:rPr lang="it-IT" dirty="0" smtClean="0"/>
              <a:t>: è la versione autoritaria del referendum democratico, dal quale si differenzia per la valenza meramente formale dell’adesione chiesta all’elettorato (Francia napoleonica, 1799, 1802; Costituzione portoghese, 1933; greca, 1968; algerina, 1976; iraniana, 1979; cilena, 1980)</a:t>
            </a:r>
          </a:p>
          <a:p>
            <a:pPr algn="just">
              <a:buFont typeface="Wingdings" charset="2"/>
              <a:buChar char="§"/>
            </a:pPr>
            <a:r>
              <a:rPr lang="it-IT" b="1" dirty="0" smtClean="0"/>
              <a:t>adozione unilaterale</a:t>
            </a:r>
            <a:r>
              <a:rPr lang="it-IT" dirty="0" smtClean="0"/>
              <a:t>: il potere costituente, per quanto privo di legittimazione popolare esplicita, adotta comunque direttamente la decisione costituzionale (Cile, 1973)</a:t>
            </a:r>
            <a:endParaRPr lang="it-IT" dirty="0"/>
          </a:p>
        </p:txBody>
      </p:sp>
    </p:spTree>
    <p:extLst>
      <p:ext uri="{BB962C8B-B14F-4D97-AF65-F5344CB8AC3E}">
        <p14:creationId xmlns:p14="http://schemas.microsoft.com/office/powerpoint/2010/main" val="19884164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08000"/>
            <a:ext cx="7620000" cy="5892800"/>
          </a:xfrm>
        </p:spPr>
        <p:txBody>
          <a:bodyPr/>
          <a:lstStyle/>
          <a:p>
            <a:pPr marL="114300" indent="0">
              <a:buNone/>
            </a:pPr>
            <a:r>
              <a:rPr lang="it-IT" i="1" dirty="0" smtClean="0"/>
              <a:t>I procedimenti degli Stati socialisti.</a:t>
            </a:r>
          </a:p>
          <a:p>
            <a:pPr marL="114300" indent="0">
              <a:buNone/>
            </a:pPr>
            <a:endParaRPr lang="it-IT" dirty="0"/>
          </a:p>
          <a:p>
            <a:pPr marL="114300" indent="0" algn="just">
              <a:buNone/>
            </a:pPr>
            <a:r>
              <a:rPr lang="it-IT" dirty="0" smtClean="0"/>
              <a:t>La decisione costituente veniva adottata dal partito tramite propri organi direttivi, per poi essere ratificata da un organo rappresentativo assembleare o tramite referendum.</a:t>
            </a:r>
          </a:p>
          <a:p>
            <a:pPr marL="114300" indent="0" algn="just">
              <a:buNone/>
            </a:pPr>
            <a:endParaRPr lang="it-IT" dirty="0"/>
          </a:p>
          <a:p>
            <a:pPr marL="114300" indent="0" algn="just">
              <a:buNone/>
            </a:pPr>
            <a:endParaRPr lang="it-IT" dirty="0" smtClean="0"/>
          </a:p>
          <a:p>
            <a:pPr marL="114300" indent="0" algn="just">
              <a:buNone/>
            </a:pPr>
            <a:r>
              <a:rPr lang="it-IT" dirty="0"/>
              <a:t>L</a:t>
            </a:r>
            <a:r>
              <a:rPr lang="it-IT" dirty="0" smtClean="0"/>
              <a:t>’adozione da parte di un organo di partito è tipica della fase rivoluzionaria (Russia, 1918; Cambogia, 1976).</a:t>
            </a:r>
          </a:p>
          <a:p>
            <a:pPr marL="114300" indent="0" algn="just">
              <a:buNone/>
            </a:pPr>
            <a:r>
              <a:rPr lang="it-IT" dirty="0" smtClean="0"/>
              <a:t>L’adozione con successiva ratifica assembleare è tipica invece della fase in cui il partito-guida è già consolidato (URSS, 1936, 1977; Cina, 1954, 1975, 1978, 1982; Albania, 1976)</a:t>
            </a:r>
          </a:p>
        </p:txBody>
      </p:sp>
      <p:sp>
        <p:nvSpPr>
          <p:cNvPr id="2" name="Freccia giù 1"/>
          <p:cNvSpPr/>
          <p:nvPr/>
        </p:nvSpPr>
        <p:spPr>
          <a:xfrm>
            <a:off x="1285875" y="2524125"/>
            <a:ext cx="635000" cy="587375"/>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8660801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08000"/>
            <a:ext cx="7620000" cy="5892800"/>
          </a:xfrm>
        </p:spPr>
        <p:txBody>
          <a:bodyPr/>
          <a:lstStyle/>
          <a:p>
            <a:pPr marL="114300" indent="0">
              <a:buNone/>
            </a:pPr>
            <a:r>
              <a:rPr lang="it-IT" i="1" dirty="0" smtClean="0"/>
              <a:t>Il procedimento costituente provvisorio.</a:t>
            </a:r>
          </a:p>
          <a:p>
            <a:pPr marL="114300" indent="0">
              <a:buNone/>
            </a:pPr>
            <a:endParaRPr lang="it-IT" dirty="0"/>
          </a:p>
          <a:p>
            <a:pPr marL="114300" indent="0" algn="just">
              <a:buNone/>
            </a:pPr>
            <a:r>
              <a:rPr lang="it-IT" dirty="0" smtClean="0"/>
              <a:t>Quando si verifica il passaggio da una forma di Stato a un’altra, la nuova Costituzione può essere preceduta da fatti destinati ad avere effetti limitati nel tempo: si possono riscontrare testi espressamente qualificati come Costituzioni provvisorie, o il ripristino di Costituzioni precedentemente sospese (Argentina, 1983), o il mutare della Costituzione materiale rimanendo invariata quella formale (URSS, 1977-1993).</a:t>
            </a:r>
          </a:p>
          <a:p>
            <a:pPr marL="114300" indent="0" algn="just">
              <a:buNone/>
            </a:pPr>
            <a:endParaRPr lang="it-IT" dirty="0" smtClean="0"/>
          </a:p>
          <a:p>
            <a:pPr marL="114300" indent="0" algn="just">
              <a:buNone/>
            </a:pPr>
            <a:endParaRPr lang="it-IT" dirty="0"/>
          </a:p>
          <a:p>
            <a:pPr marL="114300" indent="0" algn="just">
              <a:buNone/>
            </a:pPr>
            <a:r>
              <a:rPr lang="it-IT" dirty="0" smtClean="0"/>
              <a:t>in genere si verifica un fatto rivoluzionario che pone termine all’ordinamento costituzionale precedente o il suo sovvertimento ad opera di una determinazione formale di tale ordinamento</a:t>
            </a:r>
            <a:endParaRPr lang="it-IT" dirty="0"/>
          </a:p>
        </p:txBody>
      </p:sp>
      <p:sp>
        <p:nvSpPr>
          <p:cNvPr id="2" name="Freccia giù 1"/>
          <p:cNvSpPr/>
          <p:nvPr/>
        </p:nvSpPr>
        <p:spPr>
          <a:xfrm>
            <a:off x="984250" y="3857625"/>
            <a:ext cx="698500" cy="587375"/>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49463363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08000"/>
            <a:ext cx="7620000" cy="5892800"/>
          </a:xfrm>
        </p:spPr>
        <p:txBody>
          <a:bodyPr/>
          <a:lstStyle/>
          <a:p>
            <a:pPr marL="114300" indent="0" algn="ctr">
              <a:buNone/>
            </a:pPr>
            <a:endParaRPr lang="it-IT" dirty="0" smtClean="0"/>
          </a:p>
          <a:p>
            <a:pPr marL="114300" indent="0" algn="ctr">
              <a:buNone/>
            </a:pPr>
            <a:endParaRPr lang="it-IT" dirty="0"/>
          </a:p>
          <a:p>
            <a:pPr marL="114300" indent="0" algn="ctr">
              <a:buNone/>
            </a:pPr>
            <a:endParaRPr lang="it-IT" dirty="0" smtClean="0"/>
          </a:p>
          <a:p>
            <a:pPr marL="114300" indent="0" algn="ctr">
              <a:buNone/>
            </a:pPr>
            <a:r>
              <a:rPr lang="it-IT" dirty="0" smtClean="0"/>
              <a:t>La fase in cui si afferma in via formale il testo di una Costituzione provvisoria viene inclusa in un periodo di “</a:t>
            </a:r>
            <a:r>
              <a:rPr lang="it-IT" b="1" dirty="0" smtClean="0"/>
              <a:t>transizione</a:t>
            </a:r>
            <a:r>
              <a:rPr lang="it-IT" dirty="0" smtClean="0"/>
              <a:t>”: non implica necessariamente il ricorso all’uso del potere costituente o di quello di </a:t>
            </a:r>
            <a:r>
              <a:rPr lang="it-IT" b="1" dirty="0" smtClean="0"/>
              <a:t>revisione costituzionale</a:t>
            </a:r>
            <a:r>
              <a:rPr lang="it-IT" dirty="0" smtClean="0"/>
              <a:t>.</a:t>
            </a:r>
          </a:p>
          <a:p>
            <a:pPr marL="114300" indent="0" algn="just">
              <a:buNone/>
            </a:pPr>
            <a:endParaRPr lang="it-IT" dirty="0"/>
          </a:p>
          <a:p>
            <a:pPr marL="114300" indent="0" algn="just">
              <a:buNone/>
            </a:pPr>
            <a:endParaRPr lang="it-IT" dirty="0" smtClean="0"/>
          </a:p>
          <a:p>
            <a:pPr marL="114300" indent="0" algn="ctr">
              <a:buNone/>
            </a:pPr>
            <a:r>
              <a:rPr lang="it-IT" b="1" dirty="0" smtClean="0"/>
              <a:t>transizioni costituzionali</a:t>
            </a:r>
          </a:p>
          <a:p>
            <a:pPr marL="114300" indent="0" algn="ctr">
              <a:buNone/>
            </a:pPr>
            <a:r>
              <a:rPr lang="it-IT" dirty="0" smtClean="0"/>
              <a:t>(profilo dinamico-procedimentale del mutamento costituzionale)</a:t>
            </a:r>
            <a:endParaRPr lang="it-IT" dirty="0"/>
          </a:p>
        </p:txBody>
      </p:sp>
      <p:sp>
        <p:nvSpPr>
          <p:cNvPr id="2" name="Freccia giù 1"/>
          <p:cNvSpPr/>
          <p:nvPr/>
        </p:nvSpPr>
        <p:spPr>
          <a:xfrm>
            <a:off x="3984625" y="3302000"/>
            <a:ext cx="571500" cy="523875"/>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733988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08000"/>
            <a:ext cx="7620000" cy="5892800"/>
          </a:xfrm>
        </p:spPr>
        <p:txBody>
          <a:bodyPr>
            <a:normAutofit/>
          </a:bodyPr>
          <a:lstStyle/>
          <a:p>
            <a:pPr marL="114300" indent="0" algn="ctr">
              <a:buNone/>
            </a:pPr>
            <a:r>
              <a:rPr lang="it-IT" sz="2400" b="1" dirty="0" smtClean="0"/>
              <a:t>Le variazioni della Costituzione</a:t>
            </a:r>
          </a:p>
          <a:p>
            <a:pPr marL="114300" indent="0" algn="ctr">
              <a:buNone/>
            </a:pPr>
            <a:endParaRPr lang="it-IT" sz="2400" b="1" dirty="0"/>
          </a:p>
          <a:p>
            <a:pPr marL="114300" indent="0" algn="ctr">
              <a:buNone/>
            </a:pPr>
            <a:endParaRPr lang="it-IT" dirty="0" smtClean="0"/>
          </a:p>
          <a:p>
            <a:pPr marL="114300" indent="0" algn="ctr">
              <a:buNone/>
            </a:pPr>
            <a:r>
              <a:rPr lang="it-IT" dirty="0" smtClean="0"/>
              <a:t>Le trasformazioni che incidono su un testo costituzionale – le revisioni costituzionali – generalmente consentono di riconoscere la permanenza dei suoi caratteri identificativi originali, altrimenti vi sarebbe l’esercizio di un nuovo </a:t>
            </a:r>
            <a:r>
              <a:rPr lang="it-IT" b="1" dirty="0" smtClean="0"/>
              <a:t>potere costituente</a:t>
            </a:r>
            <a:r>
              <a:rPr lang="it-IT" dirty="0" smtClean="0"/>
              <a:t>.</a:t>
            </a:r>
          </a:p>
          <a:p>
            <a:pPr marL="114300" indent="0" algn="just">
              <a:buNone/>
            </a:pPr>
            <a:endParaRPr lang="it-IT" dirty="0"/>
          </a:p>
          <a:p>
            <a:pPr marL="114300" indent="0" algn="just">
              <a:buNone/>
            </a:pPr>
            <a:endParaRPr lang="it-IT" dirty="0" smtClean="0"/>
          </a:p>
          <a:p>
            <a:pPr marL="114300" indent="0" algn="ctr">
              <a:buNone/>
            </a:pPr>
            <a:r>
              <a:rPr lang="it-IT" dirty="0" smtClean="0"/>
              <a:t>“</a:t>
            </a:r>
            <a:r>
              <a:rPr lang="it-IT" dirty="0" err="1" smtClean="0"/>
              <a:t>supercostituzione</a:t>
            </a:r>
            <a:r>
              <a:rPr lang="it-IT" dirty="0" smtClean="0"/>
              <a:t>”</a:t>
            </a:r>
          </a:p>
          <a:p>
            <a:pPr marL="114300" indent="0" algn="just">
              <a:buNone/>
            </a:pPr>
            <a:endParaRPr lang="it-IT" dirty="0"/>
          </a:p>
        </p:txBody>
      </p:sp>
      <p:sp>
        <p:nvSpPr>
          <p:cNvPr id="4" name="Freccia giù 3"/>
          <p:cNvSpPr/>
          <p:nvPr/>
        </p:nvSpPr>
        <p:spPr>
          <a:xfrm>
            <a:off x="3984625" y="3659187"/>
            <a:ext cx="571500" cy="523875"/>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44707738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08000"/>
            <a:ext cx="7620000" cy="5892800"/>
          </a:xfrm>
        </p:spPr>
        <p:txBody>
          <a:bodyPr/>
          <a:lstStyle/>
          <a:p>
            <a:pPr marL="114300" indent="0">
              <a:buNone/>
            </a:pPr>
            <a:endParaRPr lang="it-IT" dirty="0" smtClean="0"/>
          </a:p>
          <a:p>
            <a:pPr marL="114300" indent="0">
              <a:buNone/>
            </a:pPr>
            <a:endParaRPr lang="it-IT" dirty="0"/>
          </a:p>
          <a:p>
            <a:pPr marL="114300" indent="0" algn="ctr">
              <a:buNone/>
            </a:pPr>
            <a:endParaRPr lang="it-IT" dirty="0" smtClean="0"/>
          </a:p>
          <a:p>
            <a:pPr marL="114300" indent="0" algn="ctr">
              <a:buNone/>
            </a:pPr>
            <a:r>
              <a:rPr lang="it-IT" dirty="0" smtClean="0"/>
              <a:t>Vi possono essere anche </a:t>
            </a:r>
            <a:r>
              <a:rPr lang="it-IT" b="1" dirty="0" smtClean="0"/>
              <a:t>modifiche informali</a:t>
            </a:r>
            <a:r>
              <a:rPr lang="it-IT" dirty="0" smtClean="0"/>
              <a:t>, spesso operanti attraverso il semplice mutamento del valore attribuito alle disposizioni costituzionali formali.</a:t>
            </a:r>
          </a:p>
          <a:p>
            <a:pPr marL="114300" indent="0" algn="ctr">
              <a:buNone/>
            </a:pPr>
            <a:endParaRPr lang="it-IT" dirty="0"/>
          </a:p>
          <a:p>
            <a:pPr marL="114300" indent="0" algn="ctr">
              <a:buNone/>
            </a:pPr>
            <a:r>
              <a:rPr lang="it-IT" dirty="0" smtClean="0"/>
              <a:t>L’</a:t>
            </a:r>
            <a:r>
              <a:rPr lang="it-IT" b="1" dirty="0" smtClean="0"/>
              <a:t>interpretazione</a:t>
            </a:r>
            <a:r>
              <a:rPr lang="it-IT" dirty="0" smtClean="0"/>
              <a:t> è un altro forte fattore di modifica sostanziale ma non formale.</a:t>
            </a:r>
            <a:endParaRPr lang="it-IT" dirty="0"/>
          </a:p>
        </p:txBody>
      </p:sp>
    </p:spTree>
    <p:extLst>
      <p:ext uri="{BB962C8B-B14F-4D97-AF65-F5344CB8AC3E}">
        <p14:creationId xmlns:p14="http://schemas.microsoft.com/office/powerpoint/2010/main" val="35158313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08000"/>
            <a:ext cx="7620000" cy="5892800"/>
          </a:xfrm>
        </p:spPr>
        <p:txBody>
          <a:bodyPr/>
          <a:lstStyle/>
          <a:p>
            <a:pPr marL="114300" indent="0" algn="just">
              <a:buNone/>
            </a:pPr>
            <a:r>
              <a:rPr lang="it-IT" i="1" dirty="0" smtClean="0"/>
              <a:t>Modifiche formali senza procedimenti speciali.</a:t>
            </a:r>
          </a:p>
          <a:p>
            <a:pPr marL="114300" indent="0" algn="just">
              <a:buNone/>
            </a:pPr>
            <a:endParaRPr lang="it-IT" dirty="0"/>
          </a:p>
          <a:p>
            <a:pPr marL="114300" indent="0" algn="just">
              <a:buNone/>
            </a:pPr>
            <a:r>
              <a:rPr lang="it-IT" dirty="0" smtClean="0"/>
              <a:t>Si definiscono tali quelle rese possibili dalle </a:t>
            </a:r>
            <a:r>
              <a:rPr lang="it-IT" b="1" dirty="0" smtClean="0"/>
              <a:t>Costituzioni c.d. flessibili</a:t>
            </a:r>
            <a:r>
              <a:rPr lang="it-IT" dirty="0" smtClean="0"/>
              <a:t>, ossia nelle quali la modifica di una disposizione è possibile anche per il tramite dell’approvazione di una qualsiasi legge ordinaria (Costituzione francese, 1830; Statuto Albertino, 1848).</a:t>
            </a:r>
          </a:p>
          <a:p>
            <a:pPr marL="114300" indent="0" algn="just">
              <a:buNone/>
            </a:pPr>
            <a:endParaRPr lang="it-IT" dirty="0" smtClean="0"/>
          </a:p>
          <a:p>
            <a:pPr marL="114300" indent="0" algn="just">
              <a:buNone/>
            </a:pPr>
            <a:r>
              <a:rPr lang="it-IT" dirty="0" smtClean="0"/>
              <a:t>Laddove, invece, per la modifica di una Costituzione si renda necessario il ricorso a un particolare procedimento con regole specifiche, tali Costituzioni si definiscono </a:t>
            </a:r>
            <a:r>
              <a:rPr lang="it-IT" b="1" dirty="0" smtClean="0"/>
              <a:t>rigide</a:t>
            </a:r>
            <a:r>
              <a:rPr lang="it-IT" dirty="0" smtClean="0"/>
              <a:t> (Costituzione Stati Uniti d’America, 1787; quasi tutte le Costituzioni della Francia rivoluzionaria)</a:t>
            </a:r>
          </a:p>
        </p:txBody>
      </p:sp>
    </p:spTree>
    <p:extLst>
      <p:ext uri="{BB962C8B-B14F-4D97-AF65-F5344CB8AC3E}">
        <p14:creationId xmlns:p14="http://schemas.microsoft.com/office/powerpoint/2010/main" val="4906195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08000"/>
            <a:ext cx="7620000" cy="5892800"/>
          </a:xfrm>
        </p:spPr>
        <p:txBody>
          <a:bodyPr/>
          <a:lstStyle/>
          <a:p>
            <a:pPr marL="114300" indent="0" algn="just">
              <a:buNone/>
            </a:pPr>
            <a:r>
              <a:rPr lang="it-IT" i="1" dirty="0" smtClean="0"/>
              <a:t>Modifiche formali tramite organi e procedimenti speciali.</a:t>
            </a:r>
          </a:p>
          <a:p>
            <a:pPr marL="114300" indent="0" algn="just">
              <a:buNone/>
            </a:pPr>
            <a:endParaRPr lang="it-IT" dirty="0"/>
          </a:p>
          <a:p>
            <a:pPr algn="just">
              <a:buFont typeface="Wingdings" charset="2"/>
              <a:buChar char="§"/>
            </a:pPr>
            <a:r>
              <a:rPr lang="it-IT" dirty="0" smtClean="0"/>
              <a:t>tramite l’Assemblea parlamentare con maggioranza qualificata</a:t>
            </a:r>
          </a:p>
          <a:p>
            <a:pPr algn="just">
              <a:buFont typeface="Wingdings" charset="2"/>
              <a:buChar char="§"/>
            </a:pPr>
            <a:r>
              <a:rPr lang="it-IT" dirty="0" smtClean="0"/>
              <a:t>tramite delibera di revisione costituzionale, scioglimento dell’Assemblea, elezioni e revisione affidata alla nuova Assemblea</a:t>
            </a:r>
          </a:p>
          <a:p>
            <a:pPr algn="just">
              <a:buFont typeface="Wingdings" charset="2"/>
              <a:buChar char="§"/>
            </a:pPr>
            <a:r>
              <a:rPr lang="it-IT" dirty="0" smtClean="0"/>
              <a:t>tramite l’elezione di un’Assemblea </a:t>
            </a:r>
            <a:r>
              <a:rPr lang="it-IT" i="1" dirty="0" smtClean="0"/>
              <a:t>ad hoc </a:t>
            </a:r>
            <a:r>
              <a:rPr lang="it-IT" dirty="0" smtClean="0"/>
              <a:t>con funzione esclusiva di riforma</a:t>
            </a:r>
          </a:p>
          <a:p>
            <a:pPr algn="just">
              <a:buFont typeface="Wingdings" charset="2"/>
              <a:buChar char="§"/>
            </a:pPr>
            <a:r>
              <a:rPr lang="it-IT" dirty="0" smtClean="0"/>
              <a:t>tramite revisione ad opera dell’Assemblea poi sottoposta a un referendum popolare di approvazione</a:t>
            </a:r>
            <a:endParaRPr lang="it-IT" dirty="0"/>
          </a:p>
        </p:txBody>
      </p:sp>
    </p:spTree>
    <p:extLst>
      <p:ext uri="{BB962C8B-B14F-4D97-AF65-F5344CB8AC3E}">
        <p14:creationId xmlns:p14="http://schemas.microsoft.com/office/powerpoint/2010/main" val="284487854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08000"/>
            <a:ext cx="7620000" cy="5892800"/>
          </a:xfrm>
        </p:spPr>
        <p:txBody>
          <a:bodyPr/>
          <a:lstStyle/>
          <a:p>
            <a:pPr marL="114300" indent="0">
              <a:buNone/>
            </a:pPr>
            <a:endParaRPr lang="it-IT" cap="all" dirty="0" smtClean="0"/>
          </a:p>
          <a:p>
            <a:pPr marL="114300" indent="0">
              <a:buNone/>
            </a:pPr>
            <a:endParaRPr lang="it-IT" cap="all" dirty="0"/>
          </a:p>
          <a:p>
            <a:pPr marL="114300" indent="0" algn="ctr">
              <a:buNone/>
            </a:pPr>
            <a:endParaRPr lang="it-IT" cap="all" dirty="0" smtClean="0"/>
          </a:p>
          <a:p>
            <a:pPr marL="114300" indent="0" algn="ctr">
              <a:buNone/>
            </a:pPr>
            <a:r>
              <a:rPr lang="it-IT" cap="all" dirty="0" smtClean="0"/>
              <a:t>è </a:t>
            </a:r>
            <a:r>
              <a:rPr lang="it-IT" dirty="0" smtClean="0"/>
              <a:t>possibile una </a:t>
            </a:r>
            <a:r>
              <a:rPr lang="it-IT" b="1" dirty="0" smtClean="0"/>
              <a:t>revisione totale </a:t>
            </a:r>
            <a:r>
              <a:rPr lang="it-IT" dirty="0" smtClean="0"/>
              <a:t>della Costituzione?</a:t>
            </a:r>
          </a:p>
          <a:p>
            <a:pPr marL="114300" indent="0" algn="ctr">
              <a:buNone/>
            </a:pPr>
            <a:endParaRPr lang="it-IT" dirty="0"/>
          </a:p>
          <a:p>
            <a:pPr marL="114300" indent="0" algn="ctr">
              <a:buNone/>
            </a:pPr>
            <a:r>
              <a:rPr lang="it-IT" dirty="0" smtClean="0"/>
              <a:t>Sì, ma la Costituzione viene tutelata attraverso la previsione di maggiori forme di rigidità, aggravando ancor più il procedimento volto a modificare ampie parti (se non tutte) della Costituzione</a:t>
            </a:r>
            <a:r>
              <a:rPr lang="it-IT" dirty="0"/>
              <a:t> </a:t>
            </a:r>
            <a:r>
              <a:rPr lang="it-IT" dirty="0" smtClean="0"/>
              <a:t>(Costituzione spagnola, svizzera, austriaca, venezuelana)</a:t>
            </a:r>
          </a:p>
        </p:txBody>
      </p:sp>
    </p:spTree>
    <p:extLst>
      <p:ext uri="{BB962C8B-B14F-4D97-AF65-F5344CB8AC3E}">
        <p14:creationId xmlns:p14="http://schemas.microsoft.com/office/powerpoint/2010/main" val="10495827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08000"/>
            <a:ext cx="7620000" cy="5892800"/>
          </a:xfrm>
        </p:spPr>
        <p:txBody>
          <a:bodyPr/>
          <a:lstStyle/>
          <a:p>
            <a:pPr marL="114300" indent="0">
              <a:buNone/>
            </a:pPr>
            <a:endParaRPr lang="it-IT" dirty="0" smtClean="0"/>
          </a:p>
          <a:p>
            <a:pPr marL="114300" indent="0">
              <a:buNone/>
            </a:pPr>
            <a:endParaRPr lang="it-IT" dirty="0"/>
          </a:p>
          <a:p>
            <a:pPr marL="114300" indent="0">
              <a:buNone/>
            </a:pPr>
            <a:endParaRPr lang="it-IT" dirty="0" smtClean="0"/>
          </a:p>
          <a:p>
            <a:pPr marL="114300" indent="0">
              <a:buNone/>
            </a:pPr>
            <a:endParaRPr lang="it-IT" dirty="0"/>
          </a:p>
          <a:p>
            <a:pPr marL="114300" indent="0" algn="just">
              <a:buNone/>
            </a:pPr>
            <a:r>
              <a:rPr lang="it-IT" dirty="0" smtClean="0"/>
              <a:t>Non vi è una prevalenza di una delle due concezioni, posto che le stesse possono anche integrarsi: non si può, tuttavia, limitare il significato di Costituzione al mero dato formale (concezione “restrittiva”), in quanto si ignorerebbero taluni aspetti fondamentali di un ordinamento.</a:t>
            </a:r>
            <a:endParaRPr lang="it-IT" dirty="0"/>
          </a:p>
        </p:txBody>
      </p:sp>
    </p:spTree>
    <p:extLst>
      <p:ext uri="{BB962C8B-B14F-4D97-AF65-F5344CB8AC3E}">
        <p14:creationId xmlns:p14="http://schemas.microsoft.com/office/powerpoint/2010/main" val="121413836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08000"/>
            <a:ext cx="7620000" cy="5892800"/>
          </a:xfrm>
        </p:spPr>
        <p:txBody>
          <a:bodyPr/>
          <a:lstStyle/>
          <a:p>
            <a:pPr marL="114300" indent="0" algn="just">
              <a:buNone/>
            </a:pPr>
            <a:r>
              <a:rPr lang="it-IT" i="1" dirty="0" smtClean="0"/>
              <a:t>I limiti alla revisione costituzionale.</a:t>
            </a:r>
          </a:p>
          <a:p>
            <a:pPr marL="114300" indent="0" algn="just">
              <a:buNone/>
            </a:pPr>
            <a:endParaRPr lang="it-IT" dirty="0" smtClean="0"/>
          </a:p>
          <a:p>
            <a:pPr marL="114300" indent="0" algn="just">
              <a:buNone/>
            </a:pPr>
            <a:endParaRPr lang="it-IT" dirty="0"/>
          </a:p>
          <a:p>
            <a:pPr algn="just">
              <a:buFont typeface="Wingdings" charset="2"/>
              <a:buChar char="§"/>
            </a:pPr>
            <a:r>
              <a:rPr lang="it-IT" b="1" dirty="0" smtClean="0"/>
              <a:t>limiti sostanziali</a:t>
            </a:r>
            <a:r>
              <a:rPr lang="it-IT" dirty="0" smtClean="0"/>
              <a:t>: il divieto di revisione mira spesso a tutelare i diritti fondamentali dei singoli, non eliminabili dal testo costituzionale; ancora, si mira a vietare la modifica della forma di governo, o della struttura dello Stato (ad es. federale)</a:t>
            </a:r>
          </a:p>
          <a:p>
            <a:pPr algn="just">
              <a:buFont typeface="Wingdings" charset="2"/>
              <a:buChar char="§"/>
            </a:pPr>
            <a:r>
              <a:rPr lang="it-IT" b="1" dirty="0" smtClean="0"/>
              <a:t>limiti temporali</a:t>
            </a:r>
            <a:r>
              <a:rPr lang="it-IT" dirty="0" smtClean="0"/>
              <a:t>: non modificabilità della Costituzione senza il mancato decorso di un certo periodo di tempo dalla sua adozione, oppure in circostanze eccezionali ma transitorie (ad es. l’occupazione del territorio statale)</a:t>
            </a:r>
          </a:p>
        </p:txBody>
      </p:sp>
    </p:spTree>
    <p:extLst>
      <p:ext uri="{BB962C8B-B14F-4D97-AF65-F5344CB8AC3E}">
        <p14:creationId xmlns:p14="http://schemas.microsoft.com/office/powerpoint/2010/main" val="191151384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08000"/>
            <a:ext cx="7620000" cy="5892800"/>
          </a:xfrm>
        </p:spPr>
        <p:txBody>
          <a:bodyPr/>
          <a:lstStyle/>
          <a:p>
            <a:pPr marL="114300" indent="0">
              <a:buNone/>
            </a:pPr>
            <a:r>
              <a:rPr lang="it-IT" i="1" dirty="0" smtClean="0"/>
              <a:t>Le modifiche formali tramite deroghe per casi speciali.</a:t>
            </a:r>
          </a:p>
          <a:p>
            <a:pPr marL="114300" indent="0">
              <a:buNone/>
            </a:pPr>
            <a:endParaRPr lang="it-IT" dirty="0"/>
          </a:p>
          <a:p>
            <a:pPr marL="114300" indent="0" algn="ctr">
              <a:buNone/>
            </a:pPr>
            <a:endParaRPr lang="it-IT" dirty="0" smtClean="0"/>
          </a:p>
          <a:p>
            <a:pPr marL="114300" indent="0" algn="ctr">
              <a:buNone/>
            </a:pPr>
            <a:r>
              <a:rPr lang="it-IT" dirty="0" smtClean="0"/>
              <a:t>Un caso particolare di modifica può aversi tramite deroga delle sue norme soltanto per una determinata fattispecie, mentre per tutte le altre fattispecie tali norme rimangono in vigore</a:t>
            </a:r>
          </a:p>
          <a:p>
            <a:pPr marL="114300" indent="0" algn="ctr">
              <a:buNone/>
            </a:pPr>
            <a:endParaRPr lang="it-IT" dirty="0"/>
          </a:p>
          <a:p>
            <a:pPr marL="114300" indent="0" algn="ctr">
              <a:buNone/>
            </a:pPr>
            <a:endParaRPr lang="it-IT" dirty="0" smtClean="0"/>
          </a:p>
          <a:p>
            <a:pPr marL="114300" indent="0" algn="ctr">
              <a:buNone/>
            </a:pPr>
            <a:r>
              <a:rPr lang="it-IT" b="1" dirty="0" smtClean="0"/>
              <a:t>rottura</a:t>
            </a:r>
            <a:r>
              <a:rPr lang="it-IT" dirty="0" smtClean="0"/>
              <a:t> della Costituzione</a:t>
            </a:r>
          </a:p>
          <a:p>
            <a:pPr marL="114300" indent="0" algn="ctr">
              <a:buNone/>
            </a:pPr>
            <a:endParaRPr lang="it-IT" dirty="0"/>
          </a:p>
          <a:p>
            <a:pPr marL="114300" indent="0" algn="just">
              <a:buNone/>
            </a:pPr>
            <a:r>
              <a:rPr lang="it-IT" dirty="0" smtClean="0"/>
              <a:t>Altro ancora è la c.d. </a:t>
            </a:r>
            <a:r>
              <a:rPr lang="it-IT" b="1" dirty="0" err="1" smtClean="0"/>
              <a:t>autorottura</a:t>
            </a:r>
            <a:r>
              <a:rPr lang="it-IT" dirty="0" smtClean="0"/>
              <a:t> della Costituzione, in cui quest’ultima ammette da sé delle deroghe al testo rispetto ad alcune regole contenute nel medesimo (ad es., l’art. 49 delle </a:t>
            </a:r>
            <a:r>
              <a:rPr lang="it-IT" dirty="0" err="1" smtClean="0"/>
              <a:t>disp</a:t>
            </a:r>
            <a:r>
              <a:rPr lang="it-IT" dirty="0" smtClean="0"/>
              <a:t>. trans. finali della Costituzione italiana, che vieta la riorganizzazione del partito fascista)</a:t>
            </a:r>
          </a:p>
          <a:p>
            <a:pPr marL="114300" indent="0" algn="just">
              <a:buNone/>
            </a:pPr>
            <a:endParaRPr lang="it-IT" dirty="0"/>
          </a:p>
        </p:txBody>
      </p:sp>
      <p:sp>
        <p:nvSpPr>
          <p:cNvPr id="4" name="Freccia giù 3"/>
          <p:cNvSpPr/>
          <p:nvPr/>
        </p:nvSpPr>
        <p:spPr>
          <a:xfrm>
            <a:off x="3984625" y="2944812"/>
            <a:ext cx="571500" cy="523875"/>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63808061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08000"/>
            <a:ext cx="7620000" cy="5892800"/>
          </a:xfrm>
        </p:spPr>
        <p:txBody>
          <a:bodyPr/>
          <a:lstStyle/>
          <a:p>
            <a:pPr marL="114300" indent="0">
              <a:buNone/>
            </a:pPr>
            <a:r>
              <a:rPr lang="it-IT" i="1" dirty="0" smtClean="0"/>
              <a:t>Le modifiche temporanee tramite sospensione.</a:t>
            </a:r>
          </a:p>
          <a:p>
            <a:pPr marL="114300" indent="0">
              <a:buNone/>
            </a:pPr>
            <a:endParaRPr lang="it-IT" dirty="0"/>
          </a:p>
          <a:p>
            <a:pPr marL="114300" indent="0" algn="just">
              <a:buNone/>
            </a:pPr>
            <a:r>
              <a:rPr lang="it-IT" dirty="0" smtClean="0"/>
              <a:t>A differenza della revisione, che comporta una modifica definitiva e generale delle norme, e della rottura, che comporta una modifica caratterizzata dalla specialità, nel caso della </a:t>
            </a:r>
            <a:r>
              <a:rPr lang="it-IT" b="1" dirty="0" smtClean="0"/>
              <a:t>sospensione</a:t>
            </a:r>
            <a:r>
              <a:rPr lang="it-IT" dirty="0" smtClean="0"/>
              <a:t> le norme rimangono valide, ma ne viene sospesa temporaneamente l’efficacia.</a:t>
            </a:r>
          </a:p>
          <a:p>
            <a:pPr marL="114300" indent="0" algn="just">
              <a:buNone/>
            </a:pPr>
            <a:endParaRPr lang="it-IT" dirty="0"/>
          </a:p>
          <a:p>
            <a:pPr marL="114300" indent="0" algn="ctr">
              <a:buNone/>
            </a:pPr>
            <a:r>
              <a:rPr lang="it-IT" dirty="0" smtClean="0"/>
              <a:t>Perché si sospende?</a:t>
            </a:r>
          </a:p>
          <a:p>
            <a:pPr marL="114300" indent="0" algn="ctr">
              <a:buNone/>
            </a:pPr>
            <a:endParaRPr lang="it-IT" dirty="0"/>
          </a:p>
          <a:p>
            <a:pPr marL="114300" indent="0" algn="ctr">
              <a:buNone/>
            </a:pPr>
            <a:endParaRPr lang="it-IT" dirty="0" smtClean="0"/>
          </a:p>
          <a:p>
            <a:pPr marL="114300" indent="0" algn="ctr">
              <a:buNone/>
            </a:pPr>
            <a:r>
              <a:rPr lang="it-IT" dirty="0" smtClean="0"/>
              <a:t>instaurazione di un ordinamento di eccezione rispetto alla normalità (“stato di guerra”, “stato di assedio”)</a:t>
            </a:r>
          </a:p>
          <a:p>
            <a:pPr marL="114300" indent="0" algn="just">
              <a:buNone/>
            </a:pPr>
            <a:endParaRPr lang="it-IT" dirty="0"/>
          </a:p>
        </p:txBody>
      </p:sp>
      <p:sp>
        <p:nvSpPr>
          <p:cNvPr id="4" name="Freccia giù 3"/>
          <p:cNvSpPr/>
          <p:nvPr/>
        </p:nvSpPr>
        <p:spPr>
          <a:xfrm>
            <a:off x="3984625" y="4016375"/>
            <a:ext cx="571500" cy="523875"/>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59444540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08000"/>
            <a:ext cx="7620000" cy="5892800"/>
          </a:xfrm>
        </p:spPr>
        <p:txBody>
          <a:bodyPr/>
          <a:lstStyle/>
          <a:p>
            <a:pPr marL="114300" indent="0" algn="just">
              <a:buNone/>
            </a:pPr>
            <a:r>
              <a:rPr lang="it-IT" i="1" dirty="0" smtClean="0"/>
              <a:t>Mutamenti informali.</a:t>
            </a:r>
          </a:p>
          <a:p>
            <a:pPr marL="114300" indent="0" algn="just">
              <a:buNone/>
            </a:pPr>
            <a:endParaRPr lang="it-IT" dirty="0" smtClean="0"/>
          </a:p>
          <a:p>
            <a:pPr marL="114300" indent="0" algn="just">
              <a:buNone/>
            </a:pPr>
            <a:endParaRPr lang="it-IT" dirty="0"/>
          </a:p>
          <a:p>
            <a:pPr marL="114300" indent="0" algn="just">
              <a:buNone/>
            </a:pPr>
            <a:endParaRPr lang="it-IT" dirty="0"/>
          </a:p>
          <a:p>
            <a:pPr algn="just">
              <a:buFont typeface="Wingdings" charset="2"/>
              <a:buChar char="§"/>
            </a:pPr>
            <a:r>
              <a:rPr lang="it-IT" dirty="0" smtClean="0"/>
              <a:t>giurisprudenza (ad es. Stati Uniti d’America, Canada, Australia)</a:t>
            </a:r>
          </a:p>
          <a:p>
            <a:pPr algn="just">
              <a:buFont typeface="Wingdings" charset="2"/>
              <a:buChar char="§"/>
            </a:pPr>
            <a:r>
              <a:rPr lang="it-IT" dirty="0" smtClean="0"/>
              <a:t>consuetudini e convenzioni</a:t>
            </a:r>
            <a:endParaRPr lang="it-IT" dirty="0"/>
          </a:p>
        </p:txBody>
      </p:sp>
    </p:spTree>
    <p:extLst>
      <p:ext uri="{BB962C8B-B14F-4D97-AF65-F5344CB8AC3E}">
        <p14:creationId xmlns:p14="http://schemas.microsoft.com/office/powerpoint/2010/main" val="391531162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08000"/>
            <a:ext cx="7620000" cy="5892800"/>
          </a:xfrm>
        </p:spPr>
        <p:txBody>
          <a:bodyPr/>
          <a:lstStyle/>
          <a:p>
            <a:pPr marL="114300" indent="0" algn="ctr">
              <a:buNone/>
            </a:pPr>
            <a:r>
              <a:rPr lang="it-IT" sz="2400" b="1" dirty="0" smtClean="0"/>
              <a:t>La protezione della Costituzione</a:t>
            </a:r>
          </a:p>
          <a:p>
            <a:pPr marL="114300" indent="0">
              <a:buNone/>
            </a:pPr>
            <a:endParaRPr lang="it-IT" dirty="0"/>
          </a:p>
          <a:p>
            <a:pPr marL="114300" indent="0" algn="ctr">
              <a:buNone/>
            </a:pPr>
            <a:endParaRPr lang="it-IT" dirty="0" smtClean="0"/>
          </a:p>
          <a:p>
            <a:pPr marL="114300" indent="0" algn="ctr">
              <a:buNone/>
            </a:pPr>
            <a:endParaRPr lang="it-IT" dirty="0"/>
          </a:p>
          <a:p>
            <a:pPr marL="114300" indent="0" algn="ctr">
              <a:buNone/>
            </a:pPr>
            <a:r>
              <a:rPr lang="it-IT" dirty="0" smtClean="0"/>
              <a:t>Una volta creata una Costituzione ne è necessaria la sua stabilizzazione</a:t>
            </a:r>
          </a:p>
          <a:p>
            <a:pPr marL="114300" indent="0" algn="just">
              <a:buNone/>
            </a:pPr>
            <a:endParaRPr lang="it-IT" dirty="0"/>
          </a:p>
          <a:p>
            <a:pPr marL="114300" indent="0" algn="just">
              <a:buNone/>
            </a:pPr>
            <a:endParaRPr lang="it-IT" dirty="0" smtClean="0"/>
          </a:p>
          <a:p>
            <a:pPr marL="114300" indent="0" algn="ctr">
              <a:buNone/>
            </a:pPr>
            <a:r>
              <a:rPr lang="it-IT" dirty="0" smtClean="0"/>
              <a:t>l’obiettivo della protezione sono i principi fondamentali di quella particolare forma di Stato: oggetto della protezione, dunque, è la stessa Costituzione materiale dell’ordinamento</a:t>
            </a:r>
            <a:endParaRPr lang="it-IT" dirty="0"/>
          </a:p>
        </p:txBody>
      </p:sp>
      <p:sp>
        <p:nvSpPr>
          <p:cNvPr id="4" name="Freccia giù 3"/>
          <p:cNvSpPr/>
          <p:nvPr/>
        </p:nvSpPr>
        <p:spPr>
          <a:xfrm>
            <a:off x="3984625" y="3063875"/>
            <a:ext cx="571500" cy="523875"/>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8371248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08000"/>
            <a:ext cx="7620000" cy="5892800"/>
          </a:xfrm>
        </p:spPr>
        <p:txBody>
          <a:bodyPr/>
          <a:lstStyle/>
          <a:p>
            <a:pPr marL="114300" indent="0" algn="just">
              <a:buNone/>
            </a:pPr>
            <a:endParaRPr lang="it-IT" dirty="0" smtClean="0"/>
          </a:p>
          <a:p>
            <a:pPr marL="114300" indent="0" algn="just">
              <a:buNone/>
            </a:pPr>
            <a:endParaRPr lang="it-IT" dirty="0"/>
          </a:p>
          <a:p>
            <a:pPr marL="114300" indent="0" algn="just">
              <a:buNone/>
            </a:pPr>
            <a:endParaRPr lang="it-IT" dirty="0" smtClean="0"/>
          </a:p>
          <a:p>
            <a:pPr marL="114300" indent="0" algn="just">
              <a:buNone/>
            </a:pPr>
            <a:endParaRPr lang="it-IT" dirty="0"/>
          </a:p>
          <a:p>
            <a:pPr marL="114300" indent="0" algn="just">
              <a:buNone/>
            </a:pPr>
            <a:r>
              <a:rPr lang="it-IT" dirty="0" smtClean="0"/>
              <a:t>Una prima forma di tutela della Costituzione viene dall’articolazione del potere fra più organi, i quali, in un’ottica di controllo reciproco, dovrebbero scongiurare il rischio di una violazione dell’ordine costituzionale perpetrato da un organo al suo interno.</a:t>
            </a:r>
            <a:endParaRPr lang="it-IT" dirty="0"/>
          </a:p>
        </p:txBody>
      </p:sp>
    </p:spTree>
    <p:extLst>
      <p:ext uri="{BB962C8B-B14F-4D97-AF65-F5344CB8AC3E}">
        <p14:creationId xmlns:p14="http://schemas.microsoft.com/office/powerpoint/2010/main" val="114570537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08000"/>
            <a:ext cx="7620000" cy="5892800"/>
          </a:xfrm>
        </p:spPr>
        <p:txBody>
          <a:bodyPr/>
          <a:lstStyle/>
          <a:p>
            <a:pPr marL="114300" indent="0">
              <a:buNone/>
            </a:pPr>
            <a:endParaRPr lang="it-IT" dirty="0" smtClean="0"/>
          </a:p>
          <a:p>
            <a:pPr marL="114300" indent="0" algn="just">
              <a:buNone/>
            </a:pPr>
            <a:endParaRPr lang="it-IT" dirty="0"/>
          </a:p>
          <a:p>
            <a:pPr marL="114300" indent="0" algn="just">
              <a:buNone/>
            </a:pPr>
            <a:r>
              <a:rPr lang="it-IT" dirty="0" smtClean="0"/>
              <a:t>Vi sono anche modalità formali di difesa della Costituzione:</a:t>
            </a:r>
          </a:p>
          <a:p>
            <a:pPr algn="just">
              <a:buFont typeface="Wingdings" charset="2"/>
              <a:buChar char="§"/>
            </a:pPr>
            <a:r>
              <a:rPr lang="it-IT" dirty="0" smtClean="0"/>
              <a:t>la rigidità costituzionale</a:t>
            </a:r>
            <a:r>
              <a:rPr lang="it-IT" dirty="0"/>
              <a:t> </a:t>
            </a:r>
            <a:r>
              <a:rPr lang="it-IT" dirty="0" smtClean="0"/>
              <a:t>e i connessi procedimenti aggravati di modifica del testo</a:t>
            </a:r>
          </a:p>
          <a:p>
            <a:pPr algn="just">
              <a:buFont typeface="Wingdings" charset="2"/>
              <a:buChar char="§"/>
            </a:pPr>
            <a:r>
              <a:rPr lang="it-IT" dirty="0" smtClean="0"/>
              <a:t>i limiti alla revisione costituzionale</a:t>
            </a:r>
          </a:p>
          <a:p>
            <a:pPr algn="just">
              <a:buFont typeface="Wingdings" charset="2"/>
              <a:buChar char="§"/>
            </a:pPr>
            <a:r>
              <a:rPr lang="it-IT" dirty="0" smtClean="0"/>
              <a:t>il diritto di resistenza, ossia l’intervento popolare a difesa della Costituzione</a:t>
            </a:r>
          </a:p>
          <a:p>
            <a:pPr algn="just">
              <a:buFont typeface="Wingdings" charset="2"/>
              <a:buChar char="§"/>
            </a:pPr>
            <a:r>
              <a:rPr lang="it-IT" dirty="0" smtClean="0"/>
              <a:t>le normative destinate alla protezione del potere costituito (ad es. la normativa contro i delitti politici, contro la sicurezza interna, contro la sicurezza internazionale dello Stato)</a:t>
            </a:r>
          </a:p>
          <a:p>
            <a:pPr>
              <a:buFont typeface="Wingdings" charset="2"/>
              <a:buChar char="§"/>
            </a:pPr>
            <a:endParaRPr lang="it-IT" dirty="0" smtClean="0"/>
          </a:p>
        </p:txBody>
      </p:sp>
    </p:spTree>
    <p:extLst>
      <p:ext uri="{BB962C8B-B14F-4D97-AF65-F5344CB8AC3E}">
        <p14:creationId xmlns:p14="http://schemas.microsoft.com/office/powerpoint/2010/main" val="173774080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08000"/>
            <a:ext cx="7620000" cy="5892800"/>
          </a:xfrm>
        </p:spPr>
        <p:txBody>
          <a:bodyPr/>
          <a:lstStyle/>
          <a:p>
            <a:pPr marL="114300" indent="0" algn="ctr">
              <a:buNone/>
            </a:pPr>
            <a:endParaRPr lang="it-IT" dirty="0" smtClean="0"/>
          </a:p>
          <a:p>
            <a:pPr marL="114300" indent="0" algn="ctr">
              <a:buNone/>
            </a:pPr>
            <a:endParaRPr lang="it-IT" dirty="0"/>
          </a:p>
          <a:p>
            <a:pPr marL="114300" indent="0" algn="ctr">
              <a:buNone/>
            </a:pPr>
            <a:endParaRPr lang="it-IT" dirty="0" smtClean="0"/>
          </a:p>
          <a:p>
            <a:pPr marL="114300" indent="0" algn="ctr">
              <a:buNone/>
            </a:pPr>
            <a:r>
              <a:rPr lang="it-IT" dirty="0" smtClean="0"/>
              <a:t>Un’ulteriore forma di tutela della Costituzione è offerta dal riconoscimento a un organo o a un sistema di organi della competenza di verificare se gli atti di altri organi siano o meno conformi al testo costituzionale</a:t>
            </a:r>
          </a:p>
          <a:p>
            <a:pPr marL="114300" indent="0" algn="ctr">
              <a:buNone/>
            </a:pPr>
            <a:endParaRPr lang="it-IT" dirty="0" smtClean="0"/>
          </a:p>
          <a:p>
            <a:pPr marL="114300" indent="0" algn="ctr">
              <a:buNone/>
            </a:pPr>
            <a:endParaRPr lang="it-IT" dirty="0"/>
          </a:p>
          <a:p>
            <a:pPr marL="114300" indent="0" algn="ctr">
              <a:buNone/>
            </a:pPr>
            <a:r>
              <a:rPr lang="it-IT" dirty="0" smtClean="0"/>
              <a:t>il </a:t>
            </a:r>
            <a:r>
              <a:rPr lang="it-IT" b="1" dirty="0" smtClean="0"/>
              <a:t>controllo di costituzionalità</a:t>
            </a:r>
            <a:endParaRPr lang="it-IT" b="1" dirty="0"/>
          </a:p>
        </p:txBody>
      </p:sp>
      <p:sp>
        <p:nvSpPr>
          <p:cNvPr id="4" name="Freccia giù 3"/>
          <p:cNvSpPr/>
          <p:nvPr/>
        </p:nvSpPr>
        <p:spPr>
          <a:xfrm>
            <a:off x="3984625" y="3333750"/>
            <a:ext cx="571500" cy="523875"/>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58919047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08000"/>
            <a:ext cx="7620000" cy="5892800"/>
          </a:xfrm>
        </p:spPr>
        <p:txBody>
          <a:bodyPr/>
          <a:lstStyle/>
          <a:p>
            <a:pPr marL="114300" indent="0">
              <a:buNone/>
            </a:pPr>
            <a:r>
              <a:rPr lang="it-IT" i="1" dirty="0" smtClean="0"/>
              <a:t>Il controllo di costituzionalità </a:t>
            </a:r>
            <a:r>
              <a:rPr lang="it-IT" b="1" i="1" dirty="0" smtClean="0"/>
              <a:t>politico</a:t>
            </a:r>
            <a:r>
              <a:rPr lang="it-IT" i="1" dirty="0" smtClean="0"/>
              <a:t>.</a:t>
            </a:r>
          </a:p>
          <a:p>
            <a:pPr marL="114300" indent="0">
              <a:buNone/>
            </a:pPr>
            <a:endParaRPr lang="it-IT" dirty="0"/>
          </a:p>
          <a:p>
            <a:pPr marL="114300" indent="0" algn="just">
              <a:buNone/>
            </a:pPr>
            <a:endParaRPr lang="it-IT" dirty="0" smtClean="0"/>
          </a:p>
          <a:p>
            <a:pPr marL="114300" indent="0" algn="just">
              <a:buNone/>
            </a:pPr>
            <a:endParaRPr lang="it-IT" dirty="0"/>
          </a:p>
          <a:p>
            <a:pPr marL="114300" indent="0" algn="just">
              <a:buNone/>
            </a:pPr>
            <a:r>
              <a:rPr lang="it-IT" dirty="0" smtClean="0"/>
              <a:t>La verifica della costituzionalità di un atto è ammesso nell’ambito degli stessi organi costituzionali che esercitano la funzione di indirizzo.</a:t>
            </a:r>
          </a:p>
          <a:p>
            <a:pPr marL="114300" indent="0" algn="just">
              <a:buNone/>
            </a:pPr>
            <a:endParaRPr lang="it-IT" dirty="0"/>
          </a:p>
          <a:p>
            <a:pPr marL="114300" indent="0" algn="just">
              <a:buNone/>
            </a:pPr>
            <a:r>
              <a:rPr lang="it-IT" dirty="0" smtClean="0"/>
              <a:t>Di norma ha carattere preventivo (rispetto all’entrata in vigore dell’atto).</a:t>
            </a:r>
          </a:p>
        </p:txBody>
      </p:sp>
    </p:spTree>
    <p:extLst>
      <p:ext uri="{BB962C8B-B14F-4D97-AF65-F5344CB8AC3E}">
        <p14:creationId xmlns:p14="http://schemas.microsoft.com/office/powerpoint/2010/main" val="252767627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08000"/>
            <a:ext cx="7620000" cy="5892800"/>
          </a:xfrm>
        </p:spPr>
        <p:txBody>
          <a:bodyPr/>
          <a:lstStyle/>
          <a:p>
            <a:pPr marL="114300" indent="0">
              <a:buNone/>
            </a:pPr>
            <a:endParaRPr lang="it-IT" dirty="0" smtClean="0"/>
          </a:p>
          <a:p>
            <a:pPr marL="114300" indent="0" algn="just">
              <a:buNone/>
            </a:pPr>
            <a:r>
              <a:rPr lang="it-IT" dirty="0" smtClean="0"/>
              <a:t>È </a:t>
            </a:r>
            <a:r>
              <a:rPr lang="it-IT" dirty="0"/>
              <a:t>caratteristico dell’ordinamento francese, sin dal periodo rivoluzionario: questo è causa della dottrina della sovranità parlamentare, la quale ritiene impensabile consentire a un organo estraneo al Parlamento un controllo su un atto di quest’ultimo.</a:t>
            </a:r>
          </a:p>
          <a:p>
            <a:pPr marL="114300" indent="0" algn="just">
              <a:buNone/>
            </a:pPr>
            <a:endParaRPr lang="it-IT" i="1" dirty="0" smtClean="0"/>
          </a:p>
          <a:p>
            <a:pPr marL="114300" indent="0" algn="just">
              <a:buNone/>
            </a:pPr>
            <a:endParaRPr lang="it-IT" i="1" dirty="0" smtClean="0"/>
          </a:p>
          <a:p>
            <a:pPr marL="114300" indent="0" algn="just">
              <a:buNone/>
            </a:pPr>
            <a:r>
              <a:rPr lang="it-IT" i="1" dirty="0" err="1" smtClean="0"/>
              <a:t>Conseil</a:t>
            </a:r>
            <a:r>
              <a:rPr lang="it-IT" i="1" dirty="0" smtClean="0"/>
              <a:t> </a:t>
            </a:r>
            <a:r>
              <a:rPr lang="it-IT" i="1" dirty="0" err="1" smtClean="0"/>
              <a:t>Constitutionnel</a:t>
            </a:r>
            <a:r>
              <a:rPr lang="it-IT" i="1" dirty="0" smtClean="0"/>
              <a:t> </a:t>
            </a:r>
            <a:r>
              <a:rPr lang="it-IT" dirty="0" smtClean="0"/>
              <a:t>(1958): è un corpo politico composto da nove membri nominati dal Presidente della Repubblica e dai presidenti delle due assemblee parlamentari, integrato dagli ex Presidenti della Repubblica.</a:t>
            </a:r>
          </a:p>
          <a:p>
            <a:pPr marL="114300" indent="0" algn="just">
              <a:buNone/>
            </a:pPr>
            <a:r>
              <a:rPr lang="it-IT" dirty="0" smtClean="0"/>
              <a:t>Viene incaricato dell’esame preventivo alla promulgazione della costituzionalità delle leggi e dei regolamenti parlamentari.</a:t>
            </a:r>
            <a:endParaRPr lang="it-IT" dirty="0"/>
          </a:p>
        </p:txBody>
      </p:sp>
      <p:sp>
        <p:nvSpPr>
          <p:cNvPr id="4" name="Freccia giù 3"/>
          <p:cNvSpPr/>
          <p:nvPr/>
        </p:nvSpPr>
        <p:spPr>
          <a:xfrm>
            <a:off x="1249517" y="2845066"/>
            <a:ext cx="571500" cy="523875"/>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7010593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08000"/>
            <a:ext cx="7620000" cy="5892800"/>
          </a:xfrm>
        </p:spPr>
        <p:txBody>
          <a:bodyPr/>
          <a:lstStyle/>
          <a:p>
            <a:pPr marL="114300" indent="0" algn="ctr">
              <a:buNone/>
            </a:pPr>
            <a:endParaRPr lang="it-IT" b="1" dirty="0"/>
          </a:p>
          <a:p>
            <a:pPr marL="114300" indent="0" algn="ctr">
              <a:buNone/>
            </a:pPr>
            <a:r>
              <a:rPr lang="it-IT" b="1" dirty="0" smtClean="0"/>
              <a:t>Concezione garantista </a:t>
            </a:r>
            <a:r>
              <a:rPr lang="it-IT" dirty="0" smtClean="0"/>
              <a:t>della Costituzione: in un dato momento storico si è affermata un’ideologia che ha visto nella formalizzazione della Costituzione l’essenza dell’ordinamento socio-politico</a:t>
            </a:r>
          </a:p>
          <a:p>
            <a:pPr marL="114300" indent="0">
              <a:buNone/>
            </a:pPr>
            <a:endParaRPr lang="it-IT" dirty="0"/>
          </a:p>
          <a:p>
            <a:pPr marL="114300" indent="0">
              <a:buNone/>
            </a:pPr>
            <a:endParaRPr lang="it-IT" dirty="0" smtClean="0"/>
          </a:p>
          <a:p>
            <a:pPr marL="114300" indent="0" algn="ctr">
              <a:buNone/>
            </a:pPr>
            <a:r>
              <a:rPr lang="it-IT" b="1" dirty="0" smtClean="0"/>
              <a:t>costituzionalismo</a:t>
            </a:r>
          </a:p>
          <a:p>
            <a:pPr marL="114300" indent="0" algn="ctr">
              <a:buNone/>
            </a:pPr>
            <a:endParaRPr lang="it-IT" b="1" dirty="0" smtClean="0"/>
          </a:p>
          <a:p>
            <a:pPr marL="114300" indent="0" algn="ctr">
              <a:buNone/>
            </a:pPr>
            <a:endParaRPr lang="it-IT" b="1" dirty="0" smtClean="0"/>
          </a:p>
          <a:p>
            <a:pPr marL="114300" indent="0" algn="ctr">
              <a:buNone/>
            </a:pPr>
            <a:r>
              <a:rPr lang="it-IT" dirty="0" smtClean="0"/>
              <a:t>viene disciplinata la forma di governo in modo tale che agli individui fossero riconosciuti e garantiti i </a:t>
            </a:r>
            <a:r>
              <a:rPr lang="it-IT" b="1" dirty="0" smtClean="0"/>
              <a:t>diritti di libertà </a:t>
            </a:r>
            <a:r>
              <a:rPr lang="it-IT" dirty="0" smtClean="0"/>
              <a:t>nei confronti del potere politico, in modo tale che fosse assicurata la c.d. </a:t>
            </a:r>
            <a:r>
              <a:rPr lang="it-IT" b="1" dirty="0" smtClean="0"/>
              <a:t>separazione dei poteri</a:t>
            </a:r>
            <a:endParaRPr lang="it-IT" b="1" dirty="0"/>
          </a:p>
        </p:txBody>
      </p:sp>
      <p:sp>
        <p:nvSpPr>
          <p:cNvPr id="4" name="Freccia giù 3"/>
          <p:cNvSpPr/>
          <p:nvPr/>
        </p:nvSpPr>
        <p:spPr>
          <a:xfrm>
            <a:off x="3905250" y="2492375"/>
            <a:ext cx="682625" cy="571500"/>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
        <p:nvSpPr>
          <p:cNvPr id="5" name="Freccia giù 4"/>
          <p:cNvSpPr/>
          <p:nvPr/>
        </p:nvSpPr>
        <p:spPr>
          <a:xfrm>
            <a:off x="3905250" y="3613150"/>
            <a:ext cx="682625" cy="571500"/>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28854611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08000"/>
            <a:ext cx="7620000" cy="5892800"/>
          </a:xfrm>
        </p:spPr>
        <p:txBody>
          <a:bodyPr/>
          <a:lstStyle/>
          <a:p>
            <a:pPr marL="114300" indent="0">
              <a:buNone/>
            </a:pPr>
            <a:endParaRPr lang="it-IT" dirty="0" smtClean="0"/>
          </a:p>
          <a:p>
            <a:pPr marL="114300" indent="0" algn="just">
              <a:buNone/>
            </a:pPr>
            <a:endParaRPr lang="it-IT" dirty="0"/>
          </a:p>
          <a:p>
            <a:pPr marL="114300" indent="0" algn="just">
              <a:buNone/>
            </a:pPr>
            <a:endParaRPr lang="it-IT" dirty="0" smtClean="0"/>
          </a:p>
          <a:p>
            <a:pPr marL="114300" indent="0" algn="just">
              <a:buNone/>
            </a:pPr>
            <a:r>
              <a:rPr lang="it-IT" dirty="0" smtClean="0"/>
              <a:t>Altri casi di controllo politico:</a:t>
            </a:r>
          </a:p>
          <a:p>
            <a:pPr algn="just">
              <a:buFont typeface="Wingdings" panose="05000000000000000000" pitchFamily="2" charset="2"/>
              <a:buChar char="§"/>
            </a:pPr>
            <a:r>
              <a:rPr lang="it-IT" dirty="0" smtClean="0"/>
              <a:t>Costituzione portoghese, 1976</a:t>
            </a:r>
          </a:p>
          <a:p>
            <a:pPr algn="just">
              <a:buFont typeface="Wingdings" panose="05000000000000000000" pitchFamily="2" charset="2"/>
              <a:buChar char="§"/>
            </a:pPr>
            <a:r>
              <a:rPr lang="it-IT" dirty="0" smtClean="0"/>
              <a:t>Ordinamenti socialisti: Cina. 1978; Cuba, 1976; URSS, 1977; Romania, 1965; Ungheria, 1972. In questi casi il controllo politico era necessariamente dato dal fatto dell’unicità del potere, la quale non rendeva possibile la configurazione di un’istanza diversa da quella assembleare.</a:t>
            </a:r>
          </a:p>
        </p:txBody>
      </p:sp>
    </p:spTree>
    <p:extLst>
      <p:ext uri="{BB962C8B-B14F-4D97-AF65-F5344CB8AC3E}">
        <p14:creationId xmlns:p14="http://schemas.microsoft.com/office/powerpoint/2010/main" val="127079085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08000"/>
            <a:ext cx="7620000" cy="5892800"/>
          </a:xfrm>
        </p:spPr>
        <p:txBody>
          <a:bodyPr/>
          <a:lstStyle/>
          <a:p>
            <a:pPr marL="114300" indent="0">
              <a:buNone/>
            </a:pPr>
            <a:r>
              <a:rPr lang="it-IT" i="1" dirty="0" smtClean="0"/>
              <a:t>Il controllo di costituzionalità </a:t>
            </a:r>
            <a:r>
              <a:rPr lang="it-IT" b="1" i="1" dirty="0" smtClean="0"/>
              <a:t>accentrato</a:t>
            </a:r>
            <a:r>
              <a:rPr lang="it-IT" i="1" dirty="0" smtClean="0"/>
              <a:t>.</a:t>
            </a:r>
          </a:p>
          <a:p>
            <a:pPr marL="114300" indent="0">
              <a:buNone/>
            </a:pPr>
            <a:endParaRPr lang="it-IT" dirty="0"/>
          </a:p>
          <a:p>
            <a:pPr marL="114300" indent="0" algn="just">
              <a:buNone/>
            </a:pPr>
            <a:r>
              <a:rPr lang="it-IT" dirty="0" smtClean="0"/>
              <a:t>Il giudizio sulla conformità a Costituzione delle norme viene affidato a un organo al vertice della struttura giurisdizionale, oppure ad organi </a:t>
            </a:r>
            <a:r>
              <a:rPr lang="it-IT" i="1" dirty="0" smtClean="0"/>
              <a:t>ad hoc</a:t>
            </a:r>
            <a:r>
              <a:rPr lang="it-IT" dirty="0" smtClean="0"/>
              <a:t>, i quali operano come garanti della Costituzione: possibilità di </a:t>
            </a:r>
            <a:r>
              <a:rPr lang="it-IT" b="1" dirty="0" smtClean="0"/>
              <a:t>annullare</a:t>
            </a:r>
            <a:r>
              <a:rPr lang="it-IT" dirty="0" smtClean="0"/>
              <a:t> l’atto incompatibile.</a:t>
            </a:r>
          </a:p>
          <a:p>
            <a:pPr marL="114300" indent="0" algn="just">
              <a:buNone/>
            </a:pPr>
            <a:r>
              <a:rPr lang="it-IT" dirty="0" smtClean="0"/>
              <a:t>La genesi è nella Costituzione austriaca del 1920.</a:t>
            </a:r>
          </a:p>
          <a:p>
            <a:pPr marL="114300" indent="0" algn="just">
              <a:buNone/>
            </a:pPr>
            <a:endParaRPr lang="it-IT" dirty="0"/>
          </a:p>
          <a:p>
            <a:pPr marL="114300" indent="0" algn="just">
              <a:buNone/>
            </a:pPr>
            <a:r>
              <a:rPr lang="it-IT" dirty="0" smtClean="0"/>
              <a:t>Vi è una distinzione tra </a:t>
            </a:r>
            <a:r>
              <a:rPr lang="it-IT" b="1" dirty="0" smtClean="0"/>
              <a:t>controllo concreto </a:t>
            </a:r>
            <a:r>
              <a:rPr lang="it-IT" dirty="0" smtClean="0"/>
              <a:t>(la questione di costituzionalità viene sollevata da un giudice a quo nel corso di un processo davanti a lui) e </a:t>
            </a:r>
            <a:r>
              <a:rPr lang="it-IT" b="1" dirty="0" smtClean="0"/>
              <a:t>controllo astratto </a:t>
            </a:r>
            <a:r>
              <a:rPr lang="it-IT" dirty="0" smtClean="0"/>
              <a:t>(le Corti sono investite della questione di costituzionalità a prescindere dall’esistenza di un processo pendente).</a:t>
            </a:r>
          </a:p>
          <a:p>
            <a:pPr marL="114300" indent="0" algn="just">
              <a:buNone/>
            </a:pPr>
            <a:r>
              <a:rPr lang="it-IT" dirty="0" smtClean="0"/>
              <a:t>Così come tra </a:t>
            </a:r>
            <a:r>
              <a:rPr lang="it-IT" b="1" dirty="0" smtClean="0"/>
              <a:t>controllo preventivo </a:t>
            </a:r>
            <a:r>
              <a:rPr lang="it-IT" dirty="0" smtClean="0"/>
              <a:t>e </a:t>
            </a:r>
            <a:r>
              <a:rPr lang="it-IT" b="1" dirty="0" smtClean="0"/>
              <a:t>controllo successivo</a:t>
            </a:r>
            <a:r>
              <a:rPr lang="it-IT" dirty="0" smtClean="0"/>
              <a:t>.</a:t>
            </a:r>
            <a:endParaRPr lang="it-IT" dirty="0"/>
          </a:p>
        </p:txBody>
      </p:sp>
    </p:spTree>
    <p:extLst>
      <p:ext uri="{BB962C8B-B14F-4D97-AF65-F5344CB8AC3E}">
        <p14:creationId xmlns:p14="http://schemas.microsoft.com/office/powerpoint/2010/main" val="159102685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08000"/>
            <a:ext cx="7620000" cy="5892800"/>
          </a:xfrm>
        </p:spPr>
        <p:txBody>
          <a:bodyPr/>
          <a:lstStyle/>
          <a:p>
            <a:pPr marL="114300" indent="0">
              <a:buNone/>
            </a:pPr>
            <a:r>
              <a:rPr lang="it-IT" i="1" dirty="0" smtClean="0"/>
              <a:t>Il controllo di costituzionalità </a:t>
            </a:r>
            <a:r>
              <a:rPr lang="it-IT" b="1" i="1" dirty="0" smtClean="0"/>
              <a:t>diffuso</a:t>
            </a:r>
            <a:r>
              <a:rPr lang="it-IT" i="1" dirty="0" smtClean="0"/>
              <a:t>.</a:t>
            </a:r>
          </a:p>
          <a:p>
            <a:pPr marL="114300" indent="0">
              <a:buNone/>
            </a:pPr>
            <a:endParaRPr lang="it-IT" dirty="0"/>
          </a:p>
          <a:p>
            <a:pPr marL="114300" indent="0" algn="just">
              <a:buNone/>
            </a:pPr>
            <a:r>
              <a:rPr lang="it-IT" dirty="0" smtClean="0"/>
              <a:t>Il modello è la giustizia costituzionale statunitense: in tale modello, ogni giudice è titolare del potere di verifica della compatibilità rispetto alla Costituzione delle norme che è chiamato ad applicare; non ha, tuttavia, il potere di annullare queste norme, ma semplicemente quello di </a:t>
            </a:r>
            <a:r>
              <a:rPr lang="it-IT" b="1" dirty="0" smtClean="0"/>
              <a:t>disapplicarle</a:t>
            </a:r>
            <a:r>
              <a:rPr lang="it-IT" dirty="0" smtClean="0"/>
              <a:t> al caso che gli è sottoposto.</a:t>
            </a:r>
          </a:p>
          <a:p>
            <a:pPr marL="114300" indent="0" algn="just">
              <a:buNone/>
            </a:pPr>
            <a:endParaRPr lang="it-IT" dirty="0" smtClean="0"/>
          </a:p>
          <a:p>
            <a:pPr marL="114300" indent="0" algn="just">
              <a:buNone/>
            </a:pPr>
            <a:endParaRPr lang="it-IT" dirty="0"/>
          </a:p>
          <a:p>
            <a:pPr marL="114300" indent="0" algn="just">
              <a:buNone/>
            </a:pPr>
            <a:r>
              <a:rPr lang="it-IT" dirty="0" smtClean="0"/>
              <a:t>Vige il c.d. </a:t>
            </a:r>
            <a:r>
              <a:rPr lang="it-IT" b="1" dirty="0" smtClean="0"/>
              <a:t>sistema del precedente</a:t>
            </a:r>
            <a:r>
              <a:rPr lang="it-IT" dirty="0" smtClean="0"/>
              <a:t>, il principio dello </a:t>
            </a:r>
            <a:r>
              <a:rPr lang="it-IT" b="1" dirty="0" smtClean="0"/>
              <a:t>stare </a:t>
            </a:r>
            <a:r>
              <a:rPr lang="it-IT" b="1" dirty="0" err="1" smtClean="0"/>
              <a:t>decisis</a:t>
            </a:r>
            <a:r>
              <a:rPr lang="it-IT" dirty="0" smtClean="0"/>
              <a:t>: i giudici inferiori sono vincolati dalle sentenze precedentemente emesse da giudici di rango superiore.</a:t>
            </a:r>
          </a:p>
          <a:p>
            <a:pPr marL="114300" indent="0" algn="ctr">
              <a:buNone/>
            </a:pPr>
            <a:r>
              <a:rPr lang="it-IT" b="1" dirty="0" smtClean="0"/>
              <a:t>Ci possono essere alcuni meccanismi che avvicinano questo sistema a quello del controllo accentrato</a:t>
            </a:r>
            <a:endParaRPr lang="it-IT" b="1" dirty="0"/>
          </a:p>
          <a:p>
            <a:pPr marL="114300" indent="0">
              <a:buNone/>
            </a:pPr>
            <a:endParaRPr lang="it-IT" dirty="0" smtClean="0"/>
          </a:p>
        </p:txBody>
      </p:sp>
      <p:sp>
        <p:nvSpPr>
          <p:cNvPr id="4" name="Freccia giù 3"/>
          <p:cNvSpPr/>
          <p:nvPr/>
        </p:nvSpPr>
        <p:spPr>
          <a:xfrm>
            <a:off x="1637935" y="3495591"/>
            <a:ext cx="571500" cy="523875"/>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991579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08000"/>
            <a:ext cx="7620000" cy="5892800"/>
          </a:xfrm>
        </p:spPr>
        <p:txBody>
          <a:bodyPr/>
          <a:lstStyle/>
          <a:p>
            <a:pPr marL="114300" indent="0">
              <a:buNone/>
            </a:pPr>
            <a:endParaRPr lang="it-IT" dirty="0" smtClean="0"/>
          </a:p>
          <a:p>
            <a:pPr marL="114300" indent="0">
              <a:buNone/>
            </a:pPr>
            <a:endParaRPr lang="it-IT" dirty="0"/>
          </a:p>
          <a:p>
            <a:pPr marL="114300" indent="0">
              <a:buNone/>
            </a:pPr>
            <a:endParaRPr lang="it-IT" dirty="0" smtClean="0"/>
          </a:p>
          <a:p>
            <a:pPr marL="114300" indent="0" algn="just">
              <a:buNone/>
            </a:pPr>
            <a:r>
              <a:rPr lang="it-IT" dirty="0" smtClean="0"/>
              <a:t>Art. 16, Dichiarazione dei diritti francese (1789):</a:t>
            </a:r>
          </a:p>
          <a:p>
            <a:pPr marL="114300" indent="0" algn="just">
              <a:buNone/>
            </a:pPr>
            <a:r>
              <a:rPr lang="it-IT" dirty="0" smtClean="0"/>
              <a:t>“</a:t>
            </a:r>
            <a:r>
              <a:rPr lang="it-IT" i="1" dirty="0" smtClean="0"/>
              <a:t>ogni società nella quale non sia assicurata la garanzia dei diritti, né determinata la separazione dei poteri, non ha costituzione</a:t>
            </a:r>
            <a:r>
              <a:rPr lang="it-IT" dirty="0" smtClean="0"/>
              <a:t>”</a:t>
            </a:r>
          </a:p>
          <a:p>
            <a:pPr marL="114300" indent="0" algn="just">
              <a:buNone/>
            </a:pPr>
            <a:endParaRPr lang="it-IT" dirty="0" smtClean="0"/>
          </a:p>
          <a:p>
            <a:pPr marL="114300" indent="0" algn="just">
              <a:buNone/>
            </a:pPr>
            <a:endParaRPr lang="it-IT" dirty="0"/>
          </a:p>
          <a:p>
            <a:pPr algn="just">
              <a:buFont typeface="Wingdings" charset="2"/>
              <a:buChar char="§"/>
            </a:pPr>
            <a:r>
              <a:rPr lang="it-IT" dirty="0" smtClean="0"/>
              <a:t>Costituzione formalizzata</a:t>
            </a:r>
          </a:p>
          <a:p>
            <a:pPr algn="just">
              <a:buFont typeface="Wingdings" charset="2"/>
              <a:buChar char="§"/>
            </a:pPr>
            <a:r>
              <a:rPr lang="it-IT" dirty="0" smtClean="0"/>
              <a:t>ideologia liberale</a:t>
            </a:r>
            <a:endParaRPr lang="it-IT" dirty="0"/>
          </a:p>
        </p:txBody>
      </p:sp>
      <p:sp>
        <p:nvSpPr>
          <p:cNvPr id="4" name="Freccia giù 3"/>
          <p:cNvSpPr/>
          <p:nvPr/>
        </p:nvSpPr>
        <p:spPr>
          <a:xfrm>
            <a:off x="984250" y="3302000"/>
            <a:ext cx="682625" cy="571500"/>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720414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08000"/>
            <a:ext cx="7620000" cy="5892800"/>
          </a:xfrm>
        </p:spPr>
        <p:txBody>
          <a:bodyPr/>
          <a:lstStyle/>
          <a:p>
            <a:pPr marL="114300" indent="0" algn="just">
              <a:buNone/>
            </a:pPr>
            <a:endParaRPr lang="it-IT" dirty="0" smtClean="0"/>
          </a:p>
          <a:p>
            <a:pPr marL="114300" indent="0" algn="just">
              <a:buNone/>
            </a:pPr>
            <a:endParaRPr lang="it-IT" dirty="0"/>
          </a:p>
          <a:p>
            <a:pPr marL="114300" indent="0" algn="just">
              <a:buNone/>
            </a:pPr>
            <a:endParaRPr lang="it-IT" dirty="0" smtClean="0"/>
          </a:p>
          <a:p>
            <a:pPr marL="114300" indent="0" algn="just">
              <a:buNone/>
            </a:pPr>
            <a:r>
              <a:rPr lang="it-IT" dirty="0" smtClean="0"/>
              <a:t>La Costituzione formale, in origine, indica quel particolare assetto del potere che le rivoluzioni liberali borghesi introdussero in Europa e in </a:t>
            </a:r>
            <a:r>
              <a:rPr lang="it-IT" dirty="0" err="1" smtClean="0"/>
              <a:t>Nordamerica</a:t>
            </a:r>
            <a:r>
              <a:rPr lang="it-IT" dirty="0" smtClean="0"/>
              <a:t> tra la fine del XVIII secolo e la metà del XIX secolo:</a:t>
            </a:r>
          </a:p>
          <a:p>
            <a:pPr algn="just">
              <a:buFont typeface="Wingdings" charset="2"/>
              <a:buChar char="§"/>
            </a:pPr>
            <a:r>
              <a:rPr lang="it-IT" dirty="0" smtClean="0"/>
              <a:t>Costituzione antiassolutistica</a:t>
            </a:r>
          </a:p>
          <a:p>
            <a:pPr algn="just">
              <a:buFont typeface="Wingdings" charset="2"/>
              <a:buChar char="§"/>
            </a:pPr>
            <a:r>
              <a:rPr lang="it-IT" dirty="0" smtClean="0"/>
              <a:t>garante delle libertà individuali</a:t>
            </a:r>
          </a:p>
          <a:p>
            <a:pPr algn="just">
              <a:buFont typeface="Wingdings" charset="2"/>
              <a:buChar char="§"/>
            </a:pPr>
            <a:r>
              <a:rPr lang="it-IT" dirty="0" smtClean="0"/>
              <a:t>limite del potere politico</a:t>
            </a:r>
          </a:p>
        </p:txBody>
      </p:sp>
    </p:spTree>
    <p:extLst>
      <p:ext uri="{BB962C8B-B14F-4D97-AF65-F5344CB8AC3E}">
        <p14:creationId xmlns:p14="http://schemas.microsoft.com/office/powerpoint/2010/main" val="602766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08000"/>
            <a:ext cx="7620000" cy="5892800"/>
          </a:xfrm>
        </p:spPr>
        <p:txBody>
          <a:bodyPr/>
          <a:lstStyle/>
          <a:p>
            <a:pPr marL="114300" indent="0" algn="just">
              <a:buNone/>
            </a:pPr>
            <a:r>
              <a:rPr lang="it-IT" i="1" dirty="0" smtClean="0"/>
              <a:t>La concezione garantista della Costituzione.</a:t>
            </a:r>
          </a:p>
          <a:p>
            <a:pPr marL="114300" indent="0">
              <a:buNone/>
            </a:pPr>
            <a:endParaRPr lang="it-IT" dirty="0"/>
          </a:p>
          <a:p>
            <a:pPr marL="114300" indent="0">
              <a:buNone/>
            </a:pPr>
            <a:endParaRPr lang="it-IT" dirty="0" smtClean="0"/>
          </a:p>
          <a:p>
            <a:pPr marL="114300" indent="0" algn="just">
              <a:buNone/>
            </a:pPr>
            <a:r>
              <a:rPr lang="it-IT" dirty="0" smtClean="0"/>
              <a:t>La Costituzione viene vista come una scelta ordinata e coerente dei principi fondamentali basati sulla ragione, i quali sono in grado di bilanciare il rapporto tra individuo e potere.</a:t>
            </a:r>
          </a:p>
          <a:p>
            <a:pPr marL="114300" indent="0" algn="just">
              <a:buNone/>
            </a:pPr>
            <a:endParaRPr lang="it-IT" dirty="0"/>
          </a:p>
          <a:p>
            <a:pPr marL="114300" indent="0" algn="just">
              <a:buNone/>
            </a:pPr>
            <a:r>
              <a:rPr lang="it-IT" dirty="0" smtClean="0"/>
              <a:t>Viene considerata un sistema organico di norme giuridiche su cui si basa l’organizzazione degli organi costituzionali, le loro competenze, il riconoscimento della sfera giuridica dell’individuo, il rapporto tra autorità pubblica e libertà individuale.</a:t>
            </a:r>
            <a:endParaRPr lang="it-IT" dirty="0"/>
          </a:p>
        </p:txBody>
      </p:sp>
    </p:spTree>
    <p:extLst>
      <p:ext uri="{BB962C8B-B14F-4D97-AF65-F5344CB8AC3E}">
        <p14:creationId xmlns:p14="http://schemas.microsoft.com/office/powerpoint/2010/main" val="34385098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08000"/>
            <a:ext cx="7620000" cy="5892800"/>
          </a:xfrm>
        </p:spPr>
        <p:txBody>
          <a:bodyPr/>
          <a:lstStyle/>
          <a:p>
            <a:pPr marL="114300" indent="0" algn="just">
              <a:buNone/>
            </a:pPr>
            <a:r>
              <a:rPr lang="it-IT" i="1" dirty="0" smtClean="0"/>
              <a:t>La concezione tradizionalista della Costituzione.</a:t>
            </a:r>
          </a:p>
          <a:p>
            <a:pPr marL="114300" indent="0" algn="just">
              <a:buNone/>
            </a:pPr>
            <a:endParaRPr lang="it-IT" i="1" dirty="0"/>
          </a:p>
          <a:p>
            <a:pPr marL="114300" indent="0" algn="just">
              <a:buNone/>
            </a:pPr>
            <a:endParaRPr lang="it-IT" dirty="0" smtClean="0"/>
          </a:p>
          <a:p>
            <a:pPr marL="114300" indent="0" algn="just">
              <a:buNone/>
            </a:pPr>
            <a:r>
              <a:rPr lang="it-IT" dirty="0" smtClean="0"/>
              <a:t>Questa concezione è stata propria dell’</a:t>
            </a:r>
            <a:r>
              <a:rPr lang="it-IT" i="1" dirty="0" smtClean="0"/>
              <a:t>ancien </a:t>
            </a:r>
            <a:r>
              <a:rPr lang="it-IT" i="1" dirty="0" err="1" smtClean="0"/>
              <a:t>régime</a:t>
            </a:r>
            <a:r>
              <a:rPr lang="it-IT" i="1" dirty="0"/>
              <a:t> </a:t>
            </a:r>
            <a:r>
              <a:rPr lang="it-IT" dirty="0" smtClean="0"/>
              <a:t>e prevedeva la Costituzione come “eredità nazionale”, o come tradizionalmente accettata in un Paese.</a:t>
            </a:r>
          </a:p>
          <a:p>
            <a:pPr marL="114300" indent="0" algn="just">
              <a:buNone/>
            </a:pPr>
            <a:endParaRPr lang="it-IT" dirty="0"/>
          </a:p>
          <a:p>
            <a:pPr marL="114300" indent="0" algn="just">
              <a:buNone/>
            </a:pPr>
            <a:r>
              <a:rPr lang="it-IT" dirty="0" smtClean="0"/>
              <a:t>La Costituzione non viene ricondotta a un atto di volontà, negandosi dunque la natura artificiale della stessa: da un lato, veniva considerata come derivante dalla divinità; dall’altro, veniva valorizzata la spontanea stratificazione di usi e tradizioni. In ogni caso, si trattava di regole tramandate o derivate, non prodotte specificatamente da una volontà umana.</a:t>
            </a:r>
            <a:endParaRPr lang="it-IT" dirty="0"/>
          </a:p>
        </p:txBody>
      </p:sp>
    </p:spTree>
    <p:extLst>
      <p:ext uri="{BB962C8B-B14F-4D97-AF65-F5344CB8AC3E}">
        <p14:creationId xmlns:p14="http://schemas.microsoft.com/office/powerpoint/2010/main" val="3242666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p:cNvSpPr>
            <a:spLocks noGrp="1"/>
          </p:cNvSpPr>
          <p:nvPr>
            <p:ph idx="1"/>
          </p:nvPr>
        </p:nvSpPr>
        <p:spPr>
          <a:xfrm>
            <a:off x="457200" y="508000"/>
            <a:ext cx="7620000" cy="5892800"/>
          </a:xfrm>
        </p:spPr>
        <p:txBody>
          <a:bodyPr/>
          <a:lstStyle/>
          <a:p>
            <a:pPr marL="114300" indent="0" algn="just">
              <a:buNone/>
            </a:pPr>
            <a:r>
              <a:rPr lang="it-IT" i="1" dirty="0" smtClean="0"/>
              <a:t>La concezione positivista della Costituzione.</a:t>
            </a:r>
          </a:p>
          <a:p>
            <a:pPr marL="114300" indent="0" algn="just">
              <a:buNone/>
            </a:pPr>
            <a:endParaRPr lang="it-IT" i="1" dirty="0"/>
          </a:p>
          <a:p>
            <a:pPr marL="114300" indent="0" algn="just">
              <a:buNone/>
            </a:pPr>
            <a:endParaRPr lang="it-IT" dirty="0" smtClean="0"/>
          </a:p>
          <a:p>
            <a:pPr marL="114300" indent="0" algn="just">
              <a:buNone/>
            </a:pPr>
            <a:endParaRPr lang="it-IT" dirty="0"/>
          </a:p>
          <a:p>
            <a:pPr marL="114300" indent="0" algn="just">
              <a:buNone/>
            </a:pPr>
            <a:r>
              <a:rPr lang="it-IT" dirty="0" smtClean="0"/>
              <a:t>La Costituzione è un atto voluto, attraverso il quale vengono stabilite regole obbligatorie di organizzazione e di comportamento: tuttavia, tale visione si limita a considerare il testo formale della Costituzione quale l’unica normativa vigente.</a:t>
            </a:r>
          </a:p>
        </p:txBody>
      </p:sp>
    </p:spTree>
    <p:extLst>
      <p:ext uri="{BB962C8B-B14F-4D97-AF65-F5344CB8AC3E}">
        <p14:creationId xmlns:p14="http://schemas.microsoft.com/office/powerpoint/2010/main" val="38194766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iacenza">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Adjacency">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Adiacenza.thmx</Template>
  <TotalTime>345</TotalTime>
  <Words>2807</Words>
  <Application>Microsoft Office PowerPoint</Application>
  <PresentationFormat>Presentazione su schermo (4:3)</PresentationFormat>
  <Paragraphs>270</Paragraphs>
  <Slides>42</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42</vt:i4>
      </vt:variant>
    </vt:vector>
  </HeadingPairs>
  <TitlesOfParts>
    <vt:vector size="47" baseType="lpstr">
      <vt:lpstr>Arial</vt:lpstr>
      <vt:lpstr>Calibri</vt:lpstr>
      <vt:lpstr>Cambria</vt:lpstr>
      <vt:lpstr>Wingdings</vt:lpstr>
      <vt:lpstr>Adiacenza</vt:lpstr>
      <vt:lpstr>La Costituzione: significato, dinamiche e protezione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Costituzione: significato, dinamiche e protezione</dc:title>
  <dc:creator>Enrico Andreoli</dc:creator>
  <cp:lastModifiedBy>Matteo Nicolini</cp:lastModifiedBy>
  <cp:revision>105</cp:revision>
  <dcterms:created xsi:type="dcterms:W3CDTF">2016-11-17T13:50:50Z</dcterms:created>
  <dcterms:modified xsi:type="dcterms:W3CDTF">2016-11-18T08:58:18Z</dcterms:modified>
</cp:coreProperties>
</file>