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0" d="100"/>
          <a:sy n="80" d="100"/>
        </p:scale>
        <p:origin x="-150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it-IT" smtClean="0"/>
              <a:t>Fare clic per modificare stile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4AF466F-BDA4-4F18-9C7B-FF0A9A1B0E80}" type="datetime1">
              <a:rPr lang="en-US" smtClean="0"/>
              <a:pPr/>
              <a:t>04/12/16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58FB4290-6522-4139-852E-05BD9E7F0D2E}" type="datetime1">
              <a:rPr lang="en-US" smtClean="0"/>
              <a:pPr/>
              <a:t>04/12/16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it-IT" smtClean="0"/>
              <a:t>Fare clic per modificare stile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AAB955F9-81EA-47C5-8059-9E5C2B437C70}" type="datetime1">
              <a:rPr lang="en-US" smtClean="0"/>
              <a:pPr/>
              <a:t>04/12/16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Content Placeholder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1CEF607B-A47E-422C-9BEF-122CCDB7C526}" type="datetime1">
              <a:rPr lang="en-US" smtClean="0"/>
              <a:pPr/>
              <a:t>04/12/16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it-IT" smtClean="0"/>
              <a:t>Fare clic per modificare stile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Date Placeholder 3"/>
          <p:cNvSpPr>
            <a:spLocks noGrp="1"/>
          </p:cNvSpPr>
          <p:nvPr>
            <p:ph type="dt" sz="half" idx="10"/>
          </p:nvPr>
        </p:nvSpPr>
        <p:spPr/>
        <p:txBody>
          <a:bodyPr/>
          <a:lstStyle/>
          <a:p>
            <a:fld id="{63A9A7CB-BEE6-4F99-898E-913F06E8E125}" type="datetime1">
              <a:rPr lang="en-US" smtClean="0"/>
              <a:pPr/>
              <a:t>04/12/16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B6EE300C-6FC5-4FC3-AF1A-075E4F50620D}" type="datetime1">
              <a:rPr lang="en-US" smtClean="0"/>
              <a:pPr/>
              <a:t>04/12/16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stile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6"/>
          <p:cNvSpPr>
            <a:spLocks noGrp="1"/>
          </p:cNvSpPr>
          <p:nvPr>
            <p:ph type="dt" sz="half" idx="10"/>
          </p:nvPr>
        </p:nvSpPr>
        <p:spPr/>
        <p:txBody>
          <a:bodyPr/>
          <a:lstStyle/>
          <a:p>
            <a:fld id="{F50D295D-4A77-4DEB-B04C-9F4282A8BC04}" type="datetime1">
              <a:rPr lang="en-US" smtClean="0"/>
              <a:pPr/>
              <a:t>04/12/16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Date Placeholder 2"/>
          <p:cNvSpPr>
            <a:spLocks noGrp="1"/>
          </p:cNvSpPr>
          <p:nvPr>
            <p:ph type="dt" sz="half" idx="10"/>
          </p:nvPr>
        </p:nvSpPr>
        <p:spPr/>
        <p:txBody>
          <a:bodyPr/>
          <a:lstStyle/>
          <a:p>
            <a:fld id="{02B28685-4D0C-42D5-8013-B5904CD1FCBC}" type="datetime1">
              <a:rPr lang="en-US" smtClean="0"/>
              <a:pPr/>
              <a:t>04/12/16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226C0-9885-4BA9-BBFA-A52CBFEBB775}" type="datetime1">
              <a:rPr lang="en-US" smtClean="0"/>
              <a:pPr/>
              <a:t>04/12/16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it-IT" smtClean="0"/>
              <a:t>Fare clic per modificare stile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EBEE1B38-C5EB-4D66-9137-0AFE9CDEDE8F}" type="datetime1">
              <a:rPr lang="en-US" smtClean="0"/>
              <a:pPr/>
              <a:t>04/12/16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‹n.›</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it-IT" smtClean="0"/>
              <a:t>Fare clic per modificare stile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8" name="Date Placeholder 7"/>
          <p:cNvSpPr>
            <a:spLocks noGrp="1"/>
          </p:cNvSpPr>
          <p:nvPr>
            <p:ph type="dt" sz="half" idx="10"/>
          </p:nvPr>
        </p:nvSpPr>
        <p:spPr/>
        <p:txBody>
          <a:bodyPr/>
          <a:lstStyle/>
          <a:p>
            <a:fld id="{327B613C-1AD7-49D3-885D-F654C5CDBAA6}" type="datetime1">
              <a:rPr lang="en-US" smtClean="0"/>
              <a:pPr/>
              <a:t>04/12/16</a:t>
            </a:fld>
            <a:endParaRPr lang="en-US" dirty="0"/>
          </a:p>
        </p:txBody>
      </p:sp>
      <p:sp>
        <p:nvSpPr>
          <p:cNvPr id="9" name="Slide Number Placeholder 8"/>
          <p:cNvSpPr>
            <a:spLocks noGrp="1"/>
          </p:cNvSpPr>
          <p:nvPr>
            <p:ph type="sldNum" sz="quarter" idx="11"/>
          </p:nvPr>
        </p:nvSpPr>
        <p:spPr/>
        <p:txBody>
          <a:bodyPr/>
          <a:lstStyle/>
          <a:p>
            <a:fld id="{6E2D2B3B-882E-40F3-A32F-6DD516915044}" type="slidenum">
              <a:rPr lang="en-US" smtClean="0"/>
              <a:pPr/>
              <a:t>‹n.›</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it-IT" smtClean="0"/>
              <a:t>Fare clic per modificare stile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pPr/>
              <a:t>‹n.›</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27B613C-1AD7-49D3-885D-F654C5CDBAA6}" type="datetime1">
              <a:rPr lang="en-US" smtClean="0"/>
              <a:pPr/>
              <a:t>04/12/16</a:t>
            </a:fld>
            <a:endParaRPr lang="en-US" dirty="0"/>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hf sldNum="0"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35250"/>
            <a:ext cx="7543800" cy="1047750"/>
          </a:xfrm>
        </p:spPr>
        <p:txBody>
          <a:bodyPr/>
          <a:lstStyle/>
          <a:p>
            <a:pPr algn="ctr"/>
            <a:r>
              <a:rPr lang="it-IT" b="1" dirty="0" smtClean="0"/>
              <a:t>Le fonti europee</a:t>
            </a:r>
            <a:endParaRPr lang="it-IT" b="1" dirty="0"/>
          </a:p>
        </p:txBody>
      </p:sp>
      <p:sp>
        <p:nvSpPr>
          <p:cNvPr id="3" name="Sottotitolo 2"/>
          <p:cNvSpPr>
            <a:spLocks noGrp="1"/>
          </p:cNvSpPr>
          <p:nvPr>
            <p:ph type="subTitle" idx="1"/>
          </p:nvPr>
        </p:nvSpPr>
        <p:spPr>
          <a:xfrm>
            <a:off x="1767840" y="650875"/>
            <a:ext cx="6461760" cy="1066800"/>
          </a:xfrm>
        </p:spPr>
        <p:txBody>
          <a:bodyPr>
            <a:normAutofit/>
          </a:bodyPr>
          <a:lstStyle/>
          <a:p>
            <a:pPr algn="r"/>
            <a:r>
              <a:rPr lang="it-IT" sz="2400" b="1" dirty="0" smtClean="0">
                <a:solidFill>
                  <a:schemeClr val="tx1"/>
                </a:solidFill>
              </a:rPr>
              <a:t>5 Dicembre 2016 – Dott. Enrico Andreoli</a:t>
            </a:r>
            <a:endParaRPr lang="it-IT" sz="2400" b="1" dirty="0">
              <a:solidFill>
                <a:schemeClr val="tx1"/>
              </a:solidFill>
            </a:endParaRPr>
          </a:p>
        </p:txBody>
      </p:sp>
    </p:spTree>
    <p:extLst>
      <p:ext uri="{BB962C8B-B14F-4D97-AF65-F5344CB8AC3E}">
        <p14:creationId xmlns:p14="http://schemas.microsoft.com/office/powerpoint/2010/main" val="10272686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normAutofit/>
          </a:bodyPr>
          <a:lstStyle/>
          <a:p>
            <a:pPr marL="114300" indent="0" algn="just">
              <a:buNone/>
            </a:pPr>
            <a:r>
              <a:rPr lang="it-IT" sz="2800" b="1" dirty="0" smtClean="0"/>
              <a:t>I principi generali del diritto dell’UE.</a:t>
            </a:r>
          </a:p>
          <a:p>
            <a:pPr marL="114300" indent="0" algn="just">
              <a:buNone/>
            </a:pPr>
            <a:endParaRPr lang="it-IT" sz="2400" dirty="0" smtClean="0"/>
          </a:p>
          <a:p>
            <a:pPr marL="114300" indent="0" algn="just">
              <a:buNone/>
            </a:pPr>
            <a:r>
              <a:rPr lang="it-IT" sz="2400" dirty="0" smtClean="0"/>
              <a:t>Possono avere una duplice derivazione: normativa o giurisprudenziale.</a:t>
            </a:r>
          </a:p>
          <a:p>
            <a:pPr marL="114300" indent="0" algn="just">
              <a:buNone/>
            </a:pPr>
            <a:r>
              <a:rPr lang="it-IT" sz="2400" dirty="0" smtClean="0"/>
              <a:t>Esempio della prima categoria può essere desunto dai principi inseriti nella Carta dei diritti fondamentali dell’Unione (ad es., il diritto alla tutela giurisdizionale), oppure dai Trattati (ad es., il principio di legalità).</a:t>
            </a:r>
          </a:p>
          <a:p>
            <a:pPr marL="114300" indent="0" algn="just">
              <a:buNone/>
            </a:pPr>
            <a:r>
              <a:rPr lang="it-IT" sz="2400" dirty="0" smtClean="0"/>
              <a:t>La maggior parte di essi, tuttavia, appartengono alla seconda categoria (c.d. diritto non scritto dell’UE).</a:t>
            </a:r>
          </a:p>
        </p:txBody>
      </p:sp>
    </p:spTree>
    <p:extLst>
      <p:ext uri="{BB962C8B-B14F-4D97-AF65-F5344CB8AC3E}">
        <p14:creationId xmlns:p14="http://schemas.microsoft.com/office/powerpoint/2010/main" val="1820555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normAutofit/>
          </a:bodyPr>
          <a:lstStyle/>
          <a:p>
            <a:pPr marL="114300" indent="0">
              <a:buNone/>
            </a:pPr>
            <a:endParaRPr lang="it-IT" sz="2400" dirty="0" smtClean="0"/>
          </a:p>
          <a:p>
            <a:pPr marL="114300" indent="0" algn="just">
              <a:buNone/>
            </a:pPr>
            <a:r>
              <a:rPr lang="it-IT" sz="2400" dirty="0" smtClean="0"/>
              <a:t>Il nucleo centrale dei principi generali è quello che riguarda la tutela dei </a:t>
            </a:r>
            <a:r>
              <a:rPr lang="it-IT" sz="2400" b="1" dirty="0" smtClean="0"/>
              <a:t>diritti fondamentali dell’uomo</a:t>
            </a:r>
            <a:r>
              <a:rPr lang="it-IT" sz="2400" dirty="0" smtClean="0"/>
              <a:t>, esigenza affermata sin dal 1969 dalla giurisprudenza della Corte di Giustizia dell’UE.</a:t>
            </a:r>
          </a:p>
          <a:p>
            <a:pPr marL="114300" indent="0" algn="just">
              <a:buNone/>
            </a:pPr>
            <a:endParaRPr lang="it-IT" sz="2400" dirty="0" smtClean="0"/>
          </a:p>
          <a:p>
            <a:pPr marL="114300" indent="0" algn="just">
              <a:buNone/>
            </a:pPr>
            <a:endParaRPr lang="it-IT" sz="2400" dirty="0"/>
          </a:p>
          <a:p>
            <a:pPr marL="114300" indent="0" algn="just">
              <a:buNone/>
            </a:pPr>
            <a:r>
              <a:rPr lang="it-IT" sz="2400" dirty="0" smtClean="0"/>
              <a:t>I Trattati istitutivi, infatti, non contenevano alcuna norma relativa alla tutela di tali diritti: vi era però una tutela indiretta, dato che le libertà individuali erano strumentali alla realizzazione del mercato comune.</a:t>
            </a:r>
          </a:p>
        </p:txBody>
      </p:sp>
      <p:sp>
        <p:nvSpPr>
          <p:cNvPr id="2" name="Freccia giù 1"/>
          <p:cNvSpPr/>
          <p:nvPr/>
        </p:nvSpPr>
        <p:spPr>
          <a:xfrm>
            <a:off x="1412875" y="2730500"/>
            <a:ext cx="666750" cy="68262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717962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normAutofit/>
          </a:bodyPr>
          <a:lstStyle/>
          <a:p>
            <a:pPr marL="114300" indent="0" algn="just">
              <a:buNone/>
            </a:pPr>
            <a:endParaRPr lang="it-IT" sz="2400" dirty="0" smtClean="0"/>
          </a:p>
          <a:p>
            <a:pPr marL="114300" indent="0" algn="just">
              <a:buNone/>
            </a:pPr>
            <a:r>
              <a:rPr lang="it-IT" sz="2400" dirty="0" smtClean="0"/>
              <a:t>Con il Trattato di Lisbona è stato introdotto l’</a:t>
            </a:r>
            <a:r>
              <a:rPr lang="it-IT" sz="2400" b="1" dirty="0" smtClean="0"/>
              <a:t>art. 6, par. 1, TUE</a:t>
            </a:r>
            <a:r>
              <a:rPr lang="it-IT" sz="2400" dirty="0" smtClean="0"/>
              <a:t>:</a:t>
            </a:r>
          </a:p>
          <a:p>
            <a:pPr marL="114300" indent="0" algn="just">
              <a:buNone/>
            </a:pPr>
            <a:r>
              <a:rPr lang="it-IT" sz="2400" dirty="0" smtClean="0"/>
              <a:t>“</a:t>
            </a:r>
            <a:r>
              <a:rPr lang="it-IT" sz="2400" i="1" dirty="0" smtClean="0"/>
              <a:t>L’Unione riconosce i diritti, le libertà e i principi sanciti nella Carta dei diritti fondamentali dell’Unione europea del 7 dicembre 2000, adattata il 12 dicembre 2007 a Strasburgo, che ha lo stesso valore giuridico dei Trattati.</a:t>
            </a:r>
            <a:r>
              <a:rPr lang="it-IT" sz="2400" dirty="0" smtClean="0"/>
              <a:t>”</a:t>
            </a:r>
          </a:p>
          <a:p>
            <a:pPr marL="114300" indent="0" algn="just">
              <a:buNone/>
            </a:pPr>
            <a:endParaRPr lang="it-IT" sz="2400" dirty="0" smtClean="0"/>
          </a:p>
          <a:p>
            <a:pPr marL="114300" indent="0" algn="just">
              <a:buNone/>
            </a:pPr>
            <a:endParaRPr lang="it-IT" sz="2400" dirty="0"/>
          </a:p>
          <a:p>
            <a:pPr marL="114300" indent="0" algn="ctr">
              <a:buNone/>
            </a:pPr>
            <a:r>
              <a:rPr lang="it-IT" sz="2400" dirty="0" smtClean="0"/>
              <a:t>esplicita equiparazione della Carta ai Trattati</a:t>
            </a:r>
            <a:endParaRPr lang="it-IT" sz="2400" dirty="0"/>
          </a:p>
        </p:txBody>
      </p:sp>
      <p:sp>
        <p:nvSpPr>
          <p:cNvPr id="2" name="Freccia giù 1"/>
          <p:cNvSpPr/>
          <p:nvPr/>
        </p:nvSpPr>
        <p:spPr>
          <a:xfrm>
            <a:off x="3865562" y="3556000"/>
            <a:ext cx="841375" cy="65087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1264528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lstStyle/>
          <a:p>
            <a:pPr marL="114300" indent="0">
              <a:buNone/>
            </a:pPr>
            <a:endParaRPr lang="it-IT" dirty="0" smtClean="0"/>
          </a:p>
          <a:p>
            <a:pPr marL="114300" indent="0" algn="just">
              <a:buNone/>
            </a:pPr>
            <a:endParaRPr lang="it-IT" sz="2400" dirty="0"/>
          </a:p>
          <a:p>
            <a:pPr marL="114300" indent="0" algn="just">
              <a:buNone/>
            </a:pPr>
            <a:r>
              <a:rPr lang="it-IT" sz="2400" dirty="0" smtClean="0"/>
              <a:t>L’art. 6, par. 2, TUE, inoltre, pone la base giuridica per l’adesione dell’Unione europea alla Convenzione europea per la salvaguardia dei diritti dell’uomo e delle libertà fondamentali (</a:t>
            </a:r>
            <a:r>
              <a:rPr lang="it-IT" sz="2400" b="1" dirty="0" smtClean="0"/>
              <a:t>CEDU</a:t>
            </a:r>
            <a:r>
              <a:rPr lang="it-IT" sz="2400" dirty="0" smtClean="0"/>
              <a:t>)</a:t>
            </a:r>
          </a:p>
          <a:p>
            <a:pPr marL="114300" indent="0" algn="just">
              <a:buNone/>
            </a:pPr>
            <a:endParaRPr lang="it-IT" sz="2400" dirty="0"/>
          </a:p>
          <a:p>
            <a:pPr marL="114300" indent="0" algn="just">
              <a:buNone/>
            </a:pPr>
            <a:r>
              <a:rPr lang="it-IT" sz="2400" dirty="0" smtClean="0"/>
              <a:t>Il par. 3, infine, esplicita come i diritti fondamentali garantiti dalla CEDU e risultanti dalle tradizioni costituzionali comuni agli Stati membri fanno parte del diritto dell’Unione, in quanto principi generali.</a:t>
            </a:r>
            <a:endParaRPr lang="it-IT" sz="2400" dirty="0"/>
          </a:p>
        </p:txBody>
      </p:sp>
    </p:spTree>
    <p:extLst>
      <p:ext uri="{BB962C8B-B14F-4D97-AF65-F5344CB8AC3E}">
        <p14:creationId xmlns:p14="http://schemas.microsoft.com/office/powerpoint/2010/main" val="41265743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lstStyle/>
          <a:p>
            <a:pPr marL="114300" indent="0" algn="just">
              <a:buNone/>
            </a:pPr>
            <a:r>
              <a:rPr lang="it-IT" sz="2800" b="1" dirty="0" smtClean="0"/>
              <a:t>La Carta dei diritti fondamentali dell’UE.</a:t>
            </a:r>
          </a:p>
          <a:p>
            <a:pPr marL="114300" indent="0" algn="just">
              <a:buNone/>
            </a:pPr>
            <a:endParaRPr lang="it-IT" dirty="0"/>
          </a:p>
          <a:p>
            <a:pPr marL="114300" indent="0" algn="just">
              <a:buNone/>
            </a:pPr>
            <a:endParaRPr lang="it-IT" sz="2400" dirty="0" smtClean="0"/>
          </a:p>
          <a:p>
            <a:pPr marL="114300" indent="0" algn="just">
              <a:buNone/>
            </a:pPr>
            <a:r>
              <a:rPr lang="it-IT" sz="2400" dirty="0" smtClean="0"/>
              <a:t>Adottata originariamente a Nizza nel 2000, essa accoglie in un testo organico i diritti civili e politici, economici e sociali, quali risultano dalle tradizioni costituzionali e dagli obblighi internazionali comuni degli Stati membri, dal Trattato sull’UE, dalla CEDU, dalla Carta sociale europea, dalla Carta comunitaria dei diritti sociali fondamentali dei lavoratori, nonché dalla giurisprudenza della Corte di Giustizia dell’UE e della Corte dei diritti umani.</a:t>
            </a:r>
            <a:endParaRPr lang="it-IT" sz="2400" dirty="0"/>
          </a:p>
        </p:txBody>
      </p:sp>
    </p:spTree>
    <p:extLst>
      <p:ext uri="{BB962C8B-B14F-4D97-AF65-F5344CB8AC3E}">
        <p14:creationId xmlns:p14="http://schemas.microsoft.com/office/powerpoint/2010/main" val="545036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lstStyle/>
          <a:p>
            <a:pPr marL="114300" indent="0" algn="just">
              <a:buNone/>
            </a:pPr>
            <a:r>
              <a:rPr lang="it-IT" sz="2800" b="1" dirty="0" smtClean="0"/>
              <a:t>Il diritto derivato dell’UE.</a:t>
            </a:r>
          </a:p>
          <a:p>
            <a:pPr marL="114300" indent="0">
              <a:buNone/>
            </a:pPr>
            <a:endParaRPr lang="it-IT" dirty="0"/>
          </a:p>
          <a:p>
            <a:pPr marL="114300" indent="0" algn="just">
              <a:buNone/>
            </a:pPr>
            <a:endParaRPr lang="it-IT" sz="2400" dirty="0" smtClean="0"/>
          </a:p>
          <a:p>
            <a:pPr marL="114300" indent="0" algn="just">
              <a:buNone/>
            </a:pPr>
            <a:endParaRPr lang="it-IT" sz="2400" dirty="0"/>
          </a:p>
          <a:p>
            <a:pPr marL="114300" indent="0" algn="just">
              <a:buNone/>
            </a:pPr>
            <a:r>
              <a:rPr lang="it-IT" sz="2400" dirty="0" smtClean="0"/>
              <a:t>Art. 388 TFUE: “</a:t>
            </a:r>
            <a:r>
              <a:rPr lang="it-IT" sz="2400" i="1" dirty="0" smtClean="0"/>
              <a:t>per esercitare le competenze dell’Unione le istituzioni adottano </a:t>
            </a:r>
            <a:r>
              <a:rPr lang="it-IT" sz="2400" b="1" i="1" dirty="0" smtClean="0"/>
              <a:t>regolamenti</a:t>
            </a:r>
            <a:r>
              <a:rPr lang="it-IT" sz="2400" i="1" dirty="0" smtClean="0"/>
              <a:t>, </a:t>
            </a:r>
            <a:r>
              <a:rPr lang="it-IT" sz="2400" b="1" i="1" dirty="0" smtClean="0"/>
              <a:t>direttive</a:t>
            </a:r>
            <a:r>
              <a:rPr lang="it-IT" sz="2400" i="1" dirty="0" smtClean="0"/>
              <a:t>, </a:t>
            </a:r>
            <a:r>
              <a:rPr lang="it-IT" sz="2400" b="1" i="1" dirty="0" smtClean="0"/>
              <a:t>decisioni</a:t>
            </a:r>
            <a:r>
              <a:rPr lang="it-IT" sz="2400" i="1" dirty="0" smtClean="0"/>
              <a:t>, </a:t>
            </a:r>
            <a:r>
              <a:rPr lang="it-IT" sz="2400" b="1" i="1" dirty="0" smtClean="0"/>
              <a:t>raccomandazioni</a:t>
            </a:r>
            <a:r>
              <a:rPr lang="it-IT" sz="2400" i="1" dirty="0" smtClean="0"/>
              <a:t> e </a:t>
            </a:r>
            <a:r>
              <a:rPr lang="it-IT" sz="2400" b="1" i="1" dirty="0" smtClean="0"/>
              <a:t>pareri</a:t>
            </a:r>
            <a:r>
              <a:rPr lang="it-IT" sz="2400" i="1" dirty="0" smtClean="0"/>
              <a:t>.</a:t>
            </a:r>
            <a:r>
              <a:rPr lang="it-IT" sz="2400" dirty="0" smtClean="0"/>
              <a:t>”</a:t>
            </a:r>
            <a:endParaRPr lang="it-IT" sz="2400" dirty="0"/>
          </a:p>
        </p:txBody>
      </p:sp>
    </p:spTree>
    <p:extLst>
      <p:ext uri="{BB962C8B-B14F-4D97-AF65-F5344CB8AC3E}">
        <p14:creationId xmlns:p14="http://schemas.microsoft.com/office/powerpoint/2010/main" val="2396335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normAutofit/>
          </a:bodyPr>
          <a:lstStyle/>
          <a:p>
            <a:pPr marL="114300" indent="0" algn="ctr">
              <a:buNone/>
            </a:pPr>
            <a:r>
              <a:rPr lang="it-IT" sz="2400" b="1" dirty="0" smtClean="0"/>
              <a:t>Gli atti giuridici dell’UE</a:t>
            </a:r>
          </a:p>
          <a:p>
            <a:pPr algn="just">
              <a:buFont typeface="Wingdings" charset="2"/>
              <a:buChar char="§"/>
            </a:pPr>
            <a:r>
              <a:rPr lang="it-IT" sz="2400" dirty="0" smtClean="0"/>
              <a:t>i </a:t>
            </a:r>
            <a:r>
              <a:rPr lang="it-IT" sz="2400" b="1" dirty="0" smtClean="0"/>
              <a:t>regolamenti</a:t>
            </a:r>
            <a:r>
              <a:rPr lang="it-IT" sz="2400" dirty="0" smtClean="0"/>
              <a:t>: hanno una portata generale, sono obbligatori in tutti i loro elementi e direttamente applicabili;</a:t>
            </a:r>
          </a:p>
          <a:p>
            <a:pPr algn="just">
              <a:buFont typeface="Wingdings" charset="2"/>
              <a:buChar char="§"/>
            </a:pPr>
            <a:r>
              <a:rPr lang="it-IT" sz="2400" dirty="0" smtClean="0"/>
              <a:t>le </a:t>
            </a:r>
            <a:r>
              <a:rPr lang="it-IT" sz="2400" b="1" dirty="0" smtClean="0"/>
              <a:t>direttive</a:t>
            </a:r>
            <a:r>
              <a:rPr lang="it-IT" sz="2400" dirty="0" smtClean="0"/>
              <a:t>: sono indirizzate agli Stati membri (al singolo Stato o a tutti gli Stati), non sono obbligatorie in tutti i loro elementi, in quanto vincolano i destinatari solo riguardo al risultato da raggiungere, lasciando alla loro discrezione la scelta dei mezzi e della forma;</a:t>
            </a:r>
          </a:p>
          <a:p>
            <a:pPr algn="just">
              <a:buFont typeface="Wingdings" charset="2"/>
              <a:buChar char="§"/>
            </a:pPr>
            <a:r>
              <a:rPr lang="it-IT" sz="2400" dirty="0" smtClean="0"/>
              <a:t>le </a:t>
            </a:r>
            <a:r>
              <a:rPr lang="it-IT" sz="2400" b="1" dirty="0" smtClean="0"/>
              <a:t>decisioni</a:t>
            </a:r>
            <a:r>
              <a:rPr lang="it-IT" sz="2400" dirty="0" smtClean="0"/>
              <a:t>: sono obbligatorie in tutti i loro elementi, se designano i destinatari sono obbligatorie solo nei confronti di questi;</a:t>
            </a:r>
          </a:p>
          <a:p>
            <a:pPr algn="just">
              <a:buFont typeface="Wingdings" charset="2"/>
              <a:buChar char="§"/>
            </a:pPr>
            <a:r>
              <a:rPr lang="it-IT" sz="2400" dirty="0" smtClean="0"/>
              <a:t>le </a:t>
            </a:r>
            <a:r>
              <a:rPr lang="it-IT" sz="2400" b="1" dirty="0" smtClean="0"/>
              <a:t>raccomandazioni</a:t>
            </a:r>
            <a:r>
              <a:rPr lang="it-IT" sz="2400" dirty="0" smtClean="0"/>
              <a:t> e i </a:t>
            </a:r>
            <a:r>
              <a:rPr lang="it-IT" sz="2400" b="1" dirty="0" smtClean="0"/>
              <a:t>pareri</a:t>
            </a:r>
            <a:r>
              <a:rPr lang="it-IT" sz="2400" dirty="0" smtClean="0"/>
              <a:t> non sono vincolanti per i loro destinatari.</a:t>
            </a:r>
            <a:endParaRPr lang="it-IT" sz="2400" dirty="0"/>
          </a:p>
        </p:txBody>
      </p:sp>
    </p:spTree>
    <p:extLst>
      <p:ext uri="{BB962C8B-B14F-4D97-AF65-F5344CB8AC3E}">
        <p14:creationId xmlns:p14="http://schemas.microsoft.com/office/powerpoint/2010/main" val="976577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lstStyle/>
          <a:p>
            <a:pPr marL="114300" indent="0" algn="just">
              <a:buNone/>
            </a:pPr>
            <a:endParaRPr lang="it-IT" sz="2400" dirty="0" smtClean="0"/>
          </a:p>
          <a:p>
            <a:pPr marL="114300" indent="0" algn="just">
              <a:buNone/>
            </a:pPr>
            <a:endParaRPr lang="it-IT" sz="2400" dirty="0"/>
          </a:p>
          <a:p>
            <a:pPr marL="114300" indent="0" algn="just">
              <a:buNone/>
            </a:pPr>
            <a:r>
              <a:rPr lang="it-IT" sz="2400" dirty="0" smtClean="0"/>
              <a:t>La distinzione tra </a:t>
            </a:r>
            <a:r>
              <a:rPr lang="it-IT" sz="2400" b="1" dirty="0" smtClean="0"/>
              <a:t>atti legislativi </a:t>
            </a:r>
            <a:r>
              <a:rPr lang="it-IT" sz="2400" dirty="0" smtClean="0"/>
              <a:t>e </a:t>
            </a:r>
            <a:r>
              <a:rPr lang="it-IT" sz="2400" b="1" dirty="0" smtClean="0"/>
              <a:t>atti non legislativi </a:t>
            </a:r>
            <a:r>
              <a:rPr lang="it-IT" sz="2400" dirty="0" smtClean="0"/>
              <a:t>dipende dalla procedura adottata per la loro emanazione: l’art. 289, par. 3, TFUE, indica che gli atti adottati mediante procedura legislativa sono atti legislativi.</a:t>
            </a:r>
          </a:p>
          <a:p>
            <a:pPr marL="114300" indent="0" algn="just">
              <a:buNone/>
            </a:pPr>
            <a:endParaRPr lang="it-IT" sz="2400" dirty="0" smtClean="0"/>
          </a:p>
          <a:p>
            <a:pPr marL="114300" indent="0" algn="just">
              <a:buNone/>
            </a:pPr>
            <a:endParaRPr lang="it-IT" sz="2400" dirty="0" smtClean="0"/>
          </a:p>
          <a:p>
            <a:pPr marL="114300" indent="0" algn="just">
              <a:buNone/>
            </a:pPr>
            <a:r>
              <a:rPr lang="it-IT" sz="2400" dirty="0" smtClean="0"/>
              <a:t>Gli atti adottati mediante procedura legislativa ordinaria o speciale sono i regolamenti, le direttive e le decisioni.</a:t>
            </a:r>
          </a:p>
          <a:p>
            <a:pPr marL="114300" indent="0" algn="just">
              <a:buNone/>
            </a:pPr>
            <a:r>
              <a:rPr lang="it-IT" sz="2400" dirty="0" smtClean="0"/>
              <a:t>Tra gli atti non legislativi rientrano gli atti delegati (integrano elementi di un atto legislativo) e gli atti di esecuzione (di competenza della Commissione).</a:t>
            </a:r>
            <a:endParaRPr lang="it-IT" sz="2400" dirty="0"/>
          </a:p>
          <a:p>
            <a:pPr marL="114300" indent="0">
              <a:buNone/>
            </a:pPr>
            <a:endParaRPr lang="it-IT" dirty="0"/>
          </a:p>
        </p:txBody>
      </p:sp>
      <p:sp>
        <p:nvSpPr>
          <p:cNvPr id="2" name="Freccia giù 1"/>
          <p:cNvSpPr/>
          <p:nvPr/>
        </p:nvSpPr>
        <p:spPr>
          <a:xfrm>
            <a:off x="2317750" y="3206750"/>
            <a:ext cx="650875" cy="65087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6289285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normAutofit/>
          </a:bodyPr>
          <a:lstStyle/>
          <a:p>
            <a:pPr marL="114300" indent="0" algn="just">
              <a:buNone/>
            </a:pPr>
            <a:r>
              <a:rPr lang="it-IT" sz="2800" b="1" dirty="0" smtClean="0"/>
              <a:t>I regolamenti (art. 288 TFUE).</a:t>
            </a:r>
          </a:p>
          <a:p>
            <a:pPr marL="114300" indent="0">
              <a:buNone/>
            </a:pPr>
            <a:endParaRPr lang="it-IT" sz="2400" dirty="0"/>
          </a:p>
          <a:p>
            <a:pPr marL="114300" indent="0" algn="just">
              <a:buNone/>
            </a:pPr>
            <a:r>
              <a:rPr lang="it-IT" sz="2400" dirty="0" smtClean="0"/>
              <a:t>Sono atti:</a:t>
            </a:r>
          </a:p>
          <a:p>
            <a:pPr algn="just">
              <a:buFont typeface="Wingdings" charset="2"/>
              <a:buChar char="§"/>
            </a:pPr>
            <a:r>
              <a:rPr lang="it-IT" sz="2400" dirty="0" smtClean="0"/>
              <a:t>a </a:t>
            </a:r>
            <a:r>
              <a:rPr lang="it-IT" sz="2400" b="1" dirty="0" smtClean="0"/>
              <a:t>portata generale</a:t>
            </a:r>
            <a:r>
              <a:rPr lang="it-IT" sz="2400" dirty="0" smtClean="0"/>
              <a:t>: presentano il carattere dell’astrattezza, in quanto non si rivolgono a destinatari determinati. I destinatari sono tutti i soggetti giuridici dell’UE;</a:t>
            </a:r>
            <a:endParaRPr lang="it-IT" sz="2400" dirty="0"/>
          </a:p>
          <a:p>
            <a:pPr algn="just">
              <a:buFont typeface="Wingdings" charset="2"/>
              <a:buChar char="§"/>
            </a:pPr>
            <a:r>
              <a:rPr lang="it-IT" sz="2400" b="1" dirty="0" smtClean="0"/>
              <a:t>obbligatori</a:t>
            </a:r>
            <a:r>
              <a:rPr lang="it-IT" sz="2400" dirty="0" smtClean="0"/>
              <a:t> in tutti i loro elementi: le norme poste sono destinate a disciplinare la particolare materia e vanno osservate come tali dai destinatari;</a:t>
            </a:r>
          </a:p>
          <a:p>
            <a:pPr algn="just">
              <a:buFont typeface="Wingdings" charset="2"/>
              <a:buChar char="§"/>
            </a:pPr>
            <a:r>
              <a:rPr lang="it-IT" sz="2400" b="1" dirty="0" smtClean="0"/>
              <a:t>direttamente applicabili</a:t>
            </a:r>
            <a:r>
              <a:rPr lang="it-IT" sz="2400" dirty="0" smtClean="0"/>
              <a:t> in ciascuno degli Stati membri: acquistano efficacia senza la necessità di un atto di ricezione o di adattamento da parte dei singoli ordinamenti statali.</a:t>
            </a:r>
          </a:p>
          <a:p>
            <a:pPr marL="114300" indent="0" algn="just">
              <a:buNone/>
            </a:pPr>
            <a:endParaRPr lang="it-IT" sz="2400" dirty="0"/>
          </a:p>
          <a:p>
            <a:pPr marL="114300" indent="0" algn="just">
              <a:buNone/>
            </a:pPr>
            <a:endParaRPr lang="it-IT" sz="2400" dirty="0"/>
          </a:p>
        </p:txBody>
      </p:sp>
    </p:spTree>
    <p:extLst>
      <p:ext uri="{BB962C8B-B14F-4D97-AF65-F5344CB8AC3E}">
        <p14:creationId xmlns:p14="http://schemas.microsoft.com/office/powerpoint/2010/main" val="8367736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lstStyle/>
          <a:p>
            <a:pPr marL="114300" indent="0" algn="just">
              <a:buNone/>
            </a:pPr>
            <a:r>
              <a:rPr lang="it-IT" sz="2800" b="1" dirty="0" smtClean="0"/>
              <a:t>Le direttive (art. 288 TFUE).</a:t>
            </a:r>
          </a:p>
          <a:p>
            <a:pPr marL="114300" indent="0">
              <a:buNone/>
            </a:pPr>
            <a:endParaRPr lang="it-IT" sz="2400" dirty="0" smtClean="0"/>
          </a:p>
          <a:p>
            <a:pPr marL="114300" indent="0" algn="just">
              <a:buNone/>
            </a:pPr>
            <a:endParaRPr lang="it-IT" sz="2400" dirty="0" smtClean="0"/>
          </a:p>
          <a:p>
            <a:pPr marL="114300" indent="0" algn="just">
              <a:buNone/>
            </a:pPr>
            <a:r>
              <a:rPr lang="it-IT" sz="2400" dirty="0" smtClean="0"/>
              <a:t>Esse vincolano lo Stato membro (o gli Stati membri) cui sono rivolte per quanto riguarda il risultato da raggiungere, senza incidere sulla competenza degli organi nazionali in merito alla forma e ai mezzi necessari a raggiungere tale risultato.</a:t>
            </a:r>
            <a:endParaRPr lang="it-IT" sz="2400" dirty="0"/>
          </a:p>
        </p:txBody>
      </p:sp>
    </p:spTree>
    <p:extLst>
      <p:ext uri="{BB962C8B-B14F-4D97-AF65-F5344CB8AC3E}">
        <p14:creationId xmlns:p14="http://schemas.microsoft.com/office/powerpoint/2010/main" val="1574697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lstStyle/>
          <a:p>
            <a:pPr marL="114300" indent="0" algn="just">
              <a:buNone/>
            </a:pPr>
            <a:endParaRPr lang="it-IT" dirty="0" smtClean="0"/>
          </a:p>
          <a:p>
            <a:pPr marL="114300" indent="0" algn="just">
              <a:buNone/>
            </a:pPr>
            <a:endParaRPr lang="it-IT" dirty="0"/>
          </a:p>
          <a:p>
            <a:pPr marL="114300" indent="0" algn="just">
              <a:buNone/>
            </a:pPr>
            <a:endParaRPr lang="it-IT" sz="2400" dirty="0" smtClean="0"/>
          </a:p>
          <a:p>
            <a:pPr marL="114300" indent="0" algn="just">
              <a:buNone/>
            </a:pPr>
            <a:endParaRPr lang="it-IT" sz="2400" dirty="0"/>
          </a:p>
          <a:p>
            <a:pPr marL="114300" indent="0" algn="just">
              <a:buNone/>
            </a:pPr>
            <a:r>
              <a:rPr lang="it-IT" sz="2400" dirty="0" smtClean="0"/>
              <a:t>Il sistema giuridico dell’Unione Europea è costituito dall’insieme di norme che regolano l’organizzazione e lo sviluppo dell’Unione Europea e i rapporti tra questa e gli Stati membri.</a:t>
            </a:r>
          </a:p>
        </p:txBody>
      </p:sp>
    </p:spTree>
    <p:extLst>
      <p:ext uri="{BB962C8B-B14F-4D97-AF65-F5344CB8AC3E}">
        <p14:creationId xmlns:p14="http://schemas.microsoft.com/office/powerpoint/2010/main" val="14914661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normAutofit/>
          </a:bodyPr>
          <a:lstStyle/>
          <a:p>
            <a:pPr algn="just">
              <a:buFont typeface="Wingdings" charset="2"/>
              <a:buChar char="§"/>
            </a:pPr>
            <a:r>
              <a:rPr lang="it-IT" sz="2400" dirty="0" smtClean="0"/>
              <a:t>non hanno portata generale, ma hanno come </a:t>
            </a:r>
            <a:r>
              <a:rPr lang="it-IT" sz="2400" b="1" dirty="0" smtClean="0"/>
              <a:t>destinatari gli Stati membri</a:t>
            </a:r>
            <a:r>
              <a:rPr lang="it-IT" sz="2400" dirty="0" smtClean="0"/>
              <a:t>;</a:t>
            </a:r>
          </a:p>
          <a:p>
            <a:pPr algn="just">
              <a:buFont typeface="Wingdings" charset="2"/>
              <a:buChar char="§"/>
            </a:pPr>
            <a:r>
              <a:rPr lang="it-IT" sz="2400" dirty="0" smtClean="0"/>
              <a:t>non sono obbligatorie in tutti i loro elementi, in quanto impongono un’</a:t>
            </a:r>
            <a:r>
              <a:rPr lang="it-IT" sz="2400" b="1" dirty="0" smtClean="0"/>
              <a:t>obbligazione di risultato</a:t>
            </a:r>
            <a:r>
              <a:rPr lang="it-IT" sz="2400" dirty="0" smtClean="0"/>
              <a:t>, lasciando liberi gli Stati di adottare le misure dagli stessi ritenute opportune;</a:t>
            </a:r>
          </a:p>
          <a:p>
            <a:pPr marL="114300" indent="0" algn="just">
              <a:buNone/>
            </a:pPr>
            <a:endParaRPr lang="it-IT" sz="2400" dirty="0" smtClean="0"/>
          </a:p>
          <a:p>
            <a:pPr marL="114300" indent="0" algn="just">
              <a:buNone/>
            </a:pPr>
            <a:r>
              <a:rPr lang="it-IT" sz="2000" dirty="0" smtClean="0"/>
              <a:t>secondo la Corte di Giustizia, gli Stati devono però scegliere le forme e i mezzi più idonei a garantire la reale efficacia delle direttive, alla luce dello scopo di queste ultime (devono essere atti vincolanti, chiari e certi)</a:t>
            </a:r>
            <a:endParaRPr lang="it-IT" sz="2400" dirty="0"/>
          </a:p>
          <a:p>
            <a:pPr algn="just">
              <a:buFont typeface="Wingdings" charset="2"/>
              <a:buChar char="§"/>
            </a:pPr>
            <a:r>
              <a:rPr lang="it-IT" sz="2400" dirty="0" smtClean="0"/>
              <a:t>non hanno </a:t>
            </a:r>
            <a:r>
              <a:rPr lang="it-IT" sz="2400" b="1" dirty="0" smtClean="0"/>
              <a:t>efficacia</a:t>
            </a:r>
            <a:r>
              <a:rPr lang="it-IT" sz="2400" dirty="0" smtClean="0"/>
              <a:t> diretta, in quanto essa è </a:t>
            </a:r>
            <a:r>
              <a:rPr lang="it-IT" sz="2400" b="1" dirty="0" smtClean="0"/>
              <a:t>mediata</a:t>
            </a:r>
            <a:r>
              <a:rPr lang="it-IT" sz="2400" dirty="0" smtClean="0"/>
              <a:t> attraverso i provvedimenti che gli Stati andranno concretamente ad adottare.</a:t>
            </a:r>
            <a:endParaRPr lang="it-IT" sz="2400" dirty="0"/>
          </a:p>
        </p:txBody>
      </p:sp>
      <p:sp>
        <p:nvSpPr>
          <p:cNvPr id="2" name="Freccia giù 1"/>
          <p:cNvSpPr/>
          <p:nvPr/>
        </p:nvSpPr>
        <p:spPr>
          <a:xfrm>
            <a:off x="1262062" y="3095624"/>
            <a:ext cx="492125" cy="36512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7488897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lstStyle/>
          <a:p>
            <a:pPr marL="114300" indent="0">
              <a:buNone/>
            </a:pPr>
            <a:endParaRPr lang="it-IT" dirty="0" smtClean="0"/>
          </a:p>
          <a:p>
            <a:pPr marL="114300" indent="0">
              <a:buNone/>
            </a:pPr>
            <a:endParaRPr lang="it-IT" dirty="0"/>
          </a:p>
          <a:p>
            <a:pPr marL="114300" indent="0">
              <a:buNone/>
            </a:pPr>
            <a:endParaRPr lang="it-IT" dirty="0" smtClean="0"/>
          </a:p>
          <a:p>
            <a:pPr marL="114300" indent="0" algn="just">
              <a:buNone/>
            </a:pPr>
            <a:r>
              <a:rPr lang="it-IT" sz="2400" dirty="0" smtClean="0"/>
              <a:t>Nella prassi dell’Unione è sempre più frequente il ricorso a </a:t>
            </a:r>
            <a:r>
              <a:rPr lang="it-IT" sz="2400" b="1" dirty="0" smtClean="0"/>
              <a:t>direttive dettagliate o particolareggiate (c.d. </a:t>
            </a:r>
            <a:r>
              <a:rPr lang="it-IT" sz="2400" b="1" i="1" dirty="0" smtClean="0"/>
              <a:t>self-</a:t>
            </a:r>
            <a:r>
              <a:rPr lang="it-IT" sz="2400" b="1" i="1" dirty="0" err="1" smtClean="0"/>
              <a:t>executing</a:t>
            </a:r>
            <a:r>
              <a:rPr lang="it-IT" sz="2400" b="1" dirty="0" smtClean="0"/>
              <a:t>)</a:t>
            </a:r>
            <a:r>
              <a:rPr lang="it-IT" sz="2400" dirty="0" smtClean="0"/>
              <a:t>, le quali indicano con precisione le norme interne che gli Stati sono tenuti ad adottare: la discrezionalità dello Stato si riduce soltanto alla scelta della forma giuridica interna da dare alla norma già fissata sul piano europeo.</a:t>
            </a:r>
            <a:endParaRPr lang="it-IT" sz="2400" dirty="0"/>
          </a:p>
        </p:txBody>
      </p:sp>
    </p:spTree>
    <p:extLst>
      <p:ext uri="{BB962C8B-B14F-4D97-AF65-F5344CB8AC3E}">
        <p14:creationId xmlns:p14="http://schemas.microsoft.com/office/powerpoint/2010/main" val="29593749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lstStyle/>
          <a:p>
            <a:pPr marL="114300" indent="0">
              <a:buNone/>
            </a:pPr>
            <a:endParaRPr lang="it-IT" dirty="0" smtClean="0"/>
          </a:p>
          <a:p>
            <a:pPr marL="114300" indent="0">
              <a:buNone/>
            </a:pPr>
            <a:endParaRPr lang="it-IT" dirty="0" smtClean="0"/>
          </a:p>
          <a:p>
            <a:pPr marL="114300" indent="0">
              <a:buNone/>
            </a:pPr>
            <a:endParaRPr lang="it-IT" dirty="0"/>
          </a:p>
          <a:p>
            <a:pPr marL="114300" indent="0" algn="just">
              <a:buNone/>
            </a:pPr>
            <a:r>
              <a:rPr lang="it-IT" sz="2400" dirty="0" smtClean="0"/>
              <a:t>Sotto il profilo delle misure nazionali di attuazione delle direttive, queste devono essere adottate entro il </a:t>
            </a:r>
            <a:r>
              <a:rPr lang="it-IT" sz="2400" b="1" dirty="0" smtClean="0"/>
              <a:t>termine</a:t>
            </a:r>
            <a:r>
              <a:rPr lang="it-IT" sz="2400" dirty="0" smtClean="0"/>
              <a:t> fissato dalla stessa direttiva: in caso di inosservanza, gli Stati membri commettono una violazione che può dar luogo a una </a:t>
            </a:r>
            <a:r>
              <a:rPr lang="it-IT" sz="2400" b="1" dirty="0" smtClean="0"/>
              <a:t>procedura di infrazione</a:t>
            </a:r>
            <a:r>
              <a:rPr lang="it-IT" sz="2400" dirty="0" smtClean="0"/>
              <a:t>, oltre che al risarcimento dei danni.</a:t>
            </a:r>
            <a:endParaRPr lang="it-IT" sz="2400" dirty="0"/>
          </a:p>
        </p:txBody>
      </p:sp>
    </p:spTree>
    <p:extLst>
      <p:ext uri="{BB962C8B-B14F-4D97-AF65-F5344CB8AC3E}">
        <p14:creationId xmlns:p14="http://schemas.microsoft.com/office/powerpoint/2010/main" val="30931575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lstStyle/>
          <a:p>
            <a:pPr marL="114300" indent="0" algn="just">
              <a:buNone/>
            </a:pPr>
            <a:r>
              <a:rPr lang="it-IT" sz="2800" b="1" dirty="0" smtClean="0"/>
              <a:t>Le decisioni (art. 288 TFUE).</a:t>
            </a:r>
          </a:p>
          <a:p>
            <a:pPr marL="114300" indent="0">
              <a:buNone/>
            </a:pPr>
            <a:endParaRPr lang="it-IT" dirty="0"/>
          </a:p>
          <a:p>
            <a:pPr marL="114300" indent="0" algn="just">
              <a:buNone/>
            </a:pPr>
            <a:endParaRPr lang="it-IT" sz="2400" dirty="0" smtClean="0"/>
          </a:p>
          <a:p>
            <a:pPr marL="114300" indent="0" algn="just">
              <a:buNone/>
            </a:pPr>
            <a:r>
              <a:rPr lang="it-IT" sz="2400" dirty="0" smtClean="0"/>
              <a:t>Sono obbligatorie in tutti i loro elementi e, se designano i destinatari, obbligatorie solo nei confronti di questi.</a:t>
            </a:r>
          </a:p>
          <a:p>
            <a:pPr marL="114300" indent="0" algn="just">
              <a:buNone/>
            </a:pPr>
            <a:endParaRPr lang="it-IT" sz="2400" dirty="0"/>
          </a:p>
          <a:p>
            <a:pPr marL="114300" indent="0" algn="just">
              <a:buNone/>
            </a:pPr>
            <a:r>
              <a:rPr lang="it-IT" sz="2400" dirty="0" smtClean="0"/>
              <a:t>Sono adottate solitamente nell’ambito della disciplina sulla concorrenza.</a:t>
            </a:r>
            <a:endParaRPr lang="it-IT" sz="2400" dirty="0"/>
          </a:p>
        </p:txBody>
      </p:sp>
    </p:spTree>
    <p:extLst>
      <p:ext uri="{BB962C8B-B14F-4D97-AF65-F5344CB8AC3E}">
        <p14:creationId xmlns:p14="http://schemas.microsoft.com/office/powerpoint/2010/main" val="32192513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lstStyle/>
          <a:p>
            <a:pPr marL="114300" indent="0" algn="just">
              <a:buNone/>
            </a:pPr>
            <a:r>
              <a:rPr lang="it-IT" sz="2800" b="1" dirty="0" smtClean="0"/>
              <a:t>Gli atti non vincolanti (art. 288 TFUE).</a:t>
            </a:r>
          </a:p>
          <a:p>
            <a:pPr marL="114300" indent="0" algn="just">
              <a:buNone/>
            </a:pPr>
            <a:endParaRPr lang="it-IT" sz="2400" dirty="0" smtClean="0"/>
          </a:p>
          <a:p>
            <a:pPr algn="just">
              <a:buFont typeface="Wingdings" charset="2"/>
              <a:buChar char="§"/>
            </a:pPr>
            <a:r>
              <a:rPr lang="it-IT" sz="2400" dirty="0" smtClean="0"/>
              <a:t>raccomandazioni (art. 292 TFUE): il potere generale di adottarle spetta al Consiglio;</a:t>
            </a:r>
          </a:p>
          <a:p>
            <a:pPr algn="just">
              <a:buFont typeface="Wingdings" charset="2"/>
              <a:buChar char="§"/>
            </a:pPr>
            <a:r>
              <a:rPr lang="it-IT" sz="2400" dirty="0" smtClean="0"/>
              <a:t>pareri (art. 292 TFUE): il potere generale di adottarli spetta al Parlamento europeo.</a:t>
            </a:r>
          </a:p>
          <a:p>
            <a:pPr algn="just">
              <a:buFont typeface="Wingdings" charset="2"/>
              <a:buChar char="§"/>
            </a:pPr>
            <a:endParaRPr lang="it-IT" sz="2400" dirty="0"/>
          </a:p>
          <a:p>
            <a:pPr marL="114300" indent="0" algn="just">
              <a:buNone/>
            </a:pPr>
            <a:r>
              <a:rPr lang="it-IT" sz="2400" dirty="0" smtClean="0"/>
              <a:t>La distinzione tra i due atti concerne le finalità: la raccomandazione ha lo scopo di sollecitare il destinatario a tenere un determinato comportamento, considerato più rispondente agli interessi comuni; il parere tende a fissare il punto di vista dell’istituzione che lo emette in ordine a una specifica questione.</a:t>
            </a:r>
            <a:endParaRPr lang="it-IT" sz="2400" dirty="0"/>
          </a:p>
        </p:txBody>
      </p:sp>
    </p:spTree>
    <p:extLst>
      <p:ext uri="{BB962C8B-B14F-4D97-AF65-F5344CB8AC3E}">
        <p14:creationId xmlns:p14="http://schemas.microsoft.com/office/powerpoint/2010/main" val="30058151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lstStyle/>
          <a:p>
            <a:pPr marL="114300" indent="0">
              <a:buNone/>
            </a:pPr>
            <a:r>
              <a:rPr lang="it-IT" sz="2800" b="1" dirty="0" smtClean="0"/>
              <a:t>Gli atti atipici.</a:t>
            </a:r>
          </a:p>
          <a:p>
            <a:pPr marL="114300" indent="0">
              <a:buNone/>
            </a:pPr>
            <a:endParaRPr lang="it-IT" dirty="0"/>
          </a:p>
          <a:p>
            <a:pPr marL="114300" indent="0" algn="just">
              <a:buNone/>
            </a:pPr>
            <a:r>
              <a:rPr lang="it-IT" sz="2400" dirty="0" smtClean="0"/>
              <a:t>Sono atti non vincolanti, emanati dalle istituzioni, che non rientrano tra quelli indicati nell’art. 288 TFUE:</a:t>
            </a:r>
          </a:p>
          <a:p>
            <a:pPr algn="just">
              <a:buFont typeface="Wingdings" charset="2"/>
              <a:buChar char="§"/>
            </a:pPr>
            <a:r>
              <a:rPr lang="it-IT" sz="2400" dirty="0" smtClean="0"/>
              <a:t>regolamenti interni;</a:t>
            </a:r>
          </a:p>
          <a:p>
            <a:pPr algn="just">
              <a:buFont typeface="Wingdings" charset="2"/>
              <a:buChar char="§"/>
            </a:pPr>
            <a:r>
              <a:rPr lang="it-IT" sz="2400" dirty="0" smtClean="0"/>
              <a:t>accordi </a:t>
            </a:r>
            <a:r>
              <a:rPr lang="it-IT" sz="2400" dirty="0" err="1" smtClean="0"/>
              <a:t>interistituzionali</a:t>
            </a:r>
            <a:r>
              <a:rPr lang="it-IT" sz="2400" dirty="0" smtClean="0"/>
              <a:t>;</a:t>
            </a:r>
          </a:p>
          <a:p>
            <a:pPr algn="just">
              <a:buFont typeface="Wingdings" charset="2"/>
              <a:buChar char="§"/>
            </a:pPr>
            <a:r>
              <a:rPr lang="it-IT" sz="2400" dirty="0" smtClean="0"/>
              <a:t>dichiarazioni comuni;</a:t>
            </a:r>
          </a:p>
          <a:p>
            <a:pPr algn="just">
              <a:buFont typeface="Wingdings" charset="2"/>
              <a:buChar char="§"/>
            </a:pPr>
            <a:r>
              <a:rPr lang="it-IT" sz="2400" dirty="0" smtClean="0"/>
              <a:t>codici di condotta;</a:t>
            </a:r>
          </a:p>
          <a:p>
            <a:pPr algn="just">
              <a:buFont typeface="Wingdings" charset="2"/>
              <a:buChar char="§"/>
            </a:pPr>
            <a:r>
              <a:rPr lang="it-IT" sz="2400" dirty="0" smtClean="0"/>
              <a:t>orientamenti generali;</a:t>
            </a:r>
          </a:p>
          <a:p>
            <a:pPr algn="just">
              <a:buFont typeface="Wingdings" charset="2"/>
              <a:buChar char="§"/>
            </a:pPr>
            <a:r>
              <a:rPr lang="it-IT" sz="2400" dirty="0" smtClean="0"/>
              <a:t>libri verdi e libri bianchi.</a:t>
            </a:r>
          </a:p>
          <a:p>
            <a:pPr marL="114300" indent="0" algn="just">
              <a:buNone/>
            </a:pPr>
            <a:endParaRPr lang="it-IT" sz="2400" dirty="0"/>
          </a:p>
        </p:txBody>
      </p:sp>
    </p:spTree>
    <p:extLst>
      <p:ext uri="{BB962C8B-B14F-4D97-AF65-F5344CB8AC3E}">
        <p14:creationId xmlns:p14="http://schemas.microsoft.com/office/powerpoint/2010/main" val="1509089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lstStyle/>
          <a:p>
            <a:pPr marL="114300" indent="0" algn="just">
              <a:buNone/>
            </a:pPr>
            <a:endParaRPr lang="it-IT" sz="2000" dirty="0"/>
          </a:p>
          <a:p>
            <a:pPr marL="114300" indent="0" algn="ctr">
              <a:buNone/>
            </a:pPr>
            <a:r>
              <a:rPr lang="it-IT" sz="2400" b="1" dirty="0" smtClean="0"/>
              <a:t>Il diritto dell’UE</a:t>
            </a:r>
            <a:endParaRPr lang="it-IT" sz="2400" dirty="0" smtClean="0"/>
          </a:p>
          <a:p>
            <a:pPr algn="just">
              <a:buFont typeface="Wingdings" charset="2"/>
              <a:buChar char="§"/>
            </a:pPr>
            <a:r>
              <a:rPr lang="it-IT" sz="2400" b="1" dirty="0" smtClean="0"/>
              <a:t>diritto originario</a:t>
            </a:r>
            <a:r>
              <a:rPr lang="it-IT" sz="2400" dirty="0" smtClean="0"/>
              <a:t> (Trattati istitutivi delle Comunità europee 1951-1957; atti successivi modificativi o integrativi: Atto Unico europeo 1986, Trattato sull’Unione Europea 1992, Trattato di Amsterdam 1997, Trattato di Nizza 2001, Trattato di Lisbona 2007; principi generali del diritto, enucleati dalla Corte di Giustizia dell’Unione Europea)</a:t>
            </a:r>
          </a:p>
          <a:p>
            <a:pPr algn="just">
              <a:buFont typeface="Wingdings" charset="2"/>
              <a:buChar char="§"/>
            </a:pPr>
            <a:r>
              <a:rPr lang="it-IT" sz="2400" b="1" dirty="0" smtClean="0"/>
              <a:t>diritto derivato </a:t>
            </a:r>
            <a:r>
              <a:rPr lang="it-IT" sz="2400" dirty="0" smtClean="0"/>
              <a:t>(tutte le norme giuridiche emanate dalle istituzioni, come </a:t>
            </a:r>
            <a:r>
              <a:rPr lang="it-IT" sz="2400" b="1" dirty="0" smtClean="0"/>
              <a:t>atti tipici</a:t>
            </a:r>
            <a:r>
              <a:rPr lang="it-IT" sz="2400" b="1" dirty="0"/>
              <a:t> </a:t>
            </a:r>
            <a:r>
              <a:rPr lang="it-IT" sz="2400" dirty="0" smtClean="0"/>
              <a:t>– regolamenti, direttive, decisioni, raccomandazioni e pareri – e i c.d. </a:t>
            </a:r>
            <a:r>
              <a:rPr lang="it-IT" sz="2400" b="1" dirty="0" smtClean="0"/>
              <a:t>atti atipici</a:t>
            </a:r>
            <a:r>
              <a:rPr lang="it-IT" sz="2400" dirty="0" smtClean="0"/>
              <a:t>)</a:t>
            </a:r>
            <a:endParaRPr lang="it-IT" sz="2400" dirty="0"/>
          </a:p>
          <a:p>
            <a:pPr marL="114300" indent="0">
              <a:buNone/>
            </a:pPr>
            <a:endParaRPr lang="it-IT" dirty="0"/>
          </a:p>
        </p:txBody>
      </p:sp>
    </p:spTree>
    <p:extLst>
      <p:ext uri="{BB962C8B-B14F-4D97-AF65-F5344CB8AC3E}">
        <p14:creationId xmlns:p14="http://schemas.microsoft.com/office/powerpoint/2010/main" val="1127031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normAutofit/>
          </a:bodyPr>
          <a:lstStyle/>
          <a:p>
            <a:pPr marL="114300" indent="0" algn="just">
              <a:buNone/>
            </a:pPr>
            <a:endParaRPr lang="it-IT" sz="2400" dirty="0" smtClean="0"/>
          </a:p>
          <a:p>
            <a:pPr marL="114300" indent="0" algn="just">
              <a:buNone/>
            </a:pPr>
            <a:endParaRPr lang="it-IT" sz="2400" dirty="0"/>
          </a:p>
          <a:p>
            <a:pPr marL="114300" indent="0" algn="just">
              <a:buNone/>
            </a:pPr>
            <a:r>
              <a:rPr lang="it-IT" sz="2400" dirty="0" smtClean="0"/>
              <a:t>Il diritto originario dell’UE è </a:t>
            </a:r>
            <a:r>
              <a:rPr lang="it-IT" sz="2400" b="1" dirty="0" smtClean="0"/>
              <a:t>fonte di primo grado </a:t>
            </a:r>
            <a:r>
              <a:rPr lang="it-IT" sz="2400" dirty="0" smtClean="0"/>
              <a:t>(c.d. diritto primario), posto che le norme che lo costituiscono formano il quadro “costituzionale” dell’UE.</a:t>
            </a:r>
          </a:p>
          <a:p>
            <a:pPr marL="114300" indent="0" algn="just">
              <a:buNone/>
            </a:pPr>
            <a:endParaRPr lang="it-IT" sz="2400" dirty="0"/>
          </a:p>
          <a:p>
            <a:pPr marL="114300" indent="0" algn="just">
              <a:buNone/>
            </a:pPr>
            <a:r>
              <a:rPr lang="it-IT" sz="2400" dirty="0" smtClean="0"/>
              <a:t>Il diritto derivato rappresenta invece una </a:t>
            </a:r>
            <a:r>
              <a:rPr lang="it-IT" sz="2400" b="1" dirty="0" smtClean="0"/>
              <a:t>fonte di secondo grado</a:t>
            </a:r>
            <a:r>
              <a:rPr lang="it-IT" sz="2400" dirty="0" smtClean="0"/>
              <a:t>, in quanto gli atti che lo costituiscono sono gerarchicamente subordinati ai Trattati.</a:t>
            </a:r>
            <a:endParaRPr lang="it-IT" sz="2400" dirty="0"/>
          </a:p>
        </p:txBody>
      </p:sp>
    </p:spTree>
    <p:extLst>
      <p:ext uri="{BB962C8B-B14F-4D97-AF65-F5344CB8AC3E}">
        <p14:creationId xmlns:p14="http://schemas.microsoft.com/office/powerpoint/2010/main" val="2317793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normAutofit/>
          </a:bodyPr>
          <a:lstStyle/>
          <a:p>
            <a:pPr marL="114300" indent="0" algn="just">
              <a:buNone/>
            </a:pPr>
            <a:endParaRPr lang="it-IT" sz="2400" dirty="0" smtClean="0"/>
          </a:p>
          <a:p>
            <a:pPr marL="114300" indent="0" algn="just">
              <a:buNone/>
            </a:pPr>
            <a:endParaRPr lang="it-IT" sz="2400" dirty="0"/>
          </a:p>
          <a:p>
            <a:pPr marL="114300" indent="0" algn="ctr">
              <a:buNone/>
            </a:pPr>
            <a:r>
              <a:rPr lang="it-IT" sz="2400" dirty="0" smtClean="0"/>
              <a:t>I Trattati istitutivi non prevedono formalmente alcuna </a:t>
            </a:r>
            <a:r>
              <a:rPr lang="it-IT" sz="2400" b="1" dirty="0" smtClean="0"/>
              <a:t>gerarchia</a:t>
            </a:r>
            <a:r>
              <a:rPr lang="it-IT" sz="2400" dirty="0" smtClean="0"/>
              <a:t> tra le fonti europee</a:t>
            </a:r>
          </a:p>
          <a:p>
            <a:pPr marL="114300" indent="0" algn="ctr">
              <a:buNone/>
            </a:pPr>
            <a:endParaRPr lang="it-IT" sz="2400" dirty="0"/>
          </a:p>
          <a:p>
            <a:pPr marL="114300" indent="0" algn="just">
              <a:buNone/>
            </a:pPr>
            <a:endParaRPr lang="it-IT" sz="2400" dirty="0" smtClean="0"/>
          </a:p>
          <a:p>
            <a:pPr marL="114300" indent="0" algn="ctr">
              <a:buNone/>
            </a:pPr>
            <a:r>
              <a:rPr lang="it-IT" sz="2400" dirty="0" smtClean="0"/>
              <a:t>L’art. 288 TFUE indica solo gli atti che le istituzioni dell’UE devono adottare per svolgere la propria azione.</a:t>
            </a:r>
          </a:p>
          <a:p>
            <a:pPr marL="114300" indent="0" algn="ctr">
              <a:buNone/>
            </a:pPr>
            <a:r>
              <a:rPr lang="it-IT" sz="2400" dirty="0" smtClean="0"/>
              <a:t>Se non viene indicato alcun atto particolare, la scelta è lasciata alla discrezionalità delle istituzioni.</a:t>
            </a:r>
            <a:endParaRPr lang="it-IT" sz="2400" dirty="0"/>
          </a:p>
        </p:txBody>
      </p:sp>
      <p:sp>
        <p:nvSpPr>
          <p:cNvPr id="2" name="Freccia giù 1"/>
          <p:cNvSpPr/>
          <p:nvPr/>
        </p:nvSpPr>
        <p:spPr>
          <a:xfrm>
            <a:off x="3873499" y="2412999"/>
            <a:ext cx="682625" cy="77787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195465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normAutofit/>
          </a:bodyPr>
          <a:lstStyle/>
          <a:p>
            <a:pPr marL="114300" indent="0" algn="just">
              <a:buNone/>
            </a:pPr>
            <a:r>
              <a:rPr lang="it-IT" sz="2800" b="1" dirty="0" smtClean="0"/>
              <a:t>L’autonomia dell’ordinamento giuridico dell’UE</a:t>
            </a:r>
          </a:p>
          <a:p>
            <a:pPr marL="114300" indent="0" algn="just">
              <a:buNone/>
            </a:pPr>
            <a:endParaRPr lang="it-IT" sz="2800" b="1" dirty="0"/>
          </a:p>
          <a:p>
            <a:pPr marL="114300" indent="0" algn="just">
              <a:buNone/>
            </a:pPr>
            <a:r>
              <a:rPr lang="it-IT" sz="2400" dirty="0" smtClean="0"/>
              <a:t>Il </a:t>
            </a:r>
            <a:r>
              <a:rPr lang="it-IT" sz="2400" b="1" dirty="0" smtClean="0"/>
              <a:t>principio di autonomia </a:t>
            </a:r>
            <a:r>
              <a:rPr lang="it-IT" sz="2400" dirty="0" smtClean="0"/>
              <a:t>dell’ordinamento giuridico dell’UE è stato elaborato dalla Corte di Giustizia dell’UE ancora nel 1963, con la sentenza </a:t>
            </a:r>
            <a:r>
              <a:rPr lang="it-IT" sz="2400" i="1" dirty="0" smtClean="0"/>
              <a:t>Van </a:t>
            </a:r>
            <a:r>
              <a:rPr lang="it-IT" sz="2400" i="1" dirty="0" err="1" smtClean="0"/>
              <a:t>Gend</a:t>
            </a:r>
            <a:r>
              <a:rPr lang="it-IT" sz="2400" i="1" dirty="0" smtClean="0"/>
              <a:t> en </a:t>
            </a:r>
            <a:r>
              <a:rPr lang="it-IT" sz="2400" i="1" dirty="0" err="1" smtClean="0"/>
              <a:t>Loos</a:t>
            </a:r>
            <a:r>
              <a:rPr lang="it-IT" sz="2400" dirty="0"/>
              <a:t>:</a:t>
            </a:r>
            <a:endParaRPr lang="it-IT" sz="2400" dirty="0" smtClean="0"/>
          </a:p>
          <a:p>
            <a:pPr marL="114300" indent="0" algn="just">
              <a:buNone/>
            </a:pPr>
            <a:r>
              <a:rPr lang="it-IT" sz="2400" dirty="0" smtClean="0"/>
              <a:t>“</a:t>
            </a:r>
            <a:r>
              <a:rPr lang="is-IS" sz="2400" i="1" dirty="0" smtClean="0"/>
              <a:t>… la Comunità economica europea costituisce un ordinamento giuridico di nuovo genere nel campo del diritto internazionale, a favore del quale gli Stati membri hanno rinunciato, seppure in settori limitati, ai loro poteri sovrani ed al quale sono soggetti non soltanto gli Stati membri, ma pure i loro cittadini.</a:t>
            </a:r>
            <a:r>
              <a:rPr lang="is-IS" sz="2400" dirty="0" smtClean="0"/>
              <a:t>”</a:t>
            </a:r>
            <a:endParaRPr lang="it-IT" sz="2400" dirty="0"/>
          </a:p>
        </p:txBody>
      </p:sp>
    </p:spTree>
    <p:extLst>
      <p:ext uri="{BB962C8B-B14F-4D97-AF65-F5344CB8AC3E}">
        <p14:creationId xmlns:p14="http://schemas.microsoft.com/office/powerpoint/2010/main" val="29490875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normAutofit lnSpcReduction="10000"/>
          </a:bodyPr>
          <a:lstStyle/>
          <a:p>
            <a:pPr marL="114300" indent="0">
              <a:buNone/>
            </a:pPr>
            <a:endParaRPr lang="it-IT" dirty="0" smtClean="0"/>
          </a:p>
          <a:p>
            <a:pPr marL="114300" indent="0" algn="just">
              <a:buNone/>
            </a:pPr>
            <a:r>
              <a:rPr lang="it-IT" sz="2400" dirty="0" smtClean="0"/>
              <a:t>Le esigenze sono:</a:t>
            </a:r>
          </a:p>
          <a:p>
            <a:pPr algn="just">
              <a:buFont typeface="Wingdings" charset="2"/>
              <a:buChar char="§"/>
            </a:pPr>
            <a:r>
              <a:rPr lang="it-IT" sz="2400" dirty="0" smtClean="0"/>
              <a:t>l’</a:t>
            </a:r>
            <a:r>
              <a:rPr lang="it-IT" sz="2400" b="1" dirty="0" smtClean="0"/>
              <a:t>uniforme applicazione</a:t>
            </a:r>
            <a:r>
              <a:rPr lang="it-IT" sz="2400" dirty="0" smtClean="0"/>
              <a:t> del diritto europeo su tutto il territorio dell’Unione;</a:t>
            </a:r>
          </a:p>
          <a:p>
            <a:pPr algn="just">
              <a:buFont typeface="Wingdings" charset="2"/>
              <a:buChar char="§"/>
            </a:pPr>
            <a:r>
              <a:rPr lang="it-IT" sz="2400" dirty="0" smtClean="0"/>
              <a:t>il </a:t>
            </a:r>
            <a:r>
              <a:rPr lang="it-IT" sz="2400" b="1" dirty="0" smtClean="0"/>
              <a:t>rapporto di coordinamento ordinamentale</a:t>
            </a:r>
            <a:r>
              <a:rPr lang="it-IT" sz="2400" dirty="0" smtClean="0"/>
              <a:t>, ossia la stretta integrazione e interdipendenza tra ordinamento dell’UE e ordinamento interno dello Stato membro.</a:t>
            </a:r>
          </a:p>
          <a:p>
            <a:pPr marL="114300" indent="0">
              <a:buNone/>
            </a:pPr>
            <a:endParaRPr lang="it-IT" sz="2400" dirty="0" smtClean="0"/>
          </a:p>
          <a:p>
            <a:pPr marL="114300" indent="0">
              <a:buNone/>
            </a:pPr>
            <a:endParaRPr lang="it-IT" sz="2400" dirty="0"/>
          </a:p>
          <a:p>
            <a:pPr marL="114300" indent="0">
              <a:buNone/>
            </a:pPr>
            <a:endParaRPr lang="it-IT" sz="2400" dirty="0" smtClean="0"/>
          </a:p>
          <a:p>
            <a:pPr marL="114300" indent="0" algn="ctr">
              <a:buNone/>
            </a:pPr>
            <a:r>
              <a:rPr lang="it-IT" sz="2400" dirty="0" smtClean="0"/>
              <a:t>In caso contrario, qualsiasi disposizione nazionale potrebbe introdurre un’interpretazione restrittiva delle norme europee, circostanza che non consentirebbe, appunto, un’uniforme applicazione del diritto sovranazionale sul territorio dell’Unione</a:t>
            </a:r>
            <a:endParaRPr lang="it-IT" sz="2400" dirty="0"/>
          </a:p>
        </p:txBody>
      </p:sp>
      <p:sp>
        <p:nvSpPr>
          <p:cNvPr id="4" name="Freccia giù 3"/>
          <p:cNvSpPr/>
          <p:nvPr/>
        </p:nvSpPr>
        <p:spPr>
          <a:xfrm>
            <a:off x="3873499" y="3373436"/>
            <a:ext cx="682625" cy="77787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740465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lstStyle/>
          <a:p>
            <a:pPr marL="114300" indent="0">
              <a:buNone/>
            </a:pPr>
            <a:endParaRPr lang="it-IT" dirty="0" smtClean="0"/>
          </a:p>
          <a:p>
            <a:pPr marL="114300" indent="0">
              <a:buNone/>
            </a:pPr>
            <a:endParaRPr lang="it-IT" dirty="0"/>
          </a:p>
          <a:p>
            <a:pPr marL="114300" indent="0">
              <a:buNone/>
            </a:pPr>
            <a:endParaRPr lang="it-IT" dirty="0" smtClean="0"/>
          </a:p>
          <a:p>
            <a:pPr marL="114300" indent="0" algn="just">
              <a:buNone/>
            </a:pPr>
            <a:r>
              <a:rPr lang="it-IT" sz="2400" dirty="0" smtClean="0"/>
              <a:t>Due principi cardine, elaborati dalla Corte di Giustizia dell’UE:</a:t>
            </a:r>
          </a:p>
          <a:p>
            <a:pPr marL="571500" indent="-457200" algn="just">
              <a:buFont typeface="+mj-lt"/>
              <a:buAutoNum type="arabicPeriod"/>
            </a:pPr>
            <a:r>
              <a:rPr lang="it-IT" sz="2400" dirty="0" smtClean="0"/>
              <a:t>il principio della </a:t>
            </a:r>
            <a:r>
              <a:rPr lang="it-IT" sz="2400" b="1" dirty="0" smtClean="0"/>
              <a:t>diretta applicabilità</a:t>
            </a:r>
            <a:r>
              <a:rPr lang="it-IT" sz="2400" dirty="0" smtClean="0"/>
              <a:t> del diritto dell’Unione;</a:t>
            </a:r>
          </a:p>
          <a:p>
            <a:pPr marL="571500" indent="-457200" algn="just">
              <a:buFont typeface="+mj-lt"/>
              <a:buAutoNum type="arabicPeriod"/>
            </a:pPr>
            <a:r>
              <a:rPr lang="it-IT" sz="2400" dirty="0" smtClean="0"/>
              <a:t>il principio della </a:t>
            </a:r>
            <a:r>
              <a:rPr lang="it-IT" sz="2400" b="1" dirty="0" smtClean="0"/>
              <a:t>preminenza</a:t>
            </a:r>
            <a:r>
              <a:rPr lang="it-IT" sz="2400" dirty="0" smtClean="0"/>
              <a:t> del diritto dell’Unione rispetto alla norma conflittuale statale, anche se posteriore.</a:t>
            </a:r>
            <a:endParaRPr lang="it-IT" sz="2400" dirty="0"/>
          </a:p>
        </p:txBody>
      </p:sp>
    </p:spTree>
    <p:extLst>
      <p:ext uri="{BB962C8B-B14F-4D97-AF65-F5344CB8AC3E}">
        <p14:creationId xmlns:p14="http://schemas.microsoft.com/office/powerpoint/2010/main" val="3440557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50875"/>
            <a:ext cx="7620000" cy="5749925"/>
          </a:xfrm>
        </p:spPr>
        <p:txBody>
          <a:bodyPr>
            <a:normAutofit lnSpcReduction="10000"/>
          </a:bodyPr>
          <a:lstStyle/>
          <a:p>
            <a:pPr marL="114300" indent="0">
              <a:buNone/>
            </a:pPr>
            <a:r>
              <a:rPr lang="it-IT" sz="2800" b="1" dirty="0" smtClean="0"/>
              <a:t>I Trattati istitutivi e i Trattati di modifica.</a:t>
            </a:r>
          </a:p>
          <a:p>
            <a:pPr marL="114300" indent="0" algn="just">
              <a:buNone/>
            </a:pPr>
            <a:endParaRPr lang="it-IT" sz="2400" dirty="0"/>
          </a:p>
          <a:p>
            <a:pPr algn="just">
              <a:buFont typeface="Wingdings" charset="2"/>
              <a:buChar char="§"/>
            </a:pPr>
            <a:r>
              <a:rPr lang="it-IT" sz="2400" dirty="0" smtClean="0"/>
              <a:t>Trattato istitutivo della CECA (Comunità Europea del Carbone e dell’Acciaio), 1951</a:t>
            </a:r>
          </a:p>
          <a:p>
            <a:pPr algn="just">
              <a:buFont typeface="Wingdings" charset="2"/>
              <a:buChar char="§"/>
            </a:pPr>
            <a:r>
              <a:rPr lang="it-IT" sz="2400" dirty="0" smtClean="0"/>
              <a:t>Trattato istitutivo della CEE (Comunità Economica Europea) e </a:t>
            </a:r>
            <a:r>
              <a:rPr lang="it-IT" sz="2400" dirty="0" err="1" smtClean="0"/>
              <a:t>dell’Euratom</a:t>
            </a:r>
            <a:r>
              <a:rPr lang="it-IT" sz="2400" dirty="0" smtClean="0"/>
              <a:t> (Comunità Europea per l’energia atomica), 1957</a:t>
            </a:r>
          </a:p>
          <a:p>
            <a:pPr marL="114300" indent="0" algn="just">
              <a:buNone/>
            </a:pPr>
            <a:endParaRPr lang="it-IT" sz="2400" dirty="0"/>
          </a:p>
          <a:p>
            <a:pPr algn="just">
              <a:buFont typeface="Wingdings" charset="2"/>
              <a:buChar char="§"/>
            </a:pPr>
            <a:r>
              <a:rPr lang="it-IT" sz="2400" dirty="0" smtClean="0"/>
              <a:t>Trattato istitutivo dell’Unione Europea (Trattato di Maastricht), 1992</a:t>
            </a:r>
          </a:p>
          <a:p>
            <a:pPr algn="just">
              <a:buFont typeface="Wingdings" charset="2"/>
              <a:buChar char="§"/>
            </a:pPr>
            <a:endParaRPr lang="it-IT" sz="2400" dirty="0"/>
          </a:p>
          <a:p>
            <a:pPr algn="just">
              <a:buFont typeface="Wingdings" charset="2"/>
              <a:buChar char="§"/>
            </a:pPr>
            <a:r>
              <a:rPr lang="it-IT" sz="2400" dirty="0"/>
              <a:t>Trattato di Lisbona, </a:t>
            </a:r>
            <a:r>
              <a:rPr lang="it-IT" sz="2400" dirty="0" smtClean="0"/>
              <a:t>2007: </a:t>
            </a:r>
            <a:r>
              <a:rPr lang="it-IT" sz="2400" dirty="0"/>
              <a:t>i</a:t>
            </a:r>
            <a:r>
              <a:rPr lang="it-IT" sz="2400" dirty="0" smtClean="0"/>
              <a:t>stituisce </a:t>
            </a:r>
            <a:r>
              <a:rPr lang="it-IT" sz="2400" dirty="0"/>
              <a:t>il Trattato sul Funzionamento dell’Unione Europea (TFUE) e il Trattato sull’Unione Europea (TUE</a:t>
            </a:r>
            <a:r>
              <a:rPr lang="it-IT" sz="2400" dirty="0" smtClean="0"/>
              <a:t>)</a:t>
            </a:r>
            <a:endParaRPr lang="it-IT" sz="2400" dirty="0"/>
          </a:p>
        </p:txBody>
      </p:sp>
    </p:spTree>
    <p:extLst>
      <p:ext uri="{BB962C8B-B14F-4D97-AF65-F5344CB8AC3E}">
        <p14:creationId xmlns:p14="http://schemas.microsoft.com/office/powerpoint/2010/main" val="41278507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iacenza">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Adiacenza.thmx</Template>
  <TotalTime>153</TotalTime>
  <Words>1641</Words>
  <Application>Microsoft Macintosh PowerPoint</Application>
  <PresentationFormat>Presentazione su schermo (4:3)</PresentationFormat>
  <Paragraphs>135</Paragraphs>
  <Slides>25</Slides>
  <Notes>0</Notes>
  <HiddenSlides>0</HiddenSlides>
  <MMClips>0</MMClips>
  <ScaleCrop>false</ScaleCrop>
  <HeadingPairs>
    <vt:vector size="4" baseType="variant">
      <vt:variant>
        <vt:lpstr>Tema</vt:lpstr>
      </vt:variant>
      <vt:variant>
        <vt:i4>1</vt:i4>
      </vt:variant>
      <vt:variant>
        <vt:lpstr>Titoli diapositive</vt:lpstr>
      </vt:variant>
      <vt:variant>
        <vt:i4>25</vt:i4>
      </vt:variant>
    </vt:vector>
  </HeadingPairs>
  <TitlesOfParts>
    <vt:vector size="26" baseType="lpstr">
      <vt:lpstr>Adiacenza</vt:lpstr>
      <vt:lpstr>Le fonti europee</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fonti europee</dc:title>
  <dc:creator>Enrico Andreoli</dc:creator>
  <cp:lastModifiedBy>Enrico Andreoli</cp:lastModifiedBy>
  <cp:revision>57</cp:revision>
  <dcterms:created xsi:type="dcterms:W3CDTF">2016-12-04T08:49:32Z</dcterms:created>
  <dcterms:modified xsi:type="dcterms:W3CDTF">2016-12-04T11:24:12Z</dcterms:modified>
</cp:coreProperties>
</file>