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771" r:id="rId3"/>
    <p:sldMasterId id="2147483784" r:id="rId4"/>
  </p:sldMasterIdLst>
  <p:notesMasterIdLst>
    <p:notesMasterId r:id="rId74"/>
  </p:notesMasterIdLst>
  <p:handoutMasterIdLst>
    <p:handoutMasterId r:id="rId75"/>
  </p:handoutMasterIdLst>
  <p:sldIdLst>
    <p:sldId id="482" r:id="rId5"/>
    <p:sldId id="366" r:id="rId6"/>
    <p:sldId id="427" r:id="rId7"/>
    <p:sldId id="428" r:id="rId8"/>
    <p:sldId id="429" r:id="rId9"/>
    <p:sldId id="431" r:id="rId10"/>
    <p:sldId id="430" r:id="rId11"/>
    <p:sldId id="433" r:id="rId12"/>
    <p:sldId id="434" r:id="rId13"/>
    <p:sldId id="435" r:id="rId14"/>
    <p:sldId id="436" r:id="rId15"/>
    <p:sldId id="438" r:id="rId16"/>
    <p:sldId id="437" r:id="rId17"/>
    <p:sldId id="439" r:id="rId18"/>
    <p:sldId id="441" r:id="rId19"/>
    <p:sldId id="440" r:id="rId20"/>
    <p:sldId id="477" r:id="rId21"/>
    <p:sldId id="478" r:id="rId22"/>
    <p:sldId id="479" r:id="rId23"/>
    <p:sldId id="480" r:id="rId24"/>
    <p:sldId id="481" r:id="rId25"/>
    <p:sldId id="444" r:id="rId26"/>
    <p:sldId id="446" r:id="rId27"/>
    <p:sldId id="447" r:id="rId28"/>
    <p:sldId id="483" r:id="rId29"/>
    <p:sldId id="484" r:id="rId30"/>
    <p:sldId id="485" r:id="rId31"/>
    <p:sldId id="486" r:id="rId32"/>
    <p:sldId id="487" r:id="rId33"/>
    <p:sldId id="488" r:id="rId34"/>
    <p:sldId id="489" r:id="rId35"/>
    <p:sldId id="490" r:id="rId36"/>
    <p:sldId id="491" r:id="rId37"/>
    <p:sldId id="492" r:id="rId38"/>
    <p:sldId id="493" r:id="rId39"/>
    <p:sldId id="494" r:id="rId40"/>
    <p:sldId id="495" r:id="rId41"/>
    <p:sldId id="496" r:id="rId42"/>
    <p:sldId id="497" r:id="rId43"/>
    <p:sldId id="498" r:id="rId44"/>
    <p:sldId id="499" r:id="rId45"/>
    <p:sldId id="512" r:id="rId46"/>
    <p:sldId id="513" r:id="rId47"/>
    <p:sldId id="514" r:id="rId48"/>
    <p:sldId id="500" r:id="rId49"/>
    <p:sldId id="510" r:id="rId50"/>
    <p:sldId id="445" r:id="rId51"/>
    <p:sldId id="449" r:id="rId52"/>
    <p:sldId id="450" r:id="rId53"/>
    <p:sldId id="451" r:id="rId54"/>
    <p:sldId id="452" r:id="rId55"/>
    <p:sldId id="453" r:id="rId56"/>
    <p:sldId id="456" r:id="rId57"/>
    <p:sldId id="457" r:id="rId58"/>
    <p:sldId id="458" r:id="rId59"/>
    <p:sldId id="448" r:id="rId60"/>
    <p:sldId id="459" r:id="rId61"/>
    <p:sldId id="502" r:id="rId62"/>
    <p:sldId id="501" r:id="rId63"/>
    <p:sldId id="460" r:id="rId64"/>
    <p:sldId id="503" r:id="rId65"/>
    <p:sldId id="461" r:id="rId66"/>
    <p:sldId id="462" r:id="rId67"/>
    <p:sldId id="504" r:id="rId68"/>
    <p:sldId id="505" r:id="rId69"/>
    <p:sldId id="506" r:id="rId70"/>
    <p:sldId id="507" r:id="rId71"/>
    <p:sldId id="508" r:id="rId72"/>
    <p:sldId id="509" r:id="rId73"/>
  </p:sldIdLst>
  <p:sldSz cx="9906000" cy="6858000" type="A4"/>
  <p:notesSz cx="10234613" cy="70993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800000"/>
    <a:srgbClr val="003300"/>
    <a:srgbClr val="006600"/>
    <a:srgbClr val="00CC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6" autoAdjust="0"/>
    <p:restoredTop sz="87572" autoAdjust="0"/>
  </p:normalViewPr>
  <p:slideViewPr>
    <p:cSldViewPr snapToGrid="0">
      <p:cViewPr varScale="1">
        <p:scale>
          <a:sx n="40" d="100"/>
          <a:sy n="40" d="100"/>
        </p:scale>
        <p:origin x="-642" y="-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96"/>
    </p:cViewPr>
  </p:sorterViewPr>
  <p:notesViewPr>
    <p:cSldViewPr snapToGrid="0">
      <p:cViewPr varScale="1">
        <p:scale>
          <a:sx n="76" d="100"/>
          <a:sy n="76" d="100"/>
        </p:scale>
        <p:origin x="-90" y="-180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7" Type="http://schemas.openxmlformats.org/officeDocument/2006/relationships/image" Target="../media/image35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image" Target="../media/image45.emf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5" Type="http://schemas.openxmlformats.org/officeDocument/2006/relationships/image" Target="../media/image54.emf"/><Relationship Id="rId4" Type="http://schemas.openxmlformats.org/officeDocument/2006/relationships/image" Target="../media/image53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Relationship Id="rId5" Type="http://schemas.openxmlformats.org/officeDocument/2006/relationships/image" Target="../media/image59.emf"/><Relationship Id="rId4" Type="http://schemas.openxmlformats.org/officeDocument/2006/relationships/image" Target="../media/image58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Relationship Id="rId4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image" Target="../media/image61.emf"/><Relationship Id="rId5" Type="http://schemas.openxmlformats.org/officeDocument/2006/relationships/image" Target="../media/image65.emf"/><Relationship Id="rId4" Type="http://schemas.openxmlformats.org/officeDocument/2006/relationships/image" Target="../media/image64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image" Target="../media/image73.emf"/></Relationships>
</file>

<file path=ppt/drawings/_rels/vmlDrawing25.v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77.emf"/><Relationship Id="rId7" Type="http://schemas.openxmlformats.org/officeDocument/2006/relationships/image" Target="../media/image81.emf"/><Relationship Id="rId2" Type="http://schemas.openxmlformats.org/officeDocument/2006/relationships/image" Target="../media/image76.emf"/><Relationship Id="rId1" Type="http://schemas.openxmlformats.org/officeDocument/2006/relationships/image" Target="../media/image75.emf"/><Relationship Id="rId6" Type="http://schemas.openxmlformats.org/officeDocument/2006/relationships/image" Target="../media/image80.emf"/><Relationship Id="rId11" Type="http://schemas.openxmlformats.org/officeDocument/2006/relationships/image" Target="../media/image85.emf"/><Relationship Id="rId5" Type="http://schemas.openxmlformats.org/officeDocument/2006/relationships/image" Target="../media/image79.emf"/><Relationship Id="rId10" Type="http://schemas.openxmlformats.org/officeDocument/2006/relationships/image" Target="../media/image84.emf"/><Relationship Id="rId4" Type="http://schemas.openxmlformats.org/officeDocument/2006/relationships/image" Target="../media/image78.emf"/><Relationship Id="rId9" Type="http://schemas.openxmlformats.org/officeDocument/2006/relationships/image" Target="../media/image83.emf"/></Relationships>
</file>

<file path=ppt/drawings/_rels/vmlDrawing26.vml.rels><?xml version="1.0" encoding="UTF-8" standalone="yes"?>
<Relationships xmlns="http://schemas.openxmlformats.org/package/2006/relationships"><Relationship Id="rId8" Type="http://schemas.openxmlformats.org/officeDocument/2006/relationships/image" Target="../media/image93.emf"/><Relationship Id="rId3" Type="http://schemas.openxmlformats.org/officeDocument/2006/relationships/image" Target="../media/image88.emf"/><Relationship Id="rId7" Type="http://schemas.openxmlformats.org/officeDocument/2006/relationships/image" Target="../media/image92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6" Type="http://schemas.openxmlformats.org/officeDocument/2006/relationships/image" Target="../media/image91.emf"/><Relationship Id="rId5" Type="http://schemas.openxmlformats.org/officeDocument/2006/relationships/image" Target="../media/image90.emf"/><Relationship Id="rId4" Type="http://schemas.openxmlformats.org/officeDocument/2006/relationships/image" Target="../media/image89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6" Type="http://schemas.openxmlformats.org/officeDocument/2006/relationships/image" Target="../media/image99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emf"/><Relationship Id="rId2" Type="http://schemas.openxmlformats.org/officeDocument/2006/relationships/image" Target="../media/image101.emf"/><Relationship Id="rId1" Type="http://schemas.openxmlformats.org/officeDocument/2006/relationships/image" Target="../media/image100.emf"/><Relationship Id="rId4" Type="http://schemas.openxmlformats.org/officeDocument/2006/relationships/image" Target="../media/image103.e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emf"/><Relationship Id="rId2" Type="http://schemas.openxmlformats.org/officeDocument/2006/relationships/image" Target="../media/image105.emf"/><Relationship Id="rId1" Type="http://schemas.openxmlformats.org/officeDocument/2006/relationships/image" Target="../media/image104.emf"/><Relationship Id="rId5" Type="http://schemas.openxmlformats.org/officeDocument/2006/relationships/image" Target="../media/image108.emf"/><Relationship Id="rId4" Type="http://schemas.openxmlformats.org/officeDocument/2006/relationships/image" Target="../media/image10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wmf"/><Relationship Id="rId1" Type="http://schemas.openxmlformats.org/officeDocument/2006/relationships/image" Target="../media/image112.w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wmf"/><Relationship Id="rId1" Type="http://schemas.openxmlformats.org/officeDocument/2006/relationships/image" Target="../media/image115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wmf"/><Relationship Id="rId1" Type="http://schemas.openxmlformats.org/officeDocument/2006/relationships/image" Target="../media/image117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8.wmf"/><Relationship Id="rId1" Type="http://schemas.openxmlformats.org/officeDocument/2006/relationships/image" Target="../media/image11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image" Target="../media/image121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wmf"/><Relationship Id="rId1" Type="http://schemas.openxmlformats.org/officeDocument/2006/relationships/image" Target="../media/image121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wmf"/><Relationship Id="rId2" Type="http://schemas.openxmlformats.org/officeDocument/2006/relationships/image" Target="../media/image134.wmf"/><Relationship Id="rId1" Type="http://schemas.openxmlformats.org/officeDocument/2006/relationships/image" Target="../media/image133.wmf"/><Relationship Id="rId4" Type="http://schemas.openxmlformats.org/officeDocument/2006/relationships/image" Target="../media/image136.w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t" anchorCtr="0" compatLnSpc="1">
            <a:prstTxWarp prst="textNoShape">
              <a:avLst/>
            </a:prstTxWarp>
          </a:bodyPr>
          <a:lstStyle>
            <a:lvl1pPr defTabSz="99060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1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725" y="0"/>
            <a:ext cx="4433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2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05600"/>
            <a:ext cx="4433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b" anchorCtr="0" compatLnSpc="1">
            <a:prstTxWarp prst="textNoShape">
              <a:avLst/>
            </a:prstTxWarp>
          </a:bodyPr>
          <a:lstStyle>
            <a:lvl1pPr defTabSz="99060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7653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725" y="6705600"/>
            <a:ext cx="4433888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400" b="0"/>
            </a:lvl1pPr>
          </a:lstStyle>
          <a:p>
            <a:pPr>
              <a:defRPr/>
            </a:pPr>
            <a:fld id="{FB316B3B-80D8-4A71-89B6-CC5B26873FFA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3243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t" anchorCtr="0" compatLnSpc="1">
            <a:prstTxWarp prst="textNoShape">
              <a:avLst/>
            </a:prstTxWarp>
          </a:bodyPr>
          <a:lstStyle>
            <a:lvl1pPr defTabSz="99060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725" y="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t" anchorCtr="0" compatLnSpc="1">
            <a:prstTxWarp prst="textNoShape">
              <a:avLst/>
            </a:prstTxWarp>
          </a:bodyPr>
          <a:lstStyle>
            <a:lvl1pPr algn="r" defTabSz="99060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162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3195638" y="531813"/>
            <a:ext cx="3844925" cy="2662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3663" y="3371850"/>
            <a:ext cx="7507287" cy="3195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Fare clic per modificare gli stili del testo dello schema</a:t>
            </a:r>
          </a:p>
          <a:p>
            <a:pPr lvl="1"/>
            <a:r>
              <a:rPr lang="en-GB" noProof="0" smtClean="0"/>
              <a:t>Secondo livello</a:t>
            </a:r>
          </a:p>
          <a:p>
            <a:pPr lvl="2"/>
            <a:r>
              <a:rPr lang="en-GB" noProof="0" smtClean="0"/>
              <a:t>Terzo livello</a:t>
            </a:r>
          </a:p>
          <a:p>
            <a:pPr lvl="3"/>
            <a:r>
              <a:rPr lang="en-GB" noProof="0" smtClean="0"/>
              <a:t>Quarto livello</a:t>
            </a:r>
          </a:p>
          <a:p>
            <a:pPr lvl="4"/>
            <a:r>
              <a:rPr lang="en-GB" noProof="0" smtClean="0"/>
              <a:t>Quinto livello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b" anchorCtr="0" compatLnSpc="1">
            <a:prstTxWarp prst="textNoShape">
              <a:avLst/>
            </a:prstTxWarp>
          </a:bodyPr>
          <a:lstStyle>
            <a:lvl1pPr defTabSz="990600">
              <a:defRPr sz="14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725" y="6743700"/>
            <a:ext cx="4433888" cy="35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3" tIns="49522" rIns="99043" bIns="49522" numCol="1" anchor="b" anchorCtr="0" compatLnSpc="1">
            <a:prstTxWarp prst="textNoShape">
              <a:avLst/>
            </a:prstTxWarp>
          </a:bodyPr>
          <a:lstStyle>
            <a:lvl1pPr algn="r" defTabSz="990600">
              <a:defRPr sz="1400" b="0"/>
            </a:lvl1pPr>
          </a:lstStyle>
          <a:p>
            <a:pPr>
              <a:defRPr/>
            </a:pPr>
            <a:fld id="{4146AF1D-0DF6-487C-BEA2-E083A3C8935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583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014A193-F54F-44D0-B11C-AF215C88EF9C}" type="slidenum">
              <a:rPr lang="en-GB" sz="1400" b="0" smtClean="0"/>
              <a:pPr/>
              <a:t>1</a:t>
            </a:fld>
            <a:endParaRPr lang="en-GB" sz="1400" b="0" smtClean="0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xfrm>
            <a:off x="3197225" y="531813"/>
            <a:ext cx="3844925" cy="2662237"/>
          </a:xfr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65250" y="3371850"/>
            <a:ext cx="7504113" cy="31956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BDC2AD-7F39-464D-9910-988E7FCBF6A3}" type="slidenum">
              <a:rPr lang="en-GB" sz="1400" b="0" smtClean="0"/>
              <a:pPr/>
              <a:t>10</a:t>
            </a:fld>
            <a:endParaRPr lang="en-GB" sz="1400" b="0" smtClean="0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1955140-9C71-463B-A384-A5AFEDFC4309}" type="slidenum">
              <a:rPr lang="en-GB" sz="1400" b="0" smtClean="0"/>
              <a:pPr/>
              <a:t>11</a:t>
            </a:fld>
            <a:endParaRPr lang="en-GB" sz="1400" b="0" smtClean="0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B0C1BB2-FFCD-43FF-85FA-EAE8FFEE3204}" type="slidenum">
              <a:rPr lang="en-GB" sz="1400" b="0" smtClean="0"/>
              <a:pPr/>
              <a:t>12</a:t>
            </a:fld>
            <a:endParaRPr lang="en-GB" sz="1400" b="0" smtClean="0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B8DD12D-833E-4223-8763-A0551FFEAA46}" type="slidenum">
              <a:rPr lang="en-GB" sz="1400" b="0" smtClean="0"/>
              <a:pPr/>
              <a:t>13</a:t>
            </a:fld>
            <a:endParaRPr lang="en-GB" sz="1400" b="0" smtClean="0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1D575DB-BE00-465F-862C-F350941EDA2A}" type="slidenum">
              <a:rPr lang="en-GB" sz="1400" b="0" smtClean="0"/>
              <a:pPr/>
              <a:t>14</a:t>
            </a:fld>
            <a:endParaRPr lang="en-GB" sz="1400" b="0" smtClean="0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E20112C-5EBA-4CE4-9FEB-CADA77076595}" type="slidenum">
              <a:rPr lang="en-GB" sz="1400" b="0" smtClean="0"/>
              <a:pPr/>
              <a:t>15</a:t>
            </a:fld>
            <a:endParaRPr lang="en-GB" sz="1400" b="0" smtClean="0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B7D6030-BC41-455A-A0DF-908F8EFB599A}" type="slidenum">
              <a:rPr lang="en-GB" sz="1400" b="0" smtClean="0"/>
              <a:pPr/>
              <a:t>16</a:t>
            </a:fld>
            <a:endParaRPr lang="en-GB" sz="1400" b="0" smtClean="0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AB3436-3A7E-4D88-8C35-8DBBCB55D6CB}" type="slidenum">
              <a:rPr lang="en-GB" sz="1400" b="0" smtClean="0"/>
              <a:pPr/>
              <a:t>17</a:t>
            </a:fld>
            <a:endParaRPr lang="en-GB" sz="1400" b="0" smtClean="0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7D481AD-39DE-474C-8D06-9A392AB57543}" type="slidenum">
              <a:rPr lang="en-GB" sz="1400" b="0" smtClean="0"/>
              <a:pPr/>
              <a:t>18</a:t>
            </a:fld>
            <a:endParaRPr lang="en-GB" sz="1400" b="0" smtClean="0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D6B1E16-F78C-4F33-9740-6D7A21170944}" type="slidenum">
              <a:rPr lang="en-GB" sz="1400" b="0" smtClean="0"/>
              <a:pPr/>
              <a:t>19</a:t>
            </a:fld>
            <a:endParaRPr lang="en-GB" sz="1400" b="0" smtClean="0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398CD48-26F8-4155-AA97-91F6FA23E055}" type="slidenum">
              <a:rPr lang="en-GB" sz="1400" b="0" smtClean="0"/>
              <a:pPr/>
              <a:t>2</a:t>
            </a:fld>
            <a:endParaRPr lang="en-GB" sz="1400" b="0" smtClean="0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873273F-082E-4E18-9A92-EAC05BD09E97}" type="slidenum">
              <a:rPr lang="en-GB" sz="1400" b="0" smtClean="0"/>
              <a:pPr/>
              <a:t>20</a:t>
            </a:fld>
            <a:endParaRPr lang="en-GB" sz="1400" b="0" smtClean="0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9754328-EFE2-4CE8-B54E-000E4BF42775}" type="slidenum">
              <a:rPr lang="en-GB" sz="1400" b="0" smtClean="0"/>
              <a:pPr/>
              <a:t>21</a:t>
            </a:fld>
            <a:endParaRPr lang="en-GB" sz="1400" b="0" smtClean="0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0C6BE24-BC0D-4B98-85F2-68736FF95F2D}" type="slidenum">
              <a:rPr lang="en-GB" sz="1400" b="0" smtClean="0"/>
              <a:pPr/>
              <a:t>22</a:t>
            </a:fld>
            <a:endParaRPr lang="en-GB" sz="1400" b="0" smtClean="0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C4B6695-21A2-4B0B-AE46-47886D78BC99}" type="slidenum">
              <a:rPr lang="en-GB" sz="1400" b="0" smtClean="0"/>
              <a:pPr/>
              <a:t>23</a:t>
            </a:fld>
            <a:endParaRPr lang="en-GB" sz="1400" b="0" smtClean="0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94EAA9B-B073-468F-AE97-3CBBE43E54D3}" type="slidenum">
              <a:rPr lang="en-GB" sz="1400" b="0" smtClean="0"/>
              <a:pPr/>
              <a:t>24</a:t>
            </a:fld>
            <a:endParaRPr lang="en-GB" sz="1400" b="0" smtClean="0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DD5FBE-2860-48CA-A396-5F6F4A1C7EEF}" type="slidenum">
              <a:rPr lang="en-GB" sz="1400" b="0" smtClean="0"/>
              <a:pPr/>
              <a:t>47</a:t>
            </a:fld>
            <a:endParaRPr lang="en-GB" sz="1400" b="0" smtClean="0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2386B7A-9C71-44D6-9AB9-D44AAF542B95}" type="slidenum">
              <a:rPr lang="en-GB" sz="1400" b="0" smtClean="0"/>
              <a:pPr/>
              <a:t>48</a:t>
            </a:fld>
            <a:endParaRPr lang="en-GB" sz="1400" b="0" smtClean="0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2264CCC-C658-4F79-9622-0B06CFC32EDC}" type="slidenum">
              <a:rPr lang="en-GB" sz="1400" b="0" smtClean="0"/>
              <a:pPr/>
              <a:t>49</a:t>
            </a:fld>
            <a:endParaRPr lang="en-GB" sz="1400" b="0" smtClean="0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BE201E-8490-404A-9641-30174166E4DE}" type="slidenum">
              <a:rPr lang="en-GB" sz="1400" b="0" smtClean="0"/>
              <a:pPr/>
              <a:t>50</a:t>
            </a:fld>
            <a:endParaRPr lang="en-GB" sz="1400" b="0" smtClean="0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AA9D329-C517-413A-B675-BAD944995CCE}" type="slidenum">
              <a:rPr lang="en-GB" sz="1400" b="0" smtClean="0"/>
              <a:pPr/>
              <a:t>51</a:t>
            </a:fld>
            <a:endParaRPr lang="en-GB" sz="1400" b="0" smtClean="0"/>
          </a:p>
        </p:txBody>
      </p:sp>
      <p:sp>
        <p:nvSpPr>
          <p:cNvPr id="1413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1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2E1208F-CC58-48ED-AB5E-C9CF01091088}" type="slidenum">
              <a:rPr lang="en-GB" sz="1400" b="0" smtClean="0"/>
              <a:pPr/>
              <a:t>3</a:t>
            </a:fld>
            <a:endParaRPr lang="en-GB" sz="1400" b="0" smtClean="0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ED25317-0F99-4FBC-8A3D-C8A79D0015DE}" type="slidenum">
              <a:rPr lang="en-GB" sz="1400" b="0" smtClean="0"/>
              <a:pPr/>
              <a:t>52</a:t>
            </a:fld>
            <a:endParaRPr lang="en-GB" sz="1400" b="0" smtClean="0"/>
          </a:p>
        </p:txBody>
      </p:sp>
      <p:sp>
        <p:nvSpPr>
          <p:cNvPr id="1423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A9245D7-0E0A-40F4-B7B8-C44FE221F369}" type="slidenum">
              <a:rPr lang="en-GB" sz="1400" b="0" smtClean="0"/>
              <a:pPr/>
              <a:t>53</a:t>
            </a:fld>
            <a:endParaRPr lang="en-GB" sz="1400" b="0" smtClean="0"/>
          </a:p>
        </p:txBody>
      </p:sp>
      <p:sp>
        <p:nvSpPr>
          <p:cNvPr id="1433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7D08AB2-6D84-4837-B6A1-E729575218A7}" type="slidenum">
              <a:rPr lang="en-GB" sz="1400" b="0" smtClean="0"/>
              <a:pPr/>
              <a:t>54</a:t>
            </a:fld>
            <a:endParaRPr lang="en-GB" sz="1400" b="0" smtClean="0"/>
          </a:p>
        </p:txBody>
      </p:sp>
      <p:sp>
        <p:nvSpPr>
          <p:cNvPr id="1443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56390D0-9EAC-4751-A8AF-CE6E9272BF9F}" type="slidenum">
              <a:rPr lang="en-GB" sz="1400" b="0" smtClean="0"/>
              <a:pPr/>
              <a:t>55</a:t>
            </a:fld>
            <a:endParaRPr lang="en-GB" sz="1400" b="0" smtClean="0"/>
          </a:p>
        </p:txBody>
      </p:sp>
      <p:sp>
        <p:nvSpPr>
          <p:cNvPr id="1454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7946B32-8326-40C8-A79B-A0AA3A64DC2E}" type="slidenum">
              <a:rPr lang="en-GB" sz="1400" b="0" smtClean="0"/>
              <a:pPr/>
              <a:t>56</a:t>
            </a:fld>
            <a:endParaRPr lang="en-GB" sz="1400" b="0" smtClean="0"/>
          </a:p>
        </p:txBody>
      </p:sp>
      <p:sp>
        <p:nvSpPr>
          <p:cNvPr id="1464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6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BB46012-D72E-4165-B297-DD14A4327F91}" type="slidenum">
              <a:rPr lang="en-GB" sz="1400" b="0" smtClean="0"/>
              <a:pPr/>
              <a:t>57</a:t>
            </a:fld>
            <a:endParaRPr lang="en-GB" sz="1400" b="0" smtClean="0"/>
          </a:p>
        </p:txBody>
      </p:sp>
      <p:sp>
        <p:nvSpPr>
          <p:cNvPr id="1474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78A06D7-5EAA-4451-80FF-6E9854435BE1}" type="slidenum">
              <a:rPr lang="en-GB" sz="1400" b="0" smtClean="0"/>
              <a:pPr/>
              <a:t>59</a:t>
            </a:fld>
            <a:endParaRPr lang="en-GB" sz="1400" b="0" smtClean="0"/>
          </a:p>
        </p:txBody>
      </p:sp>
      <p:sp>
        <p:nvSpPr>
          <p:cNvPr id="1484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649A47F8-A51E-4EFF-9B3E-2CD2631CD447}" type="slidenum">
              <a:rPr lang="en-GB" sz="1400" b="0" smtClean="0"/>
              <a:pPr/>
              <a:t>60</a:t>
            </a:fld>
            <a:endParaRPr lang="en-GB" sz="1400" b="0" smtClean="0"/>
          </a:p>
        </p:txBody>
      </p:sp>
      <p:sp>
        <p:nvSpPr>
          <p:cNvPr id="1495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0187DBE-C9ED-4557-94C2-20AD131334DE}" type="slidenum">
              <a:rPr lang="en-GB" sz="1400" b="0" smtClean="0"/>
              <a:pPr/>
              <a:t>61</a:t>
            </a:fld>
            <a:endParaRPr lang="en-GB" sz="1400" b="0" smtClean="0"/>
          </a:p>
        </p:txBody>
      </p:sp>
      <p:sp>
        <p:nvSpPr>
          <p:cNvPr id="1505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760959-CA76-4E9F-B243-5478839CD12A}" type="slidenum">
              <a:rPr lang="en-GB" sz="1400" b="0" smtClean="0"/>
              <a:pPr/>
              <a:t>62</a:t>
            </a:fld>
            <a:endParaRPr lang="en-GB" sz="1400" b="0" smtClean="0"/>
          </a:p>
        </p:txBody>
      </p:sp>
      <p:sp>
        <p:nvSpPr>
          <p:cNvPr id="1515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1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3093C1-23FF-4C85-81B6-470D2211F81E}" type="slidenum">
              <a:rPr lang="en-GB" sz="1400" b="0" smtClean="0"/>
              <a:pPr/>
              <a:t>4</a:t>
            </a:fld>
            <a:endParaRPr lang="en-GB" sz="1400" b="0" smtClean="0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F707C9-4918-48C4-8219-6AF013D00690}" type="slidenum">
              <a:rPr lang="en-GB" sz="1400" b="0" smtClean="0"/>
              <a:pPr/>
              <a:t>63</a:t>
            </a:fld>
            <a:endParaRPr lang="en-GB" sz="1400" b="0" smtClean="0"/>
          </a:p>
        </p:txBody>
      </p:sp>
      <p:sp>
        <p:nvSpPr>
          <p:cNvPr id="1525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F6652811-9186-4886-A1D9-B51FF6B02651}" type="slidenum">
              <a:rPr lang="en-GB" sz="1400" b="0" smtClean="0"/>
              <a:pPr/>
              <a:t>5</a:t>
            </a:fld>
            <a:endParaRPr lang="en-GB" sz="1400" b="0" smtClean="0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06CB866-99FF-4BDD-95D0-EEE74392EEA4}" type="slidenum">
              <a:rPr lang="en-GB" sz="1400" b="0" smtClean="0"/>
              <a:pPr/>
              <a:t>6</a:t>
            </a:fld>
            <a:endParaRPr lang="en-GB" sz="1400" b="0" smtClean="0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FD31D69-FB40-4C80-9A46-B3309BB0BDD8}" type="slidenum">
              <a:rPr lang="en-GB" sz="1400" b="0" smtClean="0"/>
              <a:pPr/>
              <a:t>7</a:t>
            </a:fld>
            <a:endParaRPr lang="en-GB" sz="1400" b="0" smtClean="0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EFB17A6-BCE1-4018-BE9B-66386FEC1FA9}" type="slidenum">
              <a:rPr lang="en-GB" sz="1400" b="0" smtClean="0"/>
              <a:pPr/>
              <a:t>8</a:t>
            </a:fld>
            <a:endParaRPr lang="en-GB" sz="1400" b="0" smtClean="0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90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20DF7B2-532C-4B3C-A6E7-D35C4D073104}" type="slidenum">
              <a:rPr lang="en-GB" sz="1400" b="0" smtClean="0"/>
              <a:pPr/>
              <a:t>9</a:t>
            </a:fld>
            <a:endParaRPr lang="en-GB" sz="1400" b="0" smtClean="0"/>
          </a:p>
        </p:txBody>
      </p:sp>
      <p:sp>
        <p:nvSpPr>
          <p:cNvPr id="1208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7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A4F4D091-A58B-4CFC-AE51-281EDE6069D1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124469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838DED48-EE04-4F6C-8F49-1D2F59D321A8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27119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58025" y="609600"/>
            <a:ext cx="2105025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2" y="609600"/>
            <a:ext cx="6162675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85DC171F-A1AB-4662-9230-7F03DCD544B9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894100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309563" y="2803525"/>
            <a:ext cx="1587" cy="3035300"/>
          </a:xfrm>
          <a:custGeom>
            <a:avLst/>
            <a:gdLst>
              <a:gd name="T0" fmla="*/ 0 w 1587"/>
              <a:gd name="T1" fmla="*/ 0 h 1912"/>
              <a:gd name="T2" fmla="*/ 0 w 1587"/>
              <a:gd name="T3" fmla="*/ 2147483647 h 1912"/>
              <a:gd name="T4" fmla="*/ 0 w 1587"/>
              <a:gd name="T5" fmla="*/ 2147483647 h 1912"/>
              <a:gd name="T6" fmla="*/ 0 w 1587"/>
              <a:gd name="T7" fmla="*/ 2147483647 h 1912"/>
              <a:gd name="T8" fmla="*/ 0 w 1587"/>
              <a:gd name="T9" fmla="*/ 2147483647 h 1912"/>
              <a:gd name="T10" fmla="*/ 0 w 1587"/>
              <a:gd name="T11" fmla="*/ 2147483647 h 1912"/>
              <a:gd name="T12" fmla="*/ 0 w 1587"/>
              <a:gd name="T13" fmla="*/ 0 h 1912"/>
              <a:gd name="T14" fmla="*/ 0 w 1587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7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42950" y="1997078"/>
            <a:ext cx="84201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396FE2AE-F130-4E14-9961-B060DD35884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36315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CDF3A64-0026-4619-8306-ADB0309D11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84442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956D90BC-95CF-4938-844F-D9EAAC953DE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286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484316"/>
            <a:ext cx="437515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484316"/>
            <a:ext cx="4375150" cy="45354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061E66C6-C3E4-4ECD-A637-ED57E1CF10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597384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6B3FA814-E4B0-4118-986C-610C3C1B61F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9787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C246823E-5766-4B6E-A2FD-EFD02D9E7D79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4865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A17FF5A-A8FA-4DE7-B856-95467D7D317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941203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7E81C69F-BB86-45CD-B7B3-EC26EF5A8D0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032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6A514A3C-55E6-4587-9AF5-0087B3AC2883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403840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B679EC74-BABD-49DB-A92A-9684B914A0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34890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4233DE0-7754-4496-8A45-B84F98DE8B7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8028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2169" y="260350"/>
            <a:ext cx="2230570" cy="5759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2" y="260350"/>
            <a:ext cx="6531769" cy="5759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fld id="{D27624A4-0F29-4518-B514-E98F295F7DB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4996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1336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 dello schema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1210966D-9BB4-43DC-AE26-DF7CD4A30F0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59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887E3AE-EDA6-4857-928C-AB8D00A0EC2F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361626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5373D351-4660-4D55-A17C-680134BFA3F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040585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37" y="981078"/>
            <a:ext cx="4636558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997" y="981078"/>
            <a:ext cx="4638278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7AC856C-2EB4-4685-A823-D5D263ED8EF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171091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AC995F7-81DB-4302-8F44-FC467E9FBBC0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7565240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09ECE42-62BE-4DAB-A1F1-852F41C6928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6616585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5E53F2A-9B21-482E-AA82-D27F46191CE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51331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8E32451F-CB73-415B-89E9-670E6C77DC03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7564525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2" y="273053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3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3EFF280-186D-4E51-B653-14CF52B4D42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0634707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1BC8A6-5776-44F3-8198-5ACCEA747DE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97952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E577BC3-C262-400F-8E31-8732C8BA763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3138944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4719" y="152400"/>
            <a:ext cx="2359554" cy="6516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37" y="152400"/>
            <a:ext cx="6915282" cy="6516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D4BCF5-A678-4551-8743-7AE157582F0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8756922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52403"/>
            <a:ext cx="8420100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4337" y="981078"/>
            <a:ext cx="4636558" cy="568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997" y="981078"/>
            <a:ext cx="4638278" cy="568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9EA832E-6F29-4AE0-BB53-C0EBA84C5B0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646861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42950" y="2133600"/>
            <a:ext cx="84201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Fare clic per modificare lo stile del titolo dello schema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68450" y="3886200"/>
            <a:ext cx="69342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Fare clic per modificare lo stile del sottotitolo dello schema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</p:spPr>
        <p:txBody>
          <a:bodyPr/>
          <a:lstStyle>
            <a:lvl1pPr>
              <a:defRPr sz="1400"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 b="1"/>
            </a:lvl1pPr>
          </a:lstStyle>
          <a:p>
            <a:pPr>
              <a:defRPr/>
            </a:pPr>
            <a:fld id="{112B32AA-D7BB-4A16-9491-C78EC253565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281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0C95451-F0C2-4644-A42D-4BFAEFE2601B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239417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F313A1-53ED-45B0-A566-9E626091E84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4050889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337" y="981076"/>
            <a:ext cx="4636558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996" y="981076"/>
            <a:ext cx="4638278" cy="5688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C969598-9018-44A0-83AA-1D0D64280F6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8088853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CA3EA10-8F02-4939-8F2C-CCFFB50D1DB6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94652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199" y="1981200"/>
            <a:ext cx="4133851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1C4DA9B2-E4D0-4E8B-94EE-319B778DB8DE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37315948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7B9CE7-8A95-4808-80F2-C82A1279400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359070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36FD706-3A86-498A-A51E-ACC791256BED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6253500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82C382A-DE94-46CB-8ED5-64053A955434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481447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E507C4C-781A-4644-B5F7-558883C350F3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14181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13D50D3-A880-4FB8-8B9C-E241428CF81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8378144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74719" y="152400"/>
            <a:ext cx="2359554" cy="6516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337" y="152400"/>
            <a:ext cx="6915282" cy="6516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AAB8EA-ED2A-47A9-929D-C3E35FE5EF6E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8683803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7650" y="152401"/>
            <a:ext cx="8420100" cy="6127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94337" y="981076"/>
            <a:ext cx="4636558" cy="568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5996" y="981076"/>
            <a:ext cx="4638278" cy="5688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E1961A8-2A15-4BE1-8B7C-DBDEBCA3CAF1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580854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7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7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C94F37D9-83EB-4AA6-BC3B-662E0380F481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2202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1FEBA14C-241D-4958-B651-4EF63741DE47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3000865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5AD60FA8-8747-4143-BDE6-3C7CE01E54B7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916909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499" y="27305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1" y="1435102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8873F9DF-7E6A-4A19-A21F-C975DA193436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063803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36D9492B-2F00-4D34-81F7-D2C8168E8BBD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2306604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42950" y="609600"/>
            <a:ext cx="84201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981200"/>
            <a:ext cx="84201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Fare clic per modificare gli stili del testo dello schema</a:t>
            </a:r>
          </a:p>
          <a:p>
            <a:pPr lvl="1"/>
            <a:r>
              <a:rPr lang="en-GB" smtClean="0"/>
              <a:t>Secondo livello</a:t>
            </a:r>
          </a:p>
          <a:p>
            <a:pPr lvl="2"/>
            <a:r>
              <a:rPr lang="en-GB" smtClean="0"/>
              <a:t>Terzo livello</a:t>
            </a:r>
          </a:p>
          <a:p>
            <a:pPr lvl="3"/>
            <a:r>
              <a:rPr lang="en-GB" smtClean="0"/>
              <a:t>Quarto livello</a:t>
            </a:r>
          </a:p>
          <a:p>
            <a:pPr lvl="4"/>
            <a:r>
              <a:rPr lang="en-GB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r>
              <a:rPr lang="en-US"/>
              <a:t>Marco Cristani</a:t>
            </a:r>
            <a:endParaRPr lang="en-GB" sz="140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600325" y="6248400"/>
            <a:ext cx="4754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b="0"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r>
              <a:rPr lang="en-GB"/>
              <a:t>Teoria e Tecniche del Riconoscimento</a:t>
            </a:r>
            <a:endParaRPr lang="en-GB" sz="140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GB"/>
          </a:p>
          <a:p>
            <a:pPr>
              <a:defRPr/>
            </a:pPr>
            <a:fld id="{E5AEBA22-997C-498D-80A5-147E87F83B67}" type="slidenum">
              <a:rPr lang="en-GB"/>
              <a:pPr>
                <a:defRPr/>
              </a:pPr>
              <a:t>‹N›</a:t>
            </a:fld>
            <a:endParaRPr lang="en-GB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1" r:id="rId1"/>
    <p:sldLayoutId id="2147484562" r:id="rId2"/>
    <p:sldLayoutId id="2147484563" r:id="rId3"/>
    <p:sldLayoutId id="2147484564" r:id="rId4"/>
    <p:sldLayoutId id="2147484565" r:id="rId5"/>
    <p:sldLayoutId id="2147484566" r:id="rId6"/>
    <p:sldLayoutId id="2147484567" r:id="rId7"/>
    <p:sldLayoutId id="2147484568" r:id="rId8"/>
    <p:sldLayoutId id="2147484569" r:id="rId9"/>
    <p:sldLayoutId id="2147484570" r:id="rId10"/>
    <p:sldLayoutId id="21474845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08000" y="260350"/>
            <a:ext cx="8915400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484313"/>
            <a:ext cx="8915400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CD6D161C-D2A8-4867-A48F-464EE614D3E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  <p:pic>
        <p:nvPicPr>
          <p:cNvPr id="2055" name="Picture 7" descr="quadri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63" y="6165850"/>
            <a:ext cx="623887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cromatica-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75" y="176213"/>
            <a:ext cx="703263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572" r:id="rId1"/>
    <p:sldLayoutId id="2147484573" r:id="rId2"/>
    <p:sldLayoutId id="2147484574" r:id="rId3"/>
    <p:sldLayoutId id="2147484575" r:id="rId4"/>
    <p:sldLayoutId id="2147484576" r:id="rId5"/>
    <p:sldLayoutId id="2147484577" r:id="rId6"/>
    <p:sldLayoutId id="2147484578" r:id="rId7"/>
    <p:sldLayoutId id="2147484579" r:id="rId8"/>
    <p:sldLayoutId id="2147484580" r:id="rId9"/>
    <p:sldLayoutId id="2147484581" r:id="rId10"/>
    <p:sldLayoutId id="214748458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8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4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000"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>
          <a:solidFill>
            <a:srgbClr val="000000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650" y="152400"/>
            <a:ext cx="8420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5" y="981075"/>
            <a:ext cx="944086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41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6E9A3990-5387-4DB9-AC53-2610F430B6BC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83" r:id="rId1"/>
    <p:sldLayoutId id="2147484584" r:id="rId2"/>
    <p:sldLayoutId id="2147484585" r:id="rId3"/>
    <p:sldLayoutId id="2147484586" r:id="rId4"/>
    <p:sldLayoutId id="2147484587" r:id="rId5"/>
    <p:sldLayoutId id="2147484588" r:id="rId6"/>
    <p:sldLayoutId id="2147484589" r:id="rId7"/>
    <p:sldLayoutId id="2147484590" r:id="rId8"/>
    <p:sldLayoutId id="2147484591" r:id="rId9"/>
    <p:sldLayoutId id="2147484592" r:id="rId10"/>
    <p:sldLayoutId id="2147484593" r:id="rId11"/>
    <p:sldLayoutId id="2147484594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7650" y="152400"/>
            <a:ext cx="84201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 dello schema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93675" y="981075"/>
            <a:ext cx="9440863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2950" y="6248400"/>
            <a:ext cx="24161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2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r>
              <a:rPr lang="en-US"/>
              <a:t>Milano, 10th March 2003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840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 b="0">
                <a:solidFill>
                  <a:srgbClr val="000066"/>
                </a:solidFill>
              </a:defRPr>
            </a:lvl1pPr>
          </a:lstStyle>
          <a:p>
            <a:pPr>
              <a:defRPr/>
            </a:pPr>
            <a:fld id="{30836793-CF73-4DD0-A32B-F6B29D4FFE47}" type="slidenum">
              <a:rPr lang="en-GB"/>
              <a:pPr>
                <a:defRPr/>
              </a:pPr>
              <a:t>‹N›</a:t>
            </a:fld>
            <a:endParaRPr lang="en-GB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595" r:id="rId1"/>
    <p:sldLayoutId id="2147484596" r:id="rId2"/>
    <p:sldLayoutId id="2147484597" r:id="rId3"/>
    <p:sldLayoutId id="2147484598" r:id="rId4"/>
    <p:sldLayoutId id="2147484599" r:id="rId5"/>
    <p:sldLayoutId id="2147484600" r:id="rId6"/>
    <p:sldLayoutId id="2147484601" r:id="rId7"/>
    <p:sldLayoutId id="2147484602" r:id="rId8"/>
    <p:sldLayoutId id="2147484603" r:id="rId9"/>
    <p:sldLayoutId id="2147484604" r:id="rId10"/>
    <p:sldLayoutId id="2147484605" r:id="rId11"/>
    <p:sldLayoutId id="2147484606" r:id="rId12"/>
  </p:sldLayoutIdLst>
  <p:transition spd="med"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20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ð"/>
        <a:defRPr kumimoji="1"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3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2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0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9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24.wmf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6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3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13" Type="http://schemas.openxmlformats.org/officeDocument/2006/relationships/image" Target="../media/image33.wmf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0.wmf"/><Relationship Id="rId12" Type="http://schemas.openxmlformats.org/officeDocument/2006/relationships/oleObject" Target="../embeddings/oleObject29.bin"/><Relationship Id="rId1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1.bin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32.wmf"/><Relationship Id="rId5" Type="http://schemas.openxmlformats.org/officeDocument/2006/relationships/image" Target="../media/image29.wmf"/><Relationship Id="rId15" Type="http://schemas.openxmlformats.org/officeDocument/2006/relationships/image" Target="../media/image34.wmf"/><Relationship Id="rId10" Type="http://schemas.openxmlformats.org/officeDocument/2006/relationships/oleObject" Target="../embeddings/oleObject28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1.wmf"/><Relationship Id="rId14" Type="http://schemas.openxmlformats.org/officeDocument/2006/relationships/oleObject" Target="../embeddings/oleObject30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8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6.bin"/><Relationship Id="rId5" Type="http://schemas.openxmlformats.org/officeDocument/2006/relationships/image" Target="../media/image39.w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2.jpeg"/><Relationship Id="rId4" Type="http://schemas.openxmlformats.org/officeDocument/2006/relationships/image" Target="../media/image41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43.e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13" Type="http://schemas.openxmlformats.org/officeDocument/2006/relationships/image" Target="../media/image49.emf"/><Relationship Id="rId3" Type="http://schemas.openxmlformats.org/officeDocument/2006/relationships/oleObject" Target="../embeddings/oleObject39.bin"/><Relationship Id="rId7" Type="http://schemas.openxmlformats.org/officeDocument/2006/relationships/image" Target="../media/image46.emf"/><Relationship Id="rId12" Type="http://schemas.openxmlformats.org/officeDocument/2006/relationships/oleObject" Target="../embeddings/oleObject4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48.emf"/><Relationship Id="rId5" Type="http://schemas.openxmlformats.org/officeDocument/2006/relationships/image" Target="../media/image42.jpeg"/><Relationship Id="rId10" Type="http://schemas.openxmlformats.org/officeDocument/2006/relationships/oleObject" Target="../embeddings/oleObject42.bin"/><Relationship Id="rId4" Type="http://schemas.openxmlformats.org/officeDocument/2006/relationships/image" Target="../media/image45.emf"/><Relationship Id="rId9" Type="http://schemas.openxmlformats.org/officeDocument/2006/relationships/image" Target="../media/image47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54.emf"/><Relationship Id="rId3" Type="http://schemas.openxmlformats.org/officeDocument/2006/relationships/oleObject" Target="../embeddings/oleObject44.bin"/><Relationship Id="rId7" Type="http://schemas.openxmlformats.org/officeDocument/2006/relationships/image" Target="../media/image51.emf"/><Relationship Id="rId12" Type="http://schemas.openxmlformats.org/officeDocument/2006/relationships/oleObject" Target="../embeddings/oleObject4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3.emf"/><Relationship Id="rId5" Type="http://schemas.openxmlformats.org/officeDocument/2006/relationships/image" Target="../media/image42.jpeg"/><Relationship Id="rId10" Type="http://schemas.openxmlformats.org/officeDocument/2006/relationships/oleObject" Target="../embeddings/oleObject47.bin"/><Relationship Id="rId4" Type="http://schemas.openxmlformats.org/officeDocument/2006/relationships/image" Target="../media/image50.emf"/><Relationship Id="rId9" Type="http://schemas.openxmlformats.org/officeDocument/2006/relationships/image" Target="../media/image5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59.emf"/><Relationship Id="rId3" Type="http://schemas.openxmlformats.org/officeDocument/2006/relationships/image" Target="../media/image42.jpeg"/><Relationship Id="rId7" Type="http://schemas.openxmlformats.org/officeDocument/2006/relationships/image" Target="../media/image56.emf"/><Relationship Id="rId12" Type="http://schemas.openxmlformats.org/officeDocument/2006/relationships/oleObject" Target="../embeddings/oleObject5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58.emf"/><Relationship Id="rId5" Type="http://schemas.openxmlformats.org/officeDocument/2006/relationships/image" Target="../media/image55.e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57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6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13" Type="http://schemas.openxmlformats.org/officeDocument/2006/relationships/image" Target="../media/image65.emf"/><Relationship Id="rId3" Type="http://schemas.openxmlformats.org/officeDocument/2006/relationships/image" Target="../media/image66.png"/><Relationship Id="rId7" Type="http://schemas.openxmlformats.org/officeDocument/2006/relationships/image" Target="../media/image62.emf"/><Relationship Id="rId12" Type="http://schemas.openxmlformats.org/officeDocument/2006/relationships/oleObject" Target="../embeddings/oleObject5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6.bin"/><Relationship Id="rId11" Type="http://schemas.openxmlformats.org/officeDocument/2006/relationships/image" Target="../media/image64.emf"/><Relationship Id="rId5" Type="http://schemas.openxmlformats.org/officeDocument/2006/relationships/image" Target="../media/image61.emf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67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8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emf"/><Relationship Id="rId3" Type="http://schemas.openxmlformats.org/officeDocument/2006/relationships/oleObject" Target="../embeddings/oleObject62.bin"/><Relationship Id="rId7" Type="http://schemas.openxmlformats.org/officeDocument/2006/relationships/oleObject" Target="../embeddings/oleObject6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70.emf"/><Relationship Id="rId5" Type="http://schemas.openxmlformats.org/officeDocument/2006/relationships/oleObject" Target="../embeddings/oleObject63.bin"/><Relationship Id="rId10" Type="http://schemas.openxmlformats.org/officeDocument/2006/relationships/image" Target="../media/image72.emf"/><Relationship Id="rId4" Type="http://schemas.openxmlformats.org/officeDocument/2006/relationships/image" Target="../media/image69.emf"/><Relationship Id="rId9" Type="http://schemas.openxmlformats.org/officeDocument/2006/relationships/oleObject" Target="../embeddings/oleObject65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74.e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3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8.wmf"/><Relationship Id="rId5" Type="http://schemas.openxmlformats.org/officeDocument/2006/relationships/image" Target="../media/image5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7.wmf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0.bin"/><Relationship Id="rId13" Type="http://schemas.openxmlformats.org/officeDocument/2006/relationships/image" Target="../media/image79.emf"/><Relationship Id="rId18" Type="http://schemas.openxmlformats.org/officeDocument/2006/relationships/oleObject" Target="../embeddings/oleObject75.bin"/><Relationship Id="rId3" Type="http://schemas.openxmlformats.org/officeDocument/2006/relationships/image" Target="../media/image42.jpeg"/><Relationship Id="rId21" Type="http://schemas.openxmlformats.org/officeDocument/2006/relationships/image" Target="../media/image83.emf"/><Relationship Id="rId7" Type="http://schemas.openxmlformats.org/officeDocument/2006/relationships/image" Target="../media/image76.emf"/><Relationship Id="rId12" Type="http://schemas.openxmlformats.org/officeDocument/2006/relationships/oleObject" Target="../embeddings/oleObject72.bin"/><Relationship Id="rId17" Type="http://schemas.openxmlformats.org/officeDocument/2006/relationships/image" Target="../media/image81.emf"/><Relationship Id="rId25" Type="http://schemas.openxmlformats.org/officeDocument/2006/relationships/image" Target="../media/image85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74.bin"/><Relationship Id="rId20" Type="http://schemas.openxmlformats.org/officeDocument/2006/relationships/oleObject" Target="../embeddings/oleObject76.bin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69.bin"/><Relationship Id="rId11" Type="http://schemas.openxmlformats.org/officeDocument/2006/relationships/image" Target="../media/image78.emf"/><Relationship Id="rId24" Type="http://schemas.openxmlformats.org/officeDocument/2006/relationships/oleObject" Target="../embeddings/oleObject78.bin"/><Relationship Id="rId5" Type="http://schemas.openxmlformats.org/officeDocument/2006/relationships/image" Target="../media/image75.emf"/><Relationship Id="rId15" Type="http://schemas.openxmlformats.org/officeDocument/2006/relationships/image" Target="../media/image80.emf"/><Relationship Id="rId23" Type="http://schemas.openxmlformats.org/officeDocument/2006/relationships/image" Target="../media/image84.emf"/><Relationship Id="rId10" Type="http://schemas.openxmlformats.org/officeDocument/2006/relationships/oleObject" Target="../embeddings/oleObject71.bin"/><Relationship Id="rId19" Type="http://schemas.openxmlformats.org/officeDocument/2006/relationships/image" Target="../media/image82.emf"/><Relationship Id="rId4" Type="http://schemas.openxmlformats.org/officeDocument/2006/relationships/oleObject" Target="../embeddings/oleObject68.bin"/><Relationship Id="rId9" Type="http://schemas.openxmlformats.org/officeDocument/2006/relationships/image" Target="../media/image77.emf"/><Relationship Id="rId14" Type="http://schemas.openxmlformats.org/officeDocument/2006/relationships/oleObject" Target="../embeddings/oleObject73.bin"/><Relationship Id="rId22" Type="http://schemas.openxmlformats.org/officeDocument/2006/relationships/oleObject" Target="../embeddings/oleObject77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1.bin"/><Relationship Id="rId13" Type="http://schemas.openxmlformats.org/officeDocument/2006/relationships/image" Target="../media/image90.emf"/><Relationship Id="rId18" Type="http://schemas.openxmlformats.org/officeDocument/2006/relationships/oleObject" Target="../embeddings/oleObject86.bin"/><Relationship Id="rId3" Type="http://schemas.openxmlformats.org/officeDocument/2006/relationships/image" Target="../media/image42.jpeg"/><Relationship Id="rId7" Type="http://schemas.openxmlformats.org/officeDocument/2006/relationships/image" Target="../media/image87.emf"/><Relationship Id="rId12" Type="http://schemas.openxmlformats.org/officeDocument/2006/relationships/oleObject" Target="../embeddings/oleObject83.bin"/><Relationship Id="rId17" Type="http://schemas.openxmlformats.org/officeDocument/2006/relationships/image" Target="../media/image92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85.bin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80.bin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5" Type="http://schemas.openxmlformats.org/officeDocument/2006/relationships/image" Target="../media/image91.emf"/><Relationship Id="rId10" Type="http://schemas.openxmlformats.org/officeDocument/2006/relationships/oleObject" Target="../embeddings/oleObject82.bin"/><Relationship Id="rId19" Type="http://schemas.openxmlformats.org/officeDocument/2006/relationships/image" Target="../media/image93.emf"/><Relationship Id="rId4" Type="http://schemas.openxmlformats.org/officeDocument/2006/relationships/oleObject" Target="../embeddings/oleObject79.bin"/><Relationship Id="rId9" Type="http://schemas.openxmlformats.org/officeDocument/2006/relationships/image" Target="../media/image88.emf"/><Relationship Id="rId14" Type="http://schemas.openxmlformats.org/officeDocument/2006/relationships/oleObject" Target="../embeddings/oleObject84.bin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emf"/><Relationship Id="rId13" Type="http://schemas.openxmlformats.org/officeDocument/2006/relationships/oleObject" Target="../embeddings/oleObject92.bin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12" Type="http://schemas.openxmlformats.org/officeDocument/2006/relationships/image" Target="../media/image9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95.emf"/><Relationship Id="rId11" Type="http://schemas.openxmlformats.org/officeDocument/2006/relationships/oleObject" Target="../embeddings/oleObject91.bin"/><Relationship Id="rId5" Type="http://schemas.openxmlformats.org/officeDocument/2006/relationships/oleObject" Target="../embeddings/oleObject88.bin"/><Relationship Id="rId10" Type="http://schemas.openxmlformats.org/officeDocument/2006/relationships/image" Target="../media/image97.emf"/><Relationship Id="rId4" Type="http://schemas.openxmlformats.org/officeDocument/2006/relationships/image" Target="../media/image94.emf"/><Relationship Id="rId9" Type="http://schemas.openxmlformats.org/officeDocument/2006/relationships/oleObject" Target="../embeddings/oleObject90.bin"/><Relationship Id="rId14" Type="http://schemas.openxmlformats.org/officeDocument/2006/relationships/image" Target="../media/image99.e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emf"/><Relationship Id="rId3" Type="http://schemas.openxmlformats.org/officeDocument/2006/relationships/oleObject" Target="../embeddings/oleObject93.bin"/><Relationship Id="rId7" Type="http://schemas.openxmlformats.org/officeDocument/2006/relationships/oleObject" Target="../embeddings/oleObject9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1.emf"/><Relationship Id="rId5" Type="http://schemas.openxmlformats.org/officeDocument/2006/relationships/oleObject" Target="../embeddings/oleObject94.bin"/><Relationship Id="rId10" Type="http://schemas.openxmlformats.org/officeDocument/2006/relationships/image" Target="../media/image103.emf"/><Relationship Id="rId4" Type="http://schemas.openxmlformats.org/officeDocument/2006/relationships/image" Target="../media/image100.emf"/><Relationship Id="rId9" Type="http://schemas.openxmlformats.org/officeDocument/2006/relationships/oleObject" Target="../embeddings/oleObject96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e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12" Type="http://schemas.openxmlformats.org/officeDocument/2006/relationships/image" Target="../media/image108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05.emf"/><Relationship Id="rId11" Type="http://schemas.openxmlformats.org/officeDocument/2006/relationships/oleObject" Target="../embeddings/oleObject101.bin"/><Relationship Id="rId5" Type="http://schemas.openxmlformats.org/officeDocument/2006/relationships/oleObject" Target="../embeddings/oleObject98.bin"/><Relationship Id="rId10" Type="http://schemas.openxmlformats.org/officeDocument/2006/relationships/image" Target="../media/image107.emf"/><Relationship Id="rId4" Type="http://schemas.openxmlformats.org/officeDocument/2006/relationships/image" Target="../media/image104.emf"/><Relationship Id="rId9" Type="http://schemas.openxmlformats.org/officeDocument/2006/relationships/oleObject" Target="../embeddings/oleObject100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09.wmf"/><Relationship Id="rId4" Type="http://schemas.openxmlformats.org/officeDocument/2006/relationships/oleObject" Target="../embeddings/oleObject102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111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04.bin"/><Relationship Id="rId5" Type="http://schemas.openxmlformats.org/officeDocument/2006/relationships/image" Target="../media/image110.wmf"/><Relationship Id="rId4" Type="http://schemas.openxmlformats.org/officeDocument/2006/relationships/oleObject" Target="../embeddings/oleObject103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1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06.bin"/><Relationship Id="rId5" Type="http://schemas.openxmlformats.org/officeDocument/2006/relationships/image" Target="../media/image112.wmf"/><Relationship Id="rId4" Type="http://schemas.openxmlformats.org/officeDocument/2006/relationships/oleObject" Target="../embeddings/oleObject105.bin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14.wmf"/><Relationship Id="rId4" Type="http://schemas.openxmlformats.org/officeDocument/2006/relationships/oleObject" Target="../embeddings/oleObject107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11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9.bin"/><Relationship Id="rId5" Type="http://schemas.openxmlformats.org/officeDocument/2006/relationships/image" Target="../media/image115.wmf"/><Relationship Id="rId4" Type="http://schemas.openxmlformats.org/officeDocument/2006/relationships/oleObject" Target="../embeddings/oleObject108.bin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2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11.bin"/><Relationship Id="rId5" Type="http://schemas.openxmlformats.org/officeDocument/2006/relationships/image" Target="../media/image117.wmf"/><Relationship Id="rId4" Type="http://schemas.openxmlformats.org/officeDocument/2006/relationships/oleObject" Target="../embeddings/oleObject110.bin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5.bin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1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4.bin"/><Relationship Id="rId5" Type="http://schemas.openxmlformats.org/officeDocument/2006/relationships/image" Target="../media/image119.wmf"/><Relationship Id="rId4" Type="http://schemas.openxmlformats.org/officeDocument/2006/relationships/oleObject" Target="../embeddings/oleObject113.bin"/><Relationship Id="rId9" Type="http://schemas.openxmlformats.org/officeDocument/2006/relationships/image" Target="../media/image120.wmf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1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7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16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12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19.bin"/><Relationship Id="rId5" Type="http://schemas.openxmlformats.org/officeDocument/2006/relationships/image" Target="../media/image121.wmf"/><Relationship Id="rId4" Type="http://schemas.openxmlformats.org/officeDocument/2006/relationships/oleObject" Target="../embeddings/oleObject118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25.wmf"/><Relationship Id="rId4" Type="http://schemas.openxmlformats.org/officeDocument/2006/relationships/oleObject" Target="../embeddings/oleObject120.bin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7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3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jpeg"/><Relationship Id="rId1" Type="http://schemas.openxmlformats.org/officeDocument/2006/relationships/slideLayout" Target="../slideLayouts/slideLayout3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3" Type="http://schemas.openxmlformats.org/officeDocument/2006/relationships/oleObject" Target="../embeddings/oleObject121.bin"/><Relationship Id="rId7" Type="http://schemas.openxmlformats.org/officeDocument/2006/relationships/oleObject" Target="../embeddings/oleObject123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31.wmf"/><Relationship Id="rId5" Type="http://schemas.openxmlformats.org/officeDocument/2006/relationships/oleObject" Target="../embeddings/oleObject122.bin"/><Relationship Id="rId4" Type="http://schemas.openxmlformats.org/officeDocument/2006/relationships/image" Target="../media/image130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wmf"/><Relationship Id="rId3" Type="http://schemas.openxmlformats.org/officeDocument/2006/relationships/oleObject" Target="../embeddings/oleObject124.bin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34.wmf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36.wmf"/><Relationship Id="rId4" Type="http://schemas.openxmlformats.org/officeDocument/2006/relationships/image" Target="../media/image133.wmf"/><Relationship Id="rId9" Type="http://schemas.openxmlformats.org/officeDocument/2006/relationships/oleObject" Target="../embeddings/oleObject127.bin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2.vml"/><Relationship Id="rId4" Type="http://schemas.openxmlformats.org/officeDocument/2006/relationships/image" Target="../media/image117.wmf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9.bin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43.vml"/><Relationship Id="rId4" Type="http://schemas.openxmlformats.org/officeDocument/2006/relationships/image" Target="../media/image117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wmf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1.wmf"/><Relationship Id="rId4" Type="http://schemas.openxmlformats.org/officeDocument/2006/relationships/oleObject" Target="../embeddings/oleObject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09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09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38E3FD94-3C38-4B30-B70A-40872CAEAA95}" type="slidenum">
              <a:rPr lang="en-GB" sz="1200" b="0" smtClean="0"/>
              <a:pPr/>
              <a:t>1</a:t>
            </a:fld>
            <a:endParaRPr lang="en-GB" sz="1400" b="0" smtClean="0"/>
          </a:p>
        </p:txBody>
      </p:sp>
      <p:sp>
        <p:nvSpPr>
          <p:cNvPr id="4096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90575" y="2590800"/>
            <a:ext cx="8420100" cy="1828800"/>
          </a:xfrm>
        </p:spPr>
        <p:txBody>
          <a:bodyPr/>
          <a:lstStyle/>
          <a:p>
            <a:r>
              <a:rPr lang="it-IT" sz="4000" b="1" smtClean="0"/>
              <a:t>Teoria e Tecniche del Riconoscimento</a:t>
            </a:r>
          </a:p>
        </p:txBody>
      </p:sp>
      <p:sp>
        <p:nvSpPr>
          <p:cNvPr id="4096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08125" y="4222750"/>
            <a:ext cx="6934200" cy="1219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it-IT" sz="3600" b="1" smtClean="0"/>
              <a:t>Stima dei parametri:</a:t>
            </a:r>
            <a:br>
              <a:rPr lang="it-IT" sz="3600" b="1" smtClean="0"/>
            </a:br>
            <a:r>
              <a:rPr lang="it-IT" sz="3600" b="1" smtClean="0"/>
              <a:t>approccio Maximum Likelihood,</a:t>
            </a:r>
          </a:p>
          <a:p>
            <a:pPr>
              <a:lnSpc>
                <a:spcPct val="80000"/>
              </a:lnSpc>
            </a:pPr>
            <a:r>
              <a:rPr lang="it-IT" sz="3600" b="1" smtClean="0"/>
              <a:t>Expectation-Maximization,</a:t>
            </a:r>
          </a:p>
          <a:p>
            <a:pPr>
              <a:lnSpc>
                <a:spcPct val="80000"/>
              </a:lnSpc>
            </a:pPr>
            <a:r>
              <a:rPr lang="it-IT" sz="3600" b="1" smtClean="0"/>
              <a:t>approccio Bayesiano</a:t>
            </a:r>
          </a:p>
        </p:txBody>
      </p:sp>
      <p:sp>
        <p:nvSpPr>
          <p:cNvPr id="40967" name="Text Box 4"/>
          <p:cNvSpPr txBox="1">
            <a:spLocks noChangeArrowheads="1"/>
          </p:cNvSpPr>
          <p:nvPr/>
        </p:nvSpPr>
        <p:spPr bwMode="auto">
          <a:xfrm>
            <a:off x="871538" y="457200"/>
            <a:ext cx="8243887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GB" sz="3600" b="0"/>
              <a:t>Facoltà di Scienze MM. FF. NN. </a:t>
            </a:r>
          </a:p>
          <a:p>
            <a:pPr algn="ctr">
              <a:spcBef>
                <a:spcPct val="50000"/>
              </a:spcBef>
            </a:pPr>
            <a:r>
              <a:rPr lang="en-GB" sz="3600" b="0"/>
              <a:t>Università di Verona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GB" sz="3600" b="0"/>
              <a:t>A.A. 2012-13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01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01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BDD0D037-4DD7-478F-9790-9B8AE1C57F32}" type="slidenum">
              <a:rPr lang="en-GB" sz="1200" b="0" smtClean="0"/>
              <a:pPr/>
              <a:t>10</a:t>
            </a:fld>
            <a:endParaRPr lang="en-GB" sz="1400" b="0" smtClean="0"/>
          </a:p>
        </p:txBody>
      </p:sp>
      <p:sp>
        <p:nvSpPr>
          <p:cNvPr id="501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b="1" smtClean="0"/>
              <a:t>Stima dei parametri – Due approcci </a:t>
            </a:r>
            <a:r>
              <a:rPr lang="en-GB" sz="2800" b="1" smtClean="0"/>
              <a:t>(2)</a:t>
            </a:r>
          </a:p>
        </p:txBody>
      </p:sp>
      <p:sp>
        <p:nvSpPr>
          <p:cNvPr id="501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04900"/>
            <a:ext cx="8807450" cy="5235575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Approccio Maximum Likelihood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I parametri sono </a:t>
            </a:r>
            <a:r>
              <a:rPr lang="en-US" i="1" smtClean="0"/>
              <a:t>quantità fissate</a:t>
            </a:r>
            <a:r>
              <a:rPr lang="en-US" smtClean="0"/>
              <a:t> ma sconosciute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La migliore stima dei loro valori è quella che </a:t>
            </a:r>
            <a:r>
              <a:rPr lang="en-US" i="1" smtClean="0"/>
              <a:t>massimizza la probabilità di ottenere i dati di training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Approccio Bayesiano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I parametri sono </a:t>
            </a:r>
            <a:r>
              <a:rPr lang="en-US" i="1" smtClean="0"/>
              <a:t>variabili aleatorie</a:t>
            </a:r>
            <a:r>
              <a:rPr lang="en-US" smtClean="0"/>
              <a:t> aventi determinate probabilità a priori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Le osservazioni dei dati di training trasformano queste probabilità in probabilità a posteriori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12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12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74DA6B2B-C841-4A70-991F-B8BD74F7B3A9}" type="slidenum">
              <a:rPr lang="en-GB" sz="1200" b="0" smtClean="0"/>
              <a:pPr/>
              <a:t>11</a:t>
            </a:fld>
            <a:endParaRPr lang="en-GB" sz="1400" b="0" smtClean="0"/>
          </a:p>
        </p:txBody>
      </p:sp>
      <p:sp>
        <p:nvSpPr>
          <p:cNvPr id="512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b="1" smtClean="0"/>
              <a:t>Stima dei parametri – Due approcci </a:t>
            </a:r>
            <a:r>
              <a:rPr lang="en-GB" sz="2800" b="1" smtClean="0"/>
              <a:t>(3)</a:t>
            </a:r>
          </a:p>
        </p:txBody>
      </p:sp>
      <p:sp>
        <p:nvSpPr>
          <p:cNvPr id="512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66850"/>
            <a:ext cx="8807450" cy="4773613"/>
          </a:xfrm>
        </p:spPr>
        <p:txBody>
          <a:bodyPr/>
          <a:lstStyle/>
          <a:p>
            <a:pPr marL="990600" lvl="1" indent="-533400">
              <a:lnSpc>
                <a:spcPct val="90000"/>
              </a:lnSpc>
            </a:pPr>
            <a:r>
              <a:rPr lang="en-US" smtClean="0"/>
              <a:t>Aggiungendo campioni di training il risultato è di rifinire meglio la forma delle densità a posteriori, causando un innalzamento di esse in corrispondenza dei veri valori dei parametri (fenomeno di </a:t>
            </a:r>
            <a:r>
              <a:rPr lang="en-US" i="1" smtClean="0"/>
              <a:t>Bayesian Learning</a:t>
            </a:r>
            <a:r>
              <a:rPr lang="en-US" smtClean="0"/>
              <a:t>).</a:t>
            </a:r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I risultati dei due approcci, benché proceduralmente diversi, sono qualitativamente simili.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22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22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E14EF27E-30B1-469E-A8FA-1C5C967C28AD}" type="slidenum">
              <a:rPr lang="en-GB" sz="1200" b="0" smtClean="0"/>
              <a:pPr/>
              <a:t>12</a:t>
            </a:fld>
            <a:endParaRPr lang="en-GB" sz="1400" b="0" smtClean="0"/>
          </a:p>
        </p:txBody>
      </p:sp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4000" b="1" smtClean="0"/>
              <a:t>Approccio </a:t>
            </a:r>
            <a:r>
              <a:rPr lang="en-GB" sz="4000" b="1" i="1" smtClean="0"/>
              <a:t>Maximum Likelihood</a:t>
            </a:r>
          </a:p>
        </p:txBody>
      </p:sp>
      <p:sp>
        <p:nvSpPr>
          <p:cNvPr id="522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0875" y="1166813"/>
            <a:ext cx="8807450" cy="50736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In forza dell’ipotesi di partenza del problema, poiché i pattern del set </a:t>
            </a:r>
            <a:r>
              <a:rPr lang="en-US" b="1" smtClean="0"/>
              <a:t>D</a:t>
            </a:r>
            <a:r>
              <a:rPr lang="en-US" smtClean="0"/>
              <a:t> sono i.i.d., abbiamo che:</a:t>
            </a:r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3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Vista come funzione di </a:t>
            </a:r>
            <a:r>
              <a:rPr lang="en-US" b="1" smtClean="0">
                <a:latin typeface="Symbol" pitchFamily="18" charset="2"/>
              </a:rPr>
              <a:t>q, </a:t>
            </a:r>
            <a:r>
              <a:rPr lang="en-US" i="1" smtClean="0"/>
              <a:t>p</a:t>
            </a:r>
            <a:r>
              <a:rPr lang="en-US" smtClean="0"/>
              <a:t>(</a:t>
            </a:r>
            <a:r>
              <a:rPr lang="en-US" b="1" smtClean="0"/>
              <a:t>D</a:t>
            </a:r>
            <a:r>
              <a:rPr lang="en-US" smtClean="0"/>
              <a:t>|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mtClean="0"/>
              <a:t>) viene chiamata </a:t>
            </a:r>
            <a:r>
              <a:rPr lang="en-US" b="1" i="1" smtClean="0">
                <a:solidFill>
                  <a:srgbClr val="FF0000"/>
                </a:solidFill>
              </a:rPr>
              <a:t>likelihood </a:t>
            </a:r>
            <a:r>
              <a:rPr lang="en-US" i="1" smtClean="0"/>
              <a:t>di 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i="1" smtClean="0"/>
              <a:t> rispetto al set di campioni </a:t>
            </a:r>
            <a:r>
              <a:rPr lang="en-US" b="1" i="1" smtClean="0"/>
              <a:t>D.</a:t>
            </a:r>
            <a:r>
              <a:rPr lang="en-US" smtClean="0"/>
              <a:t>    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La stima di Maximum Likelihood di 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mtClean="0"/>
              <a:t> è, per definizione, il valore   </a:t>
            </a:r>
            <a:r>
              <a:rPr lang="en-US" smtClean="0">
                <a:latin typeface="Symbol" pitchFamily="18" charset="2"/>
              </a:rPr>
              <a:t>  </a:t>
            </a:r>
            <a:r>
              <a:rPr lang="en-US" smtClean="0"/>
              <a:t>che massimizza p(</a:t>
            </a:r>
            <a:r>
              <a:rPr lang="en-US" b="1" smtClean="0"/>
              <a:t>D</a:t>
            </a:r>
            <a:r>
              <a:rPr lang="en-US" smtClean="0"/>
              <a:t>|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mtClean="0"/>
              <a:t>);</a:t>
            </a:r>
          </a:p>
          <a:p>
            <a:pPr marL="609600" indent="-609600"/>
            <a:r>
              <a:rPr lang="en-US" smtClean="0"/>
              <a:t>Ricordiamo l’assunzione che 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b="1" smtClean="0"/>
              <a:t> </a:t>
            </a:r>
            <a:r>
              <a:rPr lang="en-US" smtClean="0"/>
              <a:t>è fissato ma sconosciuto</a:t>
            </a:r>
            <a:endParaRPr lang="en-US" sz="2800" smtClean="0"/>
          </a:p>
        </p:txBody>
      </p:sp>
      <p:graphicFrame>
        <p:nvGraphicFramePr>
          <p:cNvPr id="52231" name="Object 4"/>
          <p:cNvGraphicFramePr>
            <a:graphicFrameLocks noChangeAspect="1"/>
          </p:cNvGraphicFramePr>
          <p:nvPr/>
        </p:nvGraphicFramePr>
        <p:xfrm>
          <a:off x="2782888" y="2151063"/>
          <a:ext cx="4152900" cy="1258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3" name="Equation" r:id="rId4" imgW="1384300" imgH="431800" progId="Equation.3">
                  <p:embed/>
                </p:oleObj>
              </mc:Choice>
              <mc:Fallback>
                <p:oleObj name="Equation" r:id="rId4" imgW="13843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2888" y="2151063"/>
                        <a:ext cx="4152900" cy="1258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232" name="Object 5"/>
          <p:cNvGraphicFramePr>
            <a:graphicFrameLocks noChangeAspect="1"/>
          </p:cNvGraphicFramePr>
          <p:nvPr/>
        </p:nvGraphicFramePr>
        <p:xfrm>
          <a:off x="4865688" y="4725988"/>
          <a:ext cx="333375" cy="566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4" name="Equation" r:id="rId6" imgW="126780" imgH="215526" progId="Equation.3">
                  <p:embed/>
                </p:oleObj>
              </mc:Choice>
              <mc:Fallback>
                <p:oleObj name="Equation" r:id="rId6" imgW="126780" imgH="21552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5688" y="4725988"/>
                        <a:ext cx="333375" cy="566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32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CAEC5810-981F-421D-BE99-F8423D255B46}" type="slidenum">
              <a:rPr lang="en-GB" sz="1200" b="0" smtClean="0"/>
              <a:pPr/>
              <a:t>13</a:t>
            </a:fld>
            <a:endParaRPr lang="en-GB" sz="1400" b="0" smtClean="0"/>
          </a:p>
        </p:txBody>
      </p:sp>
      <p:sp>
        <p:nvSpPr>
          <p:cNvPr id="53253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4000" b="1" smtClean="0"/>
              <a:t>Approccio Maximum Likelihood </a:t>
            </a:r>
            <a:r>
              <a:rPr lang="en-GB" sz="2800" b="1" smtClean="0"/>
              <a:t>(2)</a:t>
            </a:r>
          </a:p>
        </p:txBody>
      </p:sp>
      <p:pic>
        <p:nvPicPr>
          <p:cNvPr id="5325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0" y="1231900"/>
            <a:ext cx="5562600" cy="507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5" name="Text Box 14"/>
          <p:cNvSpPr txBox="1">
            <a:spLocks noChangeArrowheads="1"/>
          </p:cNvSpPr>
          <p:nvPr/>
        </p:nvSpPr>
        <p:spPr bwMode="auto">
          <a:xfrm>
            <a:off x="225425" y="1084263"/>
            <a:ext cx="3055938" cy="1754187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0"/>
              <a:t>Punti di training 1-D assunti generati da </a:t>
            </a:r>
            <a:r>
              <a:rPr lang="en-US" sz="2400" b="0" u="sng"/>
              <a:t>una</a:t>
            </a:r>
            <a:r>
              <a:rPr lang="en-US" sz="2400" b="0"/>
              <a:t> densità gaussiana di varianza fissata ma media sconosciuta</a:t>
            </a:r>
            <a:endParaRPr lang="it-IT" sz="2400" b="0"/>
          </a:p>
        </p:txBody>
      </p:sp>
      <p:sp>
        <p:nvSpPr>
          <p:cNvPr id="53256" name="Text Box 15"/>
          <p:cNvSpPr txBox="1">
            <a:spLocks noChangeArrowheads="1"/>
          </p:cNvSpPr>
          <p:nvPr/>
        </p:nvSpPr>
        <p:spPr bwMode="auto">
          <a:xfrm>
            <a:off x="8199438" y="996950"/>
            <a:ext cx="1533525" cy="143510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0"/>
              <a:t>4 delle infinite possibili gaussiane</a:t>
            </a:r>
            <a:endParaRPr lang="it-IT" sz="2400" b="0"/>
          </a:p>
        </p:txBody>
      </p:sp>
      <p:sp>
        <p:nvSpPr>
          <p:cNvPr id="53257" name="AutoShape 16"/>
          <p:cNvSpPr>
            <a:spLocks noChangeArrowheads="1"/>
          </p:cNvSpPr>
          <p:nvPr/>
        </p:nvSpPr>
        <p:spPr bwMode="auto">
          <a:xfrm rot="9275572">
            <a:off x="7493000" y="889000"/>
            <a:ext cx="246063" cy="103822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53258" name="AutoShape 17"/>
          <p:cNvSpPr>
            <a:spLocks noChangeArrowheads="1"/>
          </p:cNvSpPr>
          <p:nvPr/>
        </p:nvSpPr>
        <p:spPr bwMode="auto">
          <a:xfrm rot="-313310">
            <a:off x="3225800" y="2176463"/>
            <a:ext cx="609600" cy="461962"/>
          </a:xfrm>
          <a:prstGeom prst="rightArrow">
            <a:avLst>
              <a:gd name="adj1" fmla="val 31676"/>
              <a:gd name="adj2" fmla="val 96758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3259" name="Text Box 18"/>
          <p:cNvSpPr txBox="1">
            <a:spLocks noChangeArrowheads="1"/>
          </p:cNvSpPr>
          <p:nvPr/>
        </p:nvSpPr>
        <p:spPr bwMode="auto">
          <a:xfrm>
            <a:off x="174625" y="3857625"/>
            <a:ext cx="2784475" cy="1809750"/>
          </a:xfrm>
          <a:prstGeom prst="rect">
            <a:avLst/>
          </a:prstGeom>
          <a:noFill/>
          <a:ln w="28575" algn="ctr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400" b="0"/>
              <a:t>NB: </a:t>
            </a:r>
            <a:r>
              <a:rPr lang="en-US" sz="2400"/>
              <a:t>La likelihood p(D|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/>
              <a:t>)</a:t>
            </a:r>
            <a:r>
              <a:rPr lang="en-US"/>
              <a:t> </a:t>
            </a:r>
            <a:r>
              <a:rPr lang="en-US" sz="2400"/>
              <a:t>è funzione di 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/>
              <a:t>, mentre la densità condizionale p(x|</a:t>
            </a:r>
            <a:r>
              <a:rPr lang="en-US" sz="2400">
                <a:latin typeface="Symbol" pitchFamily="18" charset="2"/>
              </a:rPr>
              <a:t>q</a:t>
            </a:r>
            <a:r>
              <a:rPr lang="en-US" sz="2400"/>
              <a:t>) funzione di x</a:t>
            </a:r>
            <a:endParaRPr lang="it-IT" sz="2400"/>
          </a:p>
        </p:txBody>
      </p:sp>
      <p:sp>
        <p:nvSpPr>
          <p:cNvPr id="53260" name="Text Box 19"/>
          <p:cNvSpPr txBox="1">
            <a:spLocks noChangeArrowheads="1"/>
          </p:cNvSpPr>
          <p:nvPr/>
        </p:nvSpPr>
        <p:spPr bwMode="auto">
          <a:xfrm>
            <a:off x="6872288" y="3267075"/>
            <a:ext cx="2066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2400" b="0"/>
              <a:t>LIKELIHOOD</a:t>
            </a:r>
          </a:p>
        </p:txBody>
      </p:sp>
      <p:sp>
        <p:nvSpPr>
          <p:cNvPr id="53261" name="Text Box 20"/>
          <p:cNvSpPr txBox="1">
            <a:spLocks noChangeArrowheads="1"/>
          </p:cNvSpPr>
          <p:nvPr/>
        </p:nvSpPr>
        <p:spPr bwMode="auto">
          <a:xfrm>
            <a:off x="6926263" y="4848225"/>
            <a:ext cx="28019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it-IT" sz="2400" b="0"/>
              <a:t>LOG-LIKELIHOOD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427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42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A8861AA6-5ED6-4B97-A06F-C5DF6817FCF0}" type="slidenum">
              <a:rPr lang="en-GB" sz="1200" b="0" smtClean="0"/>
              <a:pPr/>
              <a:t>14</a:t>
            </a:fld>
            <a:endParaRPr lang="en-GB" sz="1400" b="0" smtClean="0"/>
          </a:p>
        </p:txBody>
      </p:sp>
      <p:sp>
        <p:nvSpPr>
          <p:cNvPr id="5427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4000" b="1" smtClean="0"/>
              <a:t>Approccio Maximum Likelihood </a:t>
            </a:r>
            <a:r>
              <a:rPr lang="en-GB" sz="2800" b="1" smtClean="0"/>
              <a:t>(3)</a:t>
            </a:r>
          </a:p>
        </p:txBody>
      </p:sp>
      <p:sp>
        <p:nvSpPr>
          <p:cNvPr id="542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807450" cy="50736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Se il numero di parametri da stimare è </a:t>
            </a:r>
            <a:r>
              <a:rPr lang="en-US" i="1" smtClean="0"/>
              <a:t>p, </a:t>
            </a:r>
            <a:r>
              <a:rPr lang="en-US" smtClean="0"/>
              <a:t>sia     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mtClean="0">
                <a:latin typeface="Symbol" pitchFamily="18" charset="2"/>
              </a:rPr>
              <a:t>=(q</a:t>
            </a:r>
            <a:r>
              <a:rPr lang="en-US" baseline="-25000" smtClean="0"/>
              <a:t>1</a:t>
            </a:r>
            <a:r>
              <a:rPr lang="en-US" smtClean="0">
                <a:latin typeface="Symbol" pitchFamily="18" charset="2"/>
              </a:rPr>
              <a:t>...q</a:t>
            </a:r>
            <a:r>
              <a:rPr lang="en-US" baseline="-25000" smtClean="0"/>
              <a:t>p</a:t>
            </a:r>
            <a:r>
              <a:rPr lang="en-US" smtClean="0"/>
              <a:t>)</a:t>
            </a:r>
            <a:r>
              <a:rPr lang="en-US" baseline="30000" smtClean="0"/>
              <a:t>t  </a:t>
            </a:r>
            <a:r>
              <a:rPr lang="en-US" smtClean="0"/>
              <a:t>e</a:t>
            </a:r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Per scopi analitici risulta più semplice lavorare con il logaritmo della likelihood. 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Definiamo quindi </a:t>
            </a:r>
            <a:r>
              <a:rPr lang="en-US" i="1" smtClean="0"/>
              <a:t>l</a:t>
            </a:r>
            <a:r>
              <a:rPr lang="en-US" smtClean="0"/>
              <a:t>(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mtClean="0"/>
              <a:t>) come </a:t>
            </a:r>
            <a:r>
              <a:rPr lang="en-US" b="1" i="1" smtClean="0"/>
              <a:t>funzione di log-likelihood</a:t>
            </a:r>
          </a:p>
        </p:txBody>
      </p:sp>
      <p:graphicFrame>
        <p:nvGraphicFramePr>
          <p:cNvPr id="54279" name="Object 5"/>
          <p:cNvGraphicFramePr>
            <a:graphicFrameLocks noChangeAspect="1"/>
          </p:cNvGraphicFramePr>
          <p:nvPr/>
        </p:nvGraphicFramePr>
        <p:xfrm>
          <a:off x="4070350" y="1708150"/>
          <a:ext cx="1528763" cy="199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1" name="Equation" r:id="rId4" imgW="774364" imgH="1040948" progId="Equation.3">
                  <p:embed/>
                </p:oleObj>
              </mc:Choice>
              <mc:Fallback>
                <p:oleObj name="Equation" r:id="rId4" imgW="774364" imgH="1040948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0350" y="1708150"/>
                        <a:ext cx="1528763" cy="199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0" name="Object 6"/>
          <p:cNvGraphicFramePr>
            <a:graphicFrameLocks noChangeAspect="1"/>
          </p:cNvGraphicFramePr>
          <p:nvPr/>
        </p:nvGraphicFramePr>
        <p:xfrm>
          <a:off x="2487613" y="5392738"/>
          <a:ext cx="553402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2" name="Equation" r:id="rId6" imgW="2070100" imgH="431800" progId="Equation.3">
                  <p:embed/>
                </p:oleObj>
              </mc:Choice>
              <mc:Fallback>
                <p:oleObj name="Equation" r:id="rId6" imgW="20701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7613" y="5392738"/>
                        <a:ext cx="553402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529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53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32E89872-59E6-4681-98DA-CABBF2FEA762}" type="slidenum">
              <a:rPr lang="en-GB" sz="1200" b="0" smtClean="0"/>
              <a:pPr/>
              <a:t>15</a:t>
            </a:fld>
            <a:endParaRPr lang="en-GB" sz="1400" b="0" smtClean="0"/>
          </a:p>
        </p:txBody>
      </p:sp>
      <p:sp>
        <p:nvSpPr>
          <p:cNvPr id="5530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4000" b="1" smtClean="0"/>
              <a:t>Approccio Maximum Likelihood </a:t>
            </a:r>
            <a:r>
              <a:rPr lang="en-GB" sz="2800" b="1" smtClean="0"/>
              <a:t>(4)</a:t>
            </a:r>
          </a:p>
        </p:txBody>
      </p:sp>
      <p:sp>
        <p:nvSpPr>
          <p:cNvPr id="553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807450" cy="50736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Lo scopo è di ottenere quindi il vettore</a:t>
            </a:r>
            <a:r>
              <a:rPr lang="en-US" b="1" i="1" smtClean="0"/>
              <a:t> </a:t>
            </a:r>
          </a:p>
          <a:p>
            <a:pPr marL="609600" indent="-609600">
              <a:lnSpc>
                <a:spcPct val="90000"/>
              </a:lnSpc>
            </a:pPr>
            <a:endParaRPr lang="en-US" b="1" i="1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i="1" smtClean="0"/>
              <a:t>	</a:t>
            </a:r>
            <a:r>
              <a:rPr lang="en-US" smtClean="0"/>
              <a:t>in cui la dipendenza sul data set D è implicita.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Pertanto per ricavare il max:</a:t>
            </a:r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</a:pPr>
            <a:endParaRPr lang="en-US" smtClean="0"/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smtClean="0"/>
              <a:t>	da cui vogliamo ottenere</a:t>
            </a:r>
          </a:p>
        </p:txBody>
      </p:sp>
      <p:graphicFrame>
        <p:nvGraphicFramePr>
          <p:cNvPr id="55303" name="Object 6"/>
          <p:cNvGraphicFramePr>
            <a:graphicFrameLocks noChangeAspect="1"/>
          </p:cNvGraphicFramePr>
          <p:nvPr/>
        </p:nvGraphicFramePr>
        <p:xfrm>
          <a:off x="3244850" y="1620838"/>
          <a:ext cx="2716213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Equation" r:id="rId4" imgW="1015559" imgH="304668" progId="Equation.3">
                  <p:embed/>
                </p:oleObj>
              </mc:Choice>
              <mc:Fallback>
                <p:oleObj name="Equation" r:id="rId4" imgW="1015559" imgH="304668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4850" y="1620838"/>
                        <a:ext cx="2716213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4" name="Object 7"/>
          <p:cNvGraphicFramePr>
            <a:graphicFrameLocks noChangeAspect="1"/>
          </p:cNvGraphicFramePr>
          <p:nvPr/>
        </p:nvGraphicFramePr>
        <p:xfrm>
          <a:off x="2552700" y="4435475"/>
          <a:ext cx="434498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9" name="Equation" r:id="rId6" imgW="1625600" imgH="431800" progId="Equation.3">
                  <p:embed/>
                </p:oleObj>
              </mc:Choice>
              <mc:Fallback>
                <p:oleObj name="Equation" r:id="rId6" imgW="1625600" imgH="431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2700" y="4435475"/>
                        <a:ext cx="4344988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5" name="Object 8"/>
          <p:cNvGraphicFramePr>
            <a:graphicFrameLocks noChangeAspect="1"/>
          </p:cNvGraphicFramePr>
          <p:nvPr/>
        </p:nvGraphicFramePr>
        <p:xfrm>
          <a:off x="2339975" y="3165475"/>
          <a:ext cx="5430838" cy="1122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0" name="Equation" r:id="rId8" imgW="2032000" imgH="431800" progId="Equation.3">
                  <p:embed/>
                </p:oleObj>
              </mc:Choice>
              <mc:Fallback>
                <p:oleObj name="Equation" r:id="rId8" imgW="2032000" imgH="431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3165475"/>
                        <a:ext cx="5430838" cy="1122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6" name="Object 9"/>
          <p:cNvGraphicFramePr>
            <a:graphicFrameLocks noChangeAspect="1"/>
          </p:cNvGraphicFramePr>
          <p:nvPr/>
        </p:nvGraphicFramePr>
        <p:xfrm>
          <a:off x="5678488" y="5465763"/>
          <a:ext cx="1800225" cy="59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1" name="Equation" r:id="rId10" imgW="672808" imgH="228501" progId="Equation.3">
                  <p:embed/>
                </p:oleObj>
              </mc:Choice>
              <mc:Fallback>
                <p:oleObj name="Equation" r:id="rId10" imgW="672808" imgH="228501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8488" y="5465763"/>
                        <a:ext cx="1800225" cy="595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7" name="AutoShape 10"/>
          <p:cNvSpPr>
            <a:spLocks noChangeArrowheads="1"/>
          </p:cNvSpPr>
          <p:nvPr/>
        </p:nvSpPr>
        <p:spPr bwMode="auto">
          <a:xfrm rot="5400000">
            <a:off x="4561681" y="3794919"/>
            <a:ext cx="474663" cy="1038225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69285B77-B03D-4261-A522-D4EC43710211}" type="slidenum">
              <a:rPr lang="en-GB" sz="1200" b="0" smtClean="0"/>
              <a:pPr/>
              <a:t>16</a:t>
            </a:fld>
            <a:endParaRPr lang="en-GB" sz="1400" b="0" smtClean="0"/>
          </a:p>
        </p:txBody>
      </p:sp>
      <p:sp>
        <p:nvSpPr>
          <p:cNvPr id="5632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4000" b="1" smtClean="0"/>
              <a:t>Approccio Maximum Likelihood </a:t>
            </a:r>
            <a:r>
              <a:rPr lang="en-GB" sz="2800" b="1" smtClean="0"/>
              <a:t>(5)</a:t>
            </a:r>
          </a:p>
        </p:txBody>
      </p:sp>
      <p:sp>
        <p:nvSpPr>
          <p:cNvPr id="563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17625"/>
            <a:ext cx="8807450" cy="4922838"/>
          </a:xfrm>
        </p:spPr>
        <p:txBody>
          <a:bodyPr/>
          <a:lstStyle/>
          <a:p>
            <a:pPr marL="609600" indent="-609600">
              <a:lnSpc>
                <a:spcPct val="110000"/>
              </a:lnSpc>
            </a:pPr>
            <a:r>
              <a:rPr lang="en-US" sz="2800" smtClean="0"/>
              <a:t>Formalmente, una volta trovato il set di parametri che rende vera, è necessario controllare che la soluzione trovata sia effettivamente un massimo globale, piuttosto che un massimo locale o un flesso o peggio ancora un punto di minimo.</a:t>
            </a:r>
          </a:p>
          <a:p>
            <a:pPr marL="609600" indent="-609600">
              <a:lnSpc>
                <a:spcPct val="110000"/>
              </a:lnSpc>
            </a:pPr>
            <a:r>
              <a:rPr lang="en-US" sz="2800" smtClean="0"/>
              <a:t>Bisogna anche controllare cosa accade ai bordi degli estremi dello spazio dei parametri</a:t>
            </a:r>
          </a:p>
          <a:p>
            <a:pPr marL="609600" indent="-609600">
              <a:lnSpc>
                <a:spcPct val="110000"/>
              </a:lnSpc>
            </a:pPr>
            <a:r>
              <a:rPr lang="en-US" sz="2800" smtClean="0"/>
              <a:t>Applichiamo ora l’approccio ML ad alcuni casi specifici.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734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734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F08C08EC-73E0-4671-B949-7B8DF968D46B}" type="slidenum">
              <a:rPr lang="en-GB" sz="1200" b="0" smtClean="0"/>
              <a:pPr/>
              <a:t>17</a:t>
            </a:fld>
            <a:endParaRPr lang="en-GB" sz="1400" b="0" smtClean="0"/>
          </a:p>
        </p:txBody>
      </p:sp>
      <p:sp>
        <p:nvSpPr>
          <p:cNvPr id="5734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600" b="1" smtClean="0"/>
              <a:t>Maximum Likelihood: caso Gaussiano</a:t>
            </a:r>
          </a:p>
        </p:txBody>
      </p:sp>
      <p:sp>
        <p:nvSpPr>
          <p:cNvPr id="573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807450" cy="50736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smtClean="0"/>
              <a:t>Consideriamo che i campioni siano generati da una popolazione normale multivariata di media </a:t>
            </a:r>
            <a:r>
              <a:rPr lang="en-US" sz="2800" b="1" smtClean="0">
                <a:latin typeface="Symbol" pitchFamily="18" charset="2"/>
              </a:rPr>
              <a:t>m</a:t>
            </a:r>
            <a:r>
              <a:rPr lang="en-US" sz="2800" smtClean="0"/>
              <a:t> e covarianza </a:t>
            </a:r>
            <a:r>
              <a:rPr lang="en-US" sz="2800" b="1" smtClean="0">
                <a:latin typeface="Symbol" pitchFamily="18" charset="2"/>
              </a:rPr>
              <a:t>S</a:t>
            </a:r>
            <a:r>
              <a:rPr lang="en-US" sz="2800" smtClean="0"/>
              <a:t>. 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smtClean="0"/>
              <a:t>Per semplicità, consideriamo il caso in cui solo la media </a:t>
            </a:r>
            <a:r>
              <a:rPr lang="en-US" sz="2800" b="1" smtClean="0">
                <a:latin typeface="Symbol" pitchFamily="18" charset="2"/>
              </a:rPr>
              <a:t>m</a:t>
            </a:r>
            <a:r>
              <a:rPr lang="en-US" sz="2800" smtClean="0"/>
              <a:t> sia sconosciuta. Consideriamo quindi il punto campione </a:t>
            </a:r>
            <a:r>
              <a:rPr lang="en-US" sz="2800" b="1" smtClean="0"/>
              <a:t>x</a:t>
            </a:r>
            <a:r>
              <a:rPr lang="en-US" sz="2800" baseline="-25000" smtClean="0"/>
              <a:t>k </a:t>
            </a:r>
            <a:r>
              <a:rPr lang="en-US" sz="2800" smtClean="0"/>
              <a:t>e troviamo: </a:t>
            </a:r>
          </a:p>
          <a:p>
            <a:pPr marL="609600" indent="-609600">
              <a:lnSpc>
                <a:spcPct val="90000"/>
              </a:lnSpc>
            </a:pPr>
            <a:endParaRPr lang="en-US" sz="2800" smtClean="0"/>
          </a:p>
          <a:p>
            <a:pPr marL="609600" indent="-609600">
              <a:lnSpc>
                <a:spcPct val="110000"/>
              </a:lnSpc>
            </a:pPr>
            <a:endParaRPr lang="en-US" sz="2800" smtClean="0"/>
          </a:p>
        </p:txBody>
      </p:sp>
      <p:graphicFrame>
        <p:nvGraphicFramePr>
          <p:cNvPr id="57351" name="Object 4"/>
          <p:cNvGraphicFramePr>
            <a:graphicFrameLocks noChangeAspect="1"/>
          </p:cNvGraphicFramePr>
          <p:nvPr/>
        </p:nvGraphicFramePr>
        <p:xfrm>
          <a:off x="1228725" y="3819525"/>
          <a:ext cx="75057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4" name="Equation" r:id="rId4" imgW="3225800" imgH="393700" progId="Equation.3">
                  <p:embed/>
                </p:oleObj>
              </mc:Choice>
              <mc:Fallback>
                <p:oleObj name="Equation" r:id="rId4" imgW="3225800" imgH="393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8725" y="3819525"/>
                        <a:ext cx="75057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52" name="Object 5"/>
          <p:cNvGraphicFramePr>
            <a:graphicFrameLocks noChangeAspect="1"/>
          </p:cNvGraphicFramePr>
          <p:nvPr/>
        </p:nvGraphicFramePr>
        <p:xfrm>
          <a:off x="2727325" y="5635625"/>
          <a:ext cx="4048125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5" name="Equation" r:id="rId6" imgW="1739900" imgH="254000" progId="Equation.3">
                  <p:embed/>
                </p:oleObj>
              </mc:Choice>
              <mc:Fallback>
                <p:oleObj name="Equation" r:id="rId6" imgW="1739900" imgH="2540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7325" y="5635625"/>
                        <a:ext cx="4048125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53" name="AutoShape 6"/>
          <p:cNvSpPr>
            <a:spLocks noChangeArrowheads="1"/>
          </p:cNvSpPr>
          <p:nvPr/>
        </p:nvSpPr>
        <p:spPr bwMode="auto">
          <a:xfrm rot="5400000">
            <a:off x="4329907" y="4666456"/>
            <a:ext cx="611188" cy="1038225"/>
          </a:xfrm>
          <a:prstGeom prst="rightArrow">
            <a:avLst>
              <a:gd name="adj1" fmla="val 50000"/>
              <a:gd name="adj2" fmla="val 31454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83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8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F73A7B24-C354-477A-9BDE-A595FD149E6C}" type="slidenum">
              <a:rPr lang="en-GB" sz="1200" b="0" smtClean="0"/>
              <a:pPr/>
              <a:t>18</a:t>
            </a:fld>
            <a:endParaRPr lang="en-GB" sz="1400" b="0" smtClean="0"/>
          </a:p>
        </p:txBody>
      </p:sp>
      <p:sp>
        <p:nvSpPr>
          <p:cNvPr id="58373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200" b="1" smtClean="0"/>
              <a:t>Maximum Likelihood: caso Gaussiano (2)</a:t>
            </a:r>
          </a:p>
        </p:txBody>
      </p:sp>
      <p:sp>
        <p:nvSpPr>
          <p:cNvPr id="583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807450" cy="5073650"/>
          </a:xfrm>
        </p:spPr>
        <p:txBody>
          <a:bodyPr/>
          <a:lstStyle/>
          <a:p>
            <a:pPr marL="355600" indent="-355600">
              <a:lnSpc>
                <a:spcPct val="90000"/>
              </a:lnSpc>
            </a:pPr>
            <a:r>
              <a:rPr lang="en-US" sz="2800" smtClean="0"/>
              <a:t>Identificando </a:t>
            </a:r>
            <a:r>
              <a:rPr lang="en-US" b="1" smtClean="0">
                <a:latin typeface="Symbol" pitchFamily="18" charset="2"/>
              </a:rPr>
              <a:t>q </a:t>
            </a:r>
            <a:r>
              <a:rPr lang="en-US" sz="2800" smtClean="0"/>
              <a:t>con</a:t>
            </a:r>
            <a:r>
              <a:rPr lang="en-US" b="1" smtClean="0"/>
              <a:t> </a:t>
            </a:r>
            <a:r>
              <a:rPr lang="en-US" sz="2800" b="1" smtClean="0">
                <a:latin typeface="Symbol" pitchFamily="18" charset="2"/>
              </a:rPr>
              <a:t>m</a:t>
            </a:r>
            <a:r>
              <a:rPr lang="en-US" b="1" smtClean="0"/>
              <a:t> </a:t>
            </a:r>
            <a:r>
              <a:rPr lang="en-US" sz="2800" smtClean="0"/>
              <a:t>si deduce che la stima Maximum-Likelihood di </a:t>
            </a:r>
            <a:r>
              <a:rPr lang="en-US" sz="2800" b="1" smtClean="0">
                <a:latin typeface="Symbol" pitchFamily="18" charset="2"/>
              </a:rPr>
              <a:t>m</a:t>
            </a:r>
            <a:r>
              <a:rPr lang="en-US" sz="2800" smtClean="0"/>
              <a:t> deve soddisfare la relazione:</a:t>
            </a:r>
          </a:p>
          <a:p>
            <a:pPr marL="355600" indent="-355600">
              <a:lnSpc>
                <a:spcPct val="90000"/>
              </a:lnSpc>
            </a:pPr>
            <a:endParaRPr lang="en-US" sz="2800" smtClean="0"/>
          </a:p>
          <a:p>
            <a:pPr marL="355600" indent="-355600">
              <a:lnSpc>
                <a:spcPct val="90000"/>
              </a:lnSpc>
            </a:pPr>
            <a:endParaRPr lang="en-US" sz="2800" smtClean="0"/>
          </a:p>
          <a:p>
            <a:pPr marL="355600" indent="-355600">
              <a:lnSpc>
                <a:spcPct val="90000"/>
              </a:lnSpc>
            </a:pPr>
            <a:r>
              <a:rPr lang="en-US" sz="2800" smtClean="0"/>
              <a:t>Moltiplicando per </a:t>
            </a:r>
            <a:r>
              <a:rPr lang="en-US" sz="2800" b="1" smtClean="0">
                <a:latin typeface="Symbol" pitchFamily="18" charset="2"/>
              </a:rPr>
              <a:t>S</a:t>
            </a:r>
            <a:r>
              <a:rPr lang="en-US" sz="2800" smtClean="0"/>
              <a:t> e riorganizzando la somma otteniamo</a:t>
            </a:r>
          </a:p>
          <a:p>
            <a:pPr marL="355600" indent="-355600">
              <a:lnSpc>
                <a:spcPct val="90000"/>
              </a:lnSpc>
            </a:pPr>
            <a:endParaRPr lang="en-US" sz="2800" smtClean="0"/>
          </a:p>
          <a:p>
            <a:pPr marL="355600" indent="-355600">
              <a:lnSpc>
                <a:spcPct val="90000"/>
              </a:lnSpc>
            </a:pPr>
            <a:endParaRPr lang="en-US" sz="2800" smtClean="0"/>
          </a:p>
          <a:p>
            <a:pPr marL="355600" indent="-355600">
              <a:lnSpc>
                <a:spcPct val="90000"/>
              </a:lnSpc>
              <a:buFontTx/>
              <a:buNone/>
            </a:pPr>
            <a:r>
              <a:rPr lang="en-US" sz="2800" smtClean="0"/>
              <a:t>	che non è altro che la semplice </a:t>
            </a:r>
            <a:r>
              <a:rPr lang="en-US" sz="2800" b="1" i="1" smtClean="0"/>
              <a:t>media</a:t>
            </a:r>
            <a:r>
              <a:rPr lang="en-US" sz="2800" smtClean="0"/>
              <a:t> degli esempi di training, altresì indicata con       per indicarne la dipendenza dalla numerosità del training set.</a:t>
            </a:r>
          </a:p>
          <a:p>
            <a:pPr marL="355600" indent="-355600">
              <a:lnSpc>
                <a:spcPct val="110000"/>
              </a:lnSpc>
            </a:pPr>
            <a:endParaRPr lang="en-US" sz="2800" smtClean="0"/>
          </a:p>
        </p:txBody>
      </p:sp>
      <p:graphicFrame>
        <p:nvGraphicFramePr>
          <p:cNvPr id="58375" name="Object 4"/>
          <p:cNvGraphicFramePr>
            <a:graphicFrameLocks noChangeAspect="1"/>
          </p:cNvGraphicFramePr>
          <p:nvPr/>
        </p:nvGraphicFramePr>
        <p:xfrm>
          <a:off x="3413125" y="1997075"/>
          <a:ext cx="29178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8" name="Equation" r:id="rId4" imgW="1129810" imgH="431613" progId="Equation.3">
                  <p:embed/>
                </p:oleObj>
              </mc:Choice>
              <mc:Fallback>
                <p:oleObj name="Equation" r:id="rId4" imgW="1129810" imgH="431613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3125" y="1997075"/>
                        <a:ext cx="29178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6" name="Object 5"/>
          <p:cNvGraphicFramePr>
            <a:graphicFrameLocks noChangeAspect="1"/>
          </p:cNvGraphicFramePr>
          <p:nvPr/>
        </p:nvGraphicFramePr>
        <p:xfrm>
          <a:off x="3695700" y="3719513"/>
          <a:ext cx="1835150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79" name="Equation" r:id="rId6" imgW="736600" imgH="431800" progId="Equation.3">
                  <p:embed/>
                </p:oleObj>
              </mc:Choice>
              <mc:Fallback>
                <p:oleObj name="Equation" r:id="rId6" imgW="736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3719513"/>
                        <a:ext cx="1835150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377" name="Object 6"/>
          <p:cNvGraphicFramePr>
            <a:graphicFrameLocks noChangeAspect="1"/>
          </p:cNvGraphicFramePr>
          <p:nvPr/>
        </p:nvGraphicFramePr>
        <p:xfrm>
          <a:off x="5230813" y="5191125"/>
          <a:ext cx="474662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Equation" r:id="rId8" imgW="190500" imgH="228600" progId="Equation.3">
                  <p:embed/>
                </p:oleObj>
              </mc:Choice>
              <mc:Fallback>
                <p:oleObj name="Equation" r:id="rId8" imgW="1905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0813" y="5191125"/>
                        <a:ext cx="474662" cy="56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5939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5939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3031A3F6-D93A-4917-A6F8-F0AC21808906}" type="slidenum">
              <a:rPr lang="en-GB" sz="1200" b="0" smtClean="0"/>
              <a:pPr/>
              <a:t>19</a:t>
            </a:fld>
            <a:endParaRPr lang="en-GB" sz="1400" b="0" smtClean="0"/>
          </a:p>
        </p:txBody>
      </p:sp>
      <p:sp>
        <p:nvSpPr>
          <p:cNvPr id="5939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88938" y="1120775"/>
            <a:ext cx="9197975" cy="4975225"/>
          </a:xfrm>
        </p:spPr>
        <p:txBody>
          <a:bodyPr/>
          <a:lstStyle/>
          <a:p>
            <a:r>
              <a:rPr lang="it-IT" sz="2800" smtClean="0"/>
              <a:t>Consideriamo ora il caso più tipico in cui la distribuzione Gaussiana abbia media e covarianza ignote.</a:t>
            </a:r>
          </a:p>
          <a:p>
            <a:r>
              <a:rPr lang="it-IT" sz="2800" smtClean="0"/>
              <a:t>Consideriamo prima il caso univariato </a:t>
            </a:r>
            <a:r>
              <a:rPr lang="it-IT" sz="2800" b="1" smtClean="0">
                <a:sym typeface="Symbol" pitchFamily="18" charset="2"/>
              </a:rPr>
              <a:t></a:t>
            </a:r>
            <a:r>
              <a:rPr lang="it-IT" sz="2800" smtClean="0">
                <a:sym typeface="Symbol" pitchFamily="18" charset="2"/>
              </a:rPr>
              <a:t> = (</a:t>
            </a:r>
            <a:r>
              <a:rPr lang="it-IT" smtClean="0">
                <a:sym typeface="Symbol" pitchFamily="18" charset="2"/>
              </a:rPr>
              <a:t></a:t>
            </a:r>
            <a:r>
              <a:rPr lang="it-IT" baseline="-25000" smtClean="0">
                <a:sym typeface="Symbol" pitchFamily="18" charset="2"/>
              </a:rPr>
              <a:t>1</a:t>
            </a:r>
            <a:r>
              <a:rPr lang="it-IT" smtClean="0">
                <a:sym typeface="Symbol" pitchFamily="18" charset="2"/>
              </a:rPr>
              <a:t>, </a:t>
            </a:r>
            <a:r>
              <a:rPr lang="it-IT" baseline="-25000" smtClean="0">
                <a:sym typeface="Symbol" pitchFamily="18" charset="2"/>
              </a:rPr>
              <a:t>2</a:t>
            </a:r>
            <a:r>
              <a:rPr lang="it-IT" sz="2800" smtClean="0">
                <a:sym typeface="Symbol" pitchFamily="18" charset="2"/>
              </a:rPr>
              <a:t>) = (,</a:t>
            </a:r>
            <a:r>
              <a:rPr lang="it-IT" sz="2800" baseline="30000" smtClean="0">
                <a:sym typeface="Symbol" pitchFamily="18" charset="2"/>
              </a:rPr>
              <a:t>2</a:t>
            </a:r>
            <a:r>
              <a:rPr lang="it-IT" sz="2800" smtClean="0">
                <a:sym typeface="Symbol" pitchFamily="18" charset="2"/>
              </a:rPr>
              <a:t>)</a:t>
            </a:r>
          </a:p>
          <a:p>
            <a:r>
              <a:rPr lang="it-IT" sz="2800" smtClean="0">
                <a:sym typeface="Symbol" pitchFamily="18" charset="2"/>
              </a:rPr>
              <a:t>Se si prende un singolo punto abbiamo</a:t>
            </a:r>
          </a:p>
          <a:p>
            <a:endParaRPr lang="it-IT" sz="2800" smtClean="0">
              <a:sym typeface="Symbol" pitchFamily="18" charset="2"/>
            </a:endParaRPr>
          </a:p>
          <a:p>
            <a:pPr>
              <a:buFontTx/>
              <a:buNone/>
            </a:pPr>
            <a:r>
              <a:rPr lang="it-IT" sz="2800" smtClean="0">
                <a:sym typeface="Symbol" pitchFamily="18" charset="2"/>
              </a:rPr>
              <a:t>	la cui derivata è</a:t>
            </a:r>
          </a:p>
          <a:p>
            <a:pPr>
              <a:buFontTx/>
              <a:buNone/>
            </a:pPr>
            <a:endParaRPr lang="it-IT" sz="2800" smtClean="0">
              <a:sym typeface="Symbol" pitchFamily="18" charset="2"/>
            </a:endParaRPr>
          </a:p>
          <a:p>
            <a:endParaRPr lang="it-IT" sz="2800" smtClean="0">
              <a:sym typeface="Symbol" pitchFamily="18" charset="2"/>
            </a:endParaRPr>
          </a:p>
        </p:txBody>
      </p:sp>
      <p:sp>
        <p:nvSpPr>
          <p:cNvPr id="59398" name="Rectangle 3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  <a:noFill/>
        </p:spPr>
        <p:txBody>
          <a:bodyPr/>
          <a:lstStyle/>
          <a:p>
            <a:r>
              <a:rPr lang="en-GB" sz="3200" b="1" smtClean="0"/>
              <a:t>Maximum Likelihood: caso Gaussiano (3)</a:t>
            </a:r>
          </a:p>
        </p:txBody>
      </p:sp>
      <p:graphicFrame>
        <p:nvGraphicFramePr>
          <p:cNvPr id="59399" name="Object 4"/>
          <p:cNvGraphicFramePr>
            <a:graphicFrameLocks noChangeAspect="1"/>
          </p:cNvGraphicFramePr>
          <p:nvPr/>
        </p:nvGraphicFramePr>
        <p:xfrm>
          <a:off x="2330450" y="3027363"/>
          <a:ext cx="5880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1" name="Equation" r:id="rId4" imgW="2527300" imgH="431800" progId="Equation.3">
                  <p:embed/>
                </p:oleObj>
              </mc:Choice>
              <mc:Fallback>
                <p:oleObj name="Equation" r:id="rId4" imgW="2527300" imgH="431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0450" y="3027363"/>
                        <a:ext cx="58801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400" name="Object 5"/>
          <p:cNvGraphicFramePr>
            <a:graphicFrameLocks noChangeAspect="1"/>
          </p:cNvGraphicFramePr>
          <p:nvPr/>
        </p:nvGraphicFramePr>
        <p:xfrm>
          <a:off x="1820863" y="4106863"/>
          <a:ext cx="5969000" cy="200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2" name="Equation" r:id="rId6" imgW="2565400" imgH="863600" progId="Equation.3">
                  <p:embed/>
                </p:oleObj>
              </mc:Choice>
              <mc:Fallback>
                <p:oleObj name="Equation" r:id="rId6" imgW="2565400" imgH="863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0863" y="4106863"/>
                        <a:ext cx="5969000" cy="2006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19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19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D73988F3-BC34-4875-A4F5-16147B23E639}" type="slidenum">
              <a:rPr lang="en-GB" sz="1200" b="0" smtClean="0"/>
              <a:pPr/>
              <a:t>2</a:t>
            </a:fld>
            <a:endParaRPr lang="en-GB" sz="1400" b="0" smtClean="0"/>
          </a:p>
        </p:txBody>
      </p:sp>
      <p:sp>
        <p:nvSpPr>
          <p:cNvPr id="41989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8420100" cy="838200"/>
          </a:xfrm>
        </p:spPr>
        <p:txBody>
          <a:bodyPr/>
          <a:lstStyle/>
          <a:p>
            <a:r>
              <a:rPr lang="en-GB" sz="3600" b="1" smtClean="0"/>
              <a:t>Introduzione</a:t>
            </a:r>
            <a:endParaRPr lang="en-GB" sz="3600" smtClean="0"/>
          </a:p>
        </p:txBody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4438"/>
            <a:ext cx="8420100" cy="511651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smtClean="0"/>
              <a:t>Per creare un classificatore ottimale che utilizzi la regola di decisione Bayesiana è necessario conoscere:</a:t>
            </a:r>
          </a:p>
          <a:p>
            <a:pPr marL="990600" lvl="1" indent="-533400">
              <a:lnSpc>
                <a:spcPct val="90000"/>
              </a:lnSpc>
            </a:pPr>
            <a:r>
              <a:rPr lang="en-GB" smtClean="0"/>
              <a:t>Le </a:t>
            </a:r>
            <a:r>
              <a:rPr lang="en-GB" sz="3200" b="1" i="1" smtClean="0"/>
              <a:t>probabilità a priori</a:t>
            </a:r>
          </a:p>
          <a:p>
            <a:pPr marL="990600" lvl="1" indent="-533400">
              <a:lnSpc>
                <a:spcPct val="90000"/>
              </a:lnSpc>
            </a:pPr>
            <a:r>
              <a:rPr lang="en-GB" smtClean="0"/>
              <a:t>Le </a:t>
            </a:r>
            <a:r>
              <a:rPr lang="en-GB" sz="3200" b="1" i="1" smtClean="0"/>
              <a:t>densità condizionali</a:t>
            </a:r>
          </a:p>
          <a:p>
            <a:pPr marL="609600" indent="-609600">
              <a:lnSpc>
                <a:spcPct val="90000"/>
              </a:lnSpc>
            </a:pPr>
            <a:r>
              <a:rPr lang="en-GB" smtClean="0"/>
              <a:t>Le performance di un classificatore dipendono </a:t>
            </a:r>
            <a:r>
              <a:rPr lang="en-GB" u="sng" smtClean="0"/>
              <a:t>fortemente</a:t>
            </a:r>
            <a:r>
              <a:rPr lang="en-GB" smtClean="0"/>
              <a:t> dalla bontà di queste componenti</a:t>
            </a:r>
            <a:endParaRPr lang="en-GB" i="1" smtClean="0"/>
          </a:p>
          <a:p>
            <a:pPr marL="609600" indent="-609600">
              <a:lnSpc>
                <a:spcPct val="90000"/>
              </a:lnSpc>
            </a:pPr>
            <a:endParaRPr lang="en-GB" b="1" i="1" smtClean="0">
              <a:solidFill>
                <a:srgbClr val="FF0000"/>
              </a:solidFill>
            </a:endParaRPr>
          </a:p>
          <a:p>
            <a:pPr marL="609600" indent="-609600">
              <a:lnSpc>
                <a:spcPct val="90000"/>
              </a:lnSpc>
            </a:pPr>
            <a:r>
              <a:rPr lang="en-GB" b="1" i="1" smtClean="0">
                <a:solidFill>
                  <a:srgbClr val="FF0000"/>
                </a:solidFill>
              </a:rPr>
              <a:t>NON SI HANNO PRATICAMENTE MAI TUTTE QUESTE INFORMAZIONI!</a:t>
            </a:r>
          </a:p>
        </p:txBody>
      </p:sp>
      <p:graphicFrame>
        <p:nvGraphicFramePr>
          <p:cNvPr id="41991" name="Object 4"/>
          <p:cNvGraphicFramePr>
            <a:graphicFrameLocks noChangeAspect="1"/>
          </p:cNvGraphicFramePr>
          <p:nvPr/>
        </p:nvGraphicFramePr>
        <p:xfrm>
          <a:off x="5692775" y="2633663"/>
          <a:ext cx="93662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4" imgW="393529" imgH="228501" progId="Equation.3">
                  <p:embed/>
                </p:oleObj>
              </mc:Choice>
              <mc:Fallback>
                <p:oleObj name="Equation" r:id="rId4" imgW="393529" imgH="228501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2775" y="2633663"/>
                        <a:ext cx="936625" cy="542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2" name="Object 5"/>
          <p:cNvGraphicFramePr>
            <a:graphicFrameLocks noChangeAspect="1"/>
          </p:cNvGraphicFramePr>
          <p:nvPr/>
        </p:nvGraphicFramePr>
        <p:xfrm>
          <a:off x="5702300" y="3157538"/>
          <a:ext cx="14128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4" name="Equation" r:id="rId6" imgW="558800" imgH="228600" progId="Equation.3">
                  <p:embed/>
                </p:oleObj>
              </mc:Choice>
              <mc:Fallback>
                <p:oleObj name="Equation" r:id="rId6" imgW="558800" imgH="228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02300" y="3157538"/>
                        <a:ext cx="14128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6041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6042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B6C64E7E-D3E9-403B-AE24-4BF23B2750B4}" type="slidenum">
              <a:rPr lang="en-GB" sz="1200" b="0" smtClean="0"/>
              <a:pPr/>
              <a:t>20</a:t>
            </a:fld>
            <a:endParaRPr lang="en-GB" sz="1400" b="0" smtClean="0"/>
          </a:p>
        </p:txBody>
      </p:sp>
      <p:sp>
        <p:nvSpPr>
          <p:cNvPr id="6042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42950" y="1149350"/>
            <a:ext cx="8420100" cy="4946650"/>
          </a:xfrm>
        </p:spPr>
        <p:txBody>
          <a:bodyPr/>
          <a:lstStyle/>
          <a:p>
            <a:r>
              <a:rPr lang="it-IT" smtClean="0"/>
              <a:t>Eguagliando a 0 e considerando tutti i punti si ottiene:</a:t>
            </a:r>
          </a:p>
          <a:p>
            <a:endParaRPr lang="it-IT" smtClean="0"/>
          </a:p>
          <a:p>
            <a:endParaRPr lang="it-IT" smtClean="0"/>
          </a:p>
          <a:p>
            <a:pPr>
              <a:buFontTx/>
              <a:buNone/>
            </a:pPr>
            <a:r>
              <a:rPr lang="it-IT" smtClean="0"/>
              <a:t>	dove     e      sono le stime ML per </a:t>
            </a:r>
            <a:r>
              <a:rPr lang="it-IT" i="1" smtClean="0">
                <a:sym typeface="Symbol" pitchFamily="18" charset="2"/>
              </a:rPr>
              <a:t></a:t>
            </a:r>
            <a:r>
              <a:rPr lang="it-IT" baseline="-25000" smtClean="0">
                <a:sym typeface="Symbol" pitchFamily="18" charset="2"/>
              </a:rPr>
              <a:t>1</a:t>
            </a:r>
            <a:r>
              <a:rPr lang="it-IT" smtClean="0">
                <a:sym typeface="Symbol" pitchFamily="18" charset="2"/>
              </a:rPr>
              <a:t> e </a:t>
            </a:r>
            <a:r>
              <a:rPr lang="it-IT" i="1" smtClean="0">
                <a:sym typeface="Symbol" pitchFamily="18" charset="2"/>
              </a:rPr>
              <a:t></a:t>
            </a:r>
            <a:r>
              <a:rPr lang="it-IT" baseline="-25000" smtClean="0">
                <a:sym typeface="Symbol" pitchFamily="18" charset="2"/>
              </a:rPr>
              <a:t>2</a:t>
            </a:r>
            <a:r>
              <a:rPr lang="it-IT" sz="2800" smtClean="0">
                <a:sym typeface="Symbol" pitchFamily="18" charset="2"/>
              </a:rPr>
              <a:t>. </a:t>
            </a:r>
            <a:endParaRPr lang="it-IT" smtClean="0"/>
          </a:p>
          <a:p>
            <a:r>
              <a:rPr lang="it-IT" smtClean="0"/>
              <a:t>Sostituendo 				si hanno le stime ML di media e varianza</a:t>
            </a:r>
          </a:p>
        </p:txBody>
      </p:sp>
      <p:sp>
        <p:nvSpPr>
          <p:cNvPr id="60422" name="Rectangle 3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  <a:noFill/>
        </p:spPr>
        <p:txBody>
          <a:bodyPr/>
          <a:lstStyle/>
          <a:p>
            <a:r>
              <a:rPr lang="en-GB" sz="3200" b="1" smtClean="0"/>
              <a:t>Maximum Likelihood: caso Gaussiano (4)</a:t>
            </a:r>
          </a:p>
        </p:txBody>
      </p:sp>
      <p:graphicFrame>
        <p:nvGraphicFramePr>
          <p:cNvPr id="60423" name="Object 4"/>
          <p:cNvGraphicFramePr>
            <a:graphicFrameLocks noChangeAspect="1"/>
          </p:cNvGraphicFramePr>
          <p:nvPr/>
        </p:nvGraphicFramePr>
        <p:xfrm>
          <a:off x="1527175" y="2166938"/>
          <a:ext cx="2628900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0" name="Equazione" r:id="rId4" imgW="1130300" imgH="457200" progId="Equation.3">
                  <p:embed/>
                </p:oleObj>
              </mc:Choice>
              <mc:Fallback>
                <p:oleObj name="Equazione" r:id="rId4" imgW="1130300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2166938"/>
                        <a:ext cx="2628900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4" name="Object 5"/>
          <p:cNvGraphicFramePr>
            <a:graphicFrameLocks noChangeAspect="1"/>
          </p:cNvGraphicFramePr>
          <p:nvPr/>
        </p:nvGraphicFramePr>
        <p:xfrm>
          <a:off x="4919663" y="2106613"/>
          <a:ext cx="3813175" cy="112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1" name="Equation" r:id="rId6" imgW="1637589" imgH="482391" progId="Equation.3">
                  <p:embed/>
                </p:oleObj>
              </mc:Choice>
              <mc:Fallback>
                <p:oleObj name="Equation" r:id="rId6" imgW="1637589" imgH="482391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106613"/>
                        <a:ext cx="3813175" cy="1120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5" name="Object 6"/>
          <p:cNvGraphicFramePr>
            <a:graphicFrameLocks noChangeAspect="1"/>
          </p:cNvGraphicFramePr>
          <p:nvPr/>
        </p:nvGraphicFramePr>
        <p:xfrm>
          <a:off x="2074863" y="3408363"/>
          <a:ext cx="3540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2" name="Equation" r:id="rId8" imgW="152334" imgH="241195" progId="Equation.3">
                  <p:embed/>
                </p:oleObj>
              </mc:Choice>
              <mc:Fallback>
                <p:oleObj name="Equation" r:id="rId8" imgW="152334" imgH="24119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3408363"/>
                        <a:ext cx="354012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6" name="Object 7"/>
          <p:cNvGraphicFramePr>
            <a:graphicFrameLocks noChangeAspect="1"/>
          </p:cNvGraphicFramePr>
          <p:nvPr/>
        </p:nvGraphicFramePr>
        <p:xfrm>
          <a:off x="2819400" y="3392488"/>
          <a:ext cx="384175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Equation" r:id="rId10" imgW="164957" imgH="241091" progId="Equation.3">
                  <p:embed/>
                </p:oleObj>
              </mc:Choice>
              <mc:Fallback>
                <p:oleObj name="Equation" r:id="rId10" imgW="164957" imgH="241091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392488"/>
                        <a:ext cx="384175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7" name="Object 9"/>
          <p:cNvGraphicFramePr>
            <a:graphicFrameLocks noChangeAspect="1"/>
          </p:cNvGraphicFramePr>
          <p:nvPr/>
        </p:nvGraphicFramePr>
        <p:xfrm>
          <a:off x="3221038" y="4017963"/>
          <a:ext cx="28321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4" name="Equation" r:id="rId12" imgW="1218671" imgH="241195" progId="Equation.3">
                  <p:embed/>
                </p:oleObj>
              </mc:Choice>
              <mc:Fallback>
                <p:oleObj name="Equation" r:id="rId12" imgW="1218671" imgH="24119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1038" y="4017963"/>
                        <a:ext cx="2832100" cy="56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8" name="Object 10"/>
          <p:cNvGraphicFramePr>
            <a:graphicFrameLocks noChangeAspect="1"/>
          </p:cNvGraphicFramePr>
          <p:nvPr/>
        </p:nvGraphicFramePr>
        <p:xfrm>
          <a:off x="1489075" y="5072063"/>
          <a:ext cx="1743075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5" name="Equation" r:id="rId14" imgW="748975" imgH="431613" progId="Equation.3">
                  <p:embed/>
                </p:oleObj>
              </mc:Choice>
              <mc:Fallback>
                <p:oleObj name="Equation" r:id="rId14" imgW="748975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9075" y="5072063"/>
                        <a:ext cx="1743075" cy="1004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429" name="Object 11"/>
          <p:cNvGraphicFramePr>
            <a:graphicFrameLocks noChangeAspect="1"/>
          </p:cNvGraphicFramePr>
          <p:nvPr/>
        </p:nvGraphicFramePr>
        <p:xfrm>
          <a:off x="5008563" y="5054600"/>
          <a:ext cx="2867025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6" name="Equation" r:id="rId16" imgW="1231366" imgH="431613" progId="Equation.3">
                  <p:embed/>
                </p:oleObj>
              </mc:Choice>
              <mc:Fallback>
                <p:oleObj name="Equation" r:id="rId16" imgW="1231366" imgH="431613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8563" y="5054600"/>
                        <a:ext cx="2867025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614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FCDEEC70-1DA8-47BD-A76C-6B5B73020E58}" type="slidenum">
              <a:rPr lang="en-GB" sz="1200" b="0" smtClean="0"/>
              <a:pPr/>
              <a:t>21</a:t>
            </a:fld>
            <a:endParaRPr lang="en-GB" sz="1400" b="0" smtClean="0"/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42950" y="1081088"/>
            <a:ext cx="8420100" cy="5014912"/>
          </a:xfrm>
        </p:spPr>
        <p:txBody>
          <a:bodyPr/>
          <a:lstStyle/>
          <a:p>
            <a:r>
              <a:rPr lang="it-IT" sz="2800" smtClean="0"/>
              <a:t>Il caso multivariato si tratta in maniera analoga con più conti. Il risultato è comunque:</a:t>
            </a:r>
          </a:p>
          <a:p>
            <a:endParaRPr lang="it-IT" sz="2800" smtClean="0"/>
          </a:p>
          <a:p>
            <a:endParaRPr lang="it-IT" sz="2800" smtClean="0"/>
          </a:p>
          <a:p>
            <a:r>
              <a:rPr lang="it-IT" sz="2800" smtClean="0"/>
              <a:t>Si noti tuttavia che la stima della covarianza è sbilanciata, i.e., il valore aspettato della varianza campione su tutti i possibili insiemi di dimensione </a:t>
            </a:r>
            <a:r>
              <a:rPr lang="it-IT" sz="2800" i="1" smtClean="0"/>
              <a:t>n</a:t>
            </a:r>
            <a:r>
              <a:rPr lang="it-IT" sz="2800" smtClean="0"/>
              <a:t> non è uguale alla vera varianza </a:t>
            </a:r>
          </a:p>
        </p:txBody>
      </p:sp>
      <p:sp>
        <p:nvSpPr>
          <p:cNvPr id="61446" name="Rectangle 4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  <a:noFill/>
        </p:spPr>
        <p:txBody>
          <a:bodyPr/>
          <a:lstStyle/>
          <a:p>
            <a:r>
              <a:rPr lang="en-GB" sz="3200" b="1" smtClean="0"/>
              <a:t>Maximum Likelihood: caso Gaussiano (5)</a:t>
            </a:r>
          </a:p>
        </p:txBody>
      </p:sp>
      <p:graphicFrame>
        <p:nvGraphicFramePr>
          <p:cNvPr id="61447" name="Object 5"/>
          <p:cNvGraphicFramePr>
            <a:graphicFrameLocks noChangeAspect="1"/>
          </p:cNvGraphicFramePr>
          <p:nvPr/>
        </p:nvGraphicFramePr>
        <p:xfrm>
          <a:off x="1695450" y="2027238"/>
          <a:ext cx="1828800" cy="107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0" name="Equation" r:id="rId4" imgW="736600" imgH="431800" progId="Equation.3">
                  <p:embed/>
                </p:oleObj>
              </mc:Choice>
              <mc:Fallback>
                <p:oleObj name="Equation" r:id="rId4" imgW="7366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027238"/>
                        <a:ext cx="1828800" cy="1073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6"/>
          <p:cNvGraphicFramePr>
            <a:graphicFrameLocks noChangeAspect="1"/>
          </p:cNvGraphicFramePr>
          <p:nvPr/>
        </p:nvGraphicFramePr>
        <p:xfrm>
          <a:off x="4727575" y="2054225"/>
          <a:ext cx="3924300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1" name="Equation" r:id="rId6" imgW="1600200" imgH="431800" progId="Equation.3">
                  <p:embed/>
                </p:oleObj>
              </mc:Choice>
              <mc:Fallback>
                <p:oleObj name="Equation" r:id="rId6" imgW="1600200" imgH="431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2054225"/>
                        <a:ext cx="3924300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8"/>
          <p:cNvGraphicFramePr>
            <a:graphicFrameLocks noChangeAspect="1"/>
          </p:cNvGraphicFramePr>
          <p:nvPr/>
        </p:nvGraphicFramePr>
        <p:xfrm>
          <a:off x="2287588" y="4929188"/>
          <a:ext cx="4816475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Equation" r:id="rId8" imgW="2070100" imgH="457200" progId="Equation.3">
                  <p:embed/>
                </p:oleObj>
              </mc:Choice>
              <mc:Fallback>
                <p:oleObj name="Equation" r:id="rId8" imgW="2070100" imgH="4572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588" y="4929188"/>
                        <a:ext cx="4816475" cy="1062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624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624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945C3A9A-1596-4FA4-B682-4A26AE0664B6}" type="slidenum">
              <a:rPr lang="en-GB" sz="1200" b="0" smtClean="0"/>
              <a:pPr/>
              <a:t>22</a:t>
            </a:fld>
            <a:endParaRPr lang="en-GB" sz="1400" b="0" smtClean="0"/>
          </a:p>
        </p:txBody>
      </p:sp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755650"/>
          </a:xfrm>
        </p:spPr>
        <p:txBody>
          <a:bodyPr/>
          <a:lstStyle/>
          <a:p>
            <a:r>
              <a:rPr lang="en-GB" sz="3600" b="1" smtClean="0"/>
              <a:t>Maximum-Likelihood: altri casi</a:t>
            </a:r>
          </a:p>
        </p:txBody>
      </p:sp>
      <p:sp>
        <p:nvSpPr>
          <p:cNvPr id="624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858838"/>
            <a:ext cx="8807450" cy="5168900"/>
          </a:xfrm>
        </p:spPr>
        <p:txBody>
          <a:bodyPr/>
          <a:lstStyle/>
          <a:p>
            <a:pPr marL="609600" indent="-609600">
              <a:lnSpc>
                <a:spcPct val="110000"/>
              </a:lnSpc>
            </a:pPr>
            <a:r>
              <a:rPr lang="en-US" sz="2800" smtClean="0"/>
              <a:t>Esistono, oltre alla densità Gaussiana, anche altre famiglie di densità che costituiscono altrettante famiglie di parametri:</a:t>
            </a:r>
          </a:p>
          <a:p>
            <a:pPr marL="865188" lvl="1" indent="-407988">
              <a:lnSpc>
                <a:spcPct val="130000"/>
              </a:lnSpc>
            </a:pPr>
            <a:r>
              <a:rPr lang="en-US" sz="2400" b="1" i="1" smtClean="0"/>
              <a:t>Distribuzione esponenziale</a:t>
            </a:r>
          </a:p>
          <a:p>
            <a:pPr marL="609600" indent="-609600">
              <a:lnSpc>
                <a:spcPct val="130000"/>
              </a:lnSpc>
            </a:pPr>
            <a:endParaRPr lang="en-US" sz="4000" smtClean="0"/>
          </a:p>
          <a:p>
            <a:pPr marL="865188" lvl="1" indent="-407988">
              <a:lnSpc>
                <a:spcPct val="130000"/>
              </a:lnSpc>
            </a:pPr>
            <a:r>
              <a:rPr lang="en-US" sz="2400" b="1" i="1" smtClean="0"/>
              <a:t>Distribuzione uniforme</a:t>
            </a:r>
          </a:p>
          <a:p>
            <a:pPr marL="609600" indent="-609600">
              <a:lnSpc>
                <a:spcPct val="130000"/>
              </a:lnSpc>
            </a:pPr>
            <a:endParaRPr lang="en-US" sz="2800" b="1" i="1" smtClean="0"/>
          </a:p>
          <a:p>
            <a:pPr marL="865188" lvl="1" indent="-407988">
              <a:lnSpc>
                <a:spcPct val="130000"/>
              </a:lnSpc>
            </a:pPr>
            <a:endParaRPr lang="en-US" sz="2400" b="1" i="1" smtClean="0"/>
          </a:p>
          <a:p>
            <a:pPr marL="865188" lvl="1" indent="-407988">
              <a:lnSpc>
                <a:spcPct val="130000"/>
              </a:lnSpc>
            </a:pPr>
            <a:r>
              <a:rPr lang="en-US" sz="2400" b="1" i="1" smtClean="0"/>
              <a:t>Distribuzione di Bernoulli multivariata</a:t>
            </a:r>
          </a:p>
          <a:p>
            <a:pPr marL="609600" indent="-609600">
              <a:lnSpc>
                <a:spcPct val="110000"/>
              </a:lnSpc>
              <a:buFontTx/>
              <a:buNone/>
            </a:pPr>
            <a:r>
              <a:rPr lang="en-US" sz="2800" smtClean="0"/>
              <a:t>  </a:t>
            </a:r>
          </a:p>
        </p:txBody>
      </p:sp>
      <p:graphicFrame>
        <p:nvGraphicFramePr>
          <p:cNvPr id="62471" name="Object 9"/>
          <p:cNvGraphicFramePr>
            <a:graphicFrameLocks noChangeAspect="1"/>
          </p:cNvGraphicFramePr>
          <p:nvPr/>
        </p:nvGraphicFramePr>
        <p:xfrm>
          <a:off x="2847975" y="2806700"/>
          <a:ext cx="45593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Equation" r:id="rId4" imgW="1841500" imgH="482600" progId="Equation.3">
                  <p:embed/>
                </p:oleObj>
              </mc:Choice>
              <mc:Fallback>
                <p:oleObj name="Equation" r:id="rId4" imgW="1841500" imgH="482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7975" y="2806700"/>
                        <a:ext cx="4559300" cy="1195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472" name="Object 10"/>
          <p:cNvGraphicFramePr>
            <a:graphicFrameLocks noChangeAspect="1"/>
          </p:cNvGraphicFramePr>
          <p:nvPr/>
        </p:nvGraphicFramePr>
        <p:xfrm>
          <a:off x="2660650" y="4451350"/>
          <a:ext cx="5030788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4" name="Equation" r:id="rId6" imgW="2032000" imgH="457200" progId="Equation.3">
                  <p:embed/>
                </p:oleObj>
              </mc:Choice>
              <mc:Fallback>
                <p:oleObj name="Equation" r:id="rId6" imgW="203200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0650" y="4451350"/>
                        <a:ext cx="5030788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634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634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D189A9FE-C3EC-48BF-82F9-E1C3C230E446}" type="slidenum">
              <a:rPr lang="en-GB" sz="1200" b="0" smtClean="0"/>
              <a:pPr/>
              <a:t>23</a:t>
            </a:fld>
            <a:endParaRPr lang="en-GB" sz="1400" b="0" smtClean="0"/>
          </a:p>
        </p:txBody>
      </p:sp>
      <p:sp>
        <p:nvSpPr>
          <p:cNvPr id="63493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600" b="1" smtClean="0"/>
              <a:t>Maximum-Likelihood – Modello d’errore</a:t>
            </a:r>
          </a:p>
        </p:txBody>
      </p:sp>
      <p:sp>
        <p:nvSpPr>
          <p:cNvPr id="63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807450" cy="5073650"/>
          </a:xfrm>
        </p:spPr>
        <p:txBody>
          <a:bodyPr/>
          <a:lstStyle/>
          <a:p>
            <a:pPr marL="355600" indent="-355600"/>
            <a:r>
              <a:rPr lang="en-US" smtClean="0"/>
              <a:t>In generale, se i modelli parametrici sono validi, il classificatore </a:t>
            </a:r>
            <a:r>
              <a:rPr lang="en-US" i="1" smtClean="0"/>
              <a:t>maximum-likelihood </a:t>
            </a:r>
            <a:r>
              <a:rPr lang="en-US" smtClean="0"/>
              <a:t>fornisce risultati eccellenti.</a:t>
            </a:r>
          </a:p>
          <a:p>
            <a:pPr marL="355600" indent="-355600"/>
            <a:r>
              <a:rPr lang="en-US" smtClean="0"/>
              <a:t>Invece, se si usano famiglie parametriche scorrette, il classificatore produce forti errori </a:t>
            </a:r>
          </a:p>
          <a:p>
            <a:pPr marL="900113" lvl="1" indent="-273050"/>
            <a:r>
              <a:rPr lang="en-US" smtClean="0"/>
              <a:t>Questo accade anche se è nota la famiglia parametrica da usare, per esempio se si stima all’interno di una distribuzione gaussiana come parametro una varianza troppo larga.</a:t>
            </a:r>
          </a:p>
          <a:p>
            <a:pPr marL="900113" lvl="1" indent="-273050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645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645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B9A07964-CF7C-4329-A603-EF00692E7474}" type="slidenum">
              <a:rPr lang="en-GB" sz="1200" b="0" smtClean="0"/>
              <a:pPr/>
              <a:t>24</a:t>
            </a:fld>
            <a:endParaRPr lang="en-GB" sz="1400" b="0" smtClean="0"/>
          </a:p>
        </p:txBody>
      </p:sp>
      <p:sp>
        <p:nvSpPr>
          <p:cNvPr id="645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388"/>
            <a:ext cx="9906000" cy="838200"/>
          </a:xfrm>
        </p:spPr>
        <p:txBody>
          <a:bodyPr/>
          <a:lstStyle/>
          <a:p>
            <a:r>
              <a:rPr lang="en-GB" sz="3200" b="1" smtClean="0"/>
              <a:t>Maximum-Likelihood – Modello d’errore (2)</a:t>
            </a:r>
          </a:p>
        </p:txBody>
      </p:sp>
      <p:sp>
        <p:nvSpPr>
          <p:cNvPr id="64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03338"/>
            <a:ext cx="8807450" cy="4937125"/>
          </a:xfrm>
        </p:spPr>
        <p:txBody>
          <a:bodyPr/>
          <a:lstStyle/>
          <a:p>
            <a:pPr marL="609600" indent="-609600"/>
            <a:r>
              <a:rPr lang="en-US" smtClean="0"/>
              <a:t>Di fatto </a:t>
            </a:r>
            <a:r>
              <a:rPr lang="en-US" i="1" smtClean="0"/>
              <a:t>manca un modello d’errore che dia un voto alla parametrizzazione ottenuta</a:t>
            </a:r>
            <a:r>
              <a:rPr lang="en-US" smtClean="0"/>
              <a:t>.</a:t>
            </a:r>
          </a:p>
          <a:p>
            <a:pPr marL="609600" indent="-609600"/>
            <a:r>
              <a:rPr lang="en-US" smtClean="0"/>
              <a:t>Inoltre, per applicare la stima di Maximum-Likelihood, tutti i dati di training devono essere disponibili </a:t>
            </a:r>
          </a:p>
          <a:p>
            <a:pPr marL="990600" lvl="1" indent="-533400"/>
            <a:r>
              <a:rPr lang="en-US" smtClean="0"/>
              <a:t>Se vogliamo utilizzare </a:t>
            </a:r>
            <a:r>
              <a:rPr lang="en-US" u="sng" smtClean="0"/>
              <a:t>nuovi</a:t>
            </a:r>
            <a:r>
              <a:rPr lang="en-US" smtClean="0"/>
              <a:t> dati di training, è necessario ricalcolare la procedura di stima Maximum-Likelihood.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err="1" smtClean="0"/>
              <a:t>Expectation-Maximization</a:t>
            </a:r>
            <a:endParaRPr lang="it-IT" dirty="0" smtClean="0"/>
          </a:p>
        </p:txBody>
      </p:sp>
      <p:graphicFrame>
        <p:nvGraphicFramePr>
          <p:cNvPr id="208901" name="Object 2"/>
          <p:cNvGraphicFramePr>
            <a:graphicFrameLocks noChangeAspect="1"/>
          </p:cNvGraphicFramePr>
          <p:nvPr/>
        </p:nvGraphicFramePr>
        <p:xfrm>
          <a:off x="2301875" y="5013325"/>
          <a:ext cx="4991100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50" name="Equation" r:id="rId3" imgW="1895475" imgH="438150" progId="Equation.3">
                  <p:embed/>
                </p:oleObj>
              </mc:Choice>
              <mc:Fallback>
                <p:oleObj name="Equation" r:id="rId3" imgW="1895475" imgH="4381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75" y="5013325"/>
                        <a:ext cx="4991100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5540" name="Picture 6" descr="Punti_Inizi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0" y="1341438"/>
            <a:ext cx="4843463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8903" name="Oval 7"/>
          <p:cNvSpPr>
            <a:spLocks noChangeArrowheads="1"/>
          </p:cNvSpPr>
          <p:nvPr/>
        </p:nvSpPr>
        <p:spPr bwMode="auto">
          <a:xfrm rot="1763232">
            <a:off x="3079750" y="2570163"/>
            <a:ext cx="1871663" cy="10080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904" name="Oval 8"/>
          <p:cNvSpPr>
            <a:spLocks noChangeArrowheads="1"/>
          </p:cNvSpPr>
          <p:nvPr/>
        </p:nvSpPr>
        <p:spPr bwMode="auto">
          <a:xfrm rot="-585017">
            <a:off x="4094163" y="3146425"/>
            <a:ext cx="1871662" cy="10080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905" name="Oval 9"/>
          <p:cNvSpPr>
            <a:spLocks noChangeArrowheads="1"/>
          </p:cNvSpPr>
          <p:nvPr/>
        </p:nvSpPr>
        <p:spPr bwMode="auto">
          <a:xfrm rot="-1947188">
            <a:off x="4799013" y="2209800"/>
            <a:ext cx="1870075" cy="10080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906" name="Text Box 10"/>
          <p:cNvSpPr txBox="1">
            <a:spLocks noChangeArrowheads="1"/>
          </p:cNvSpPr>
          <p:nvPr/>
        </p:nvSpPr>
        <p:spPr bwMode="auto">
          <a:xfrm>
            <a:off x="3079750" y="1849438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el-GR" sz="3200" b="0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208907" name="Text Box 11"/>
          <p:cNvSpPr txBox="1">
            <a:spLocks noChangeArrowheads="1"/>
          </p:cNvSpPr>
          <p:nvPr/>
        </p:nvSpPr>
        <p:spPr bwMode="auto">
          <a:xfrm>
            <a:off x="5264150" y="3894138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endParaRPr lang="el-GR" sz="3200" b="0" baseline="-2500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208908" name="Text Box 12"/>
          <p:cNvSpPr txBox="1">
            <a:spLocks noChangeArrowheads="1"/>
          </p:cNvSpPr>
          <p:nvPr/>
        </p:nvSpPr>
        <p:spPr bwMode="auto">
          <a:xfrm>
            <a:off x="4484688" y="1701800"/>
            <a:ext cx="1404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endParaRPr lang="el-GR" sz="3200" b="0" baseline="-25000">
              <a:solidFill>
                <a:srgbClr val="010199"/>
              </a:solidFill>
              <a:latin typeface="Arial" charset="0"/>
              <a:cs typeface="Arial" charset="0"/>
            </a:endParaRPr>
          </a:p>
        </p:txBody>
      </p:sp>
      <p:sp>
        <p:nvSpPr>
          <p:cNvPr id="208909" name="Oval 13"/>
          <p:cNvSpPr>
            <a:spLocks noChangeArrowheads="1"/>
          </p:cNvSpPr>
          <p:nvPr/>
        </p:nvSpPr>
        <p:spPr bwMode="auto">
          <a:xfrm>
            <a:off x="4154488" y="3011488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910" name="Oval 14"/>
          <p:cNvSpPr>
            <a:spLocks noChangeArrowheads="1"/>
          </p:cNvSpPr>
          <p:nvPr/>
        </p:nvSpPr>
        <p:spPr bwMode="auto">
          <a:xfrm>
            <a:off x="5038725" y="3646488"/>
            <a:ext cx="79375" cy="71437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8911" name="Oval 15"/>
          <p:cNvSpPr>
            <a:spLocks noChangeArrowheads="1"/>
          </p:cNvSpPr>
          <p:nvPr/>
        </p:nvSpPr>
        <p:spPr bwMode="auto">
          <a:xfrm>
            <a:off x="5740400" y="2709863"/>
            <a:ext cx="79375" cy="71437"/>
          </a:xfrm>
          <a:prstGeom prst="ellipse">
            <a:avLst/>
          </a:prstGeom>
          <a:solidFill>
            <a:srgbClr val="160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8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8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8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8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8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8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903" grpId="0" animBg="1"/>
      <p:bldP spid="208903" grpId="1" animBg="1"/>
      <p:bldP spid="208904" grpId="0" animBg="1"/>
      <p:bldP spid="208904" grpId="1" animBg="1"/>
      <p:bldP spid="208905" grpId="0" animBg="1"/>
      <p:bldP spid="208905" grpId="1" animBg="1"/>
      <p:bldP spid="208906" grpId="0"/>
      <p:bldP spid="208906" grpId="1"/>
      <p:bldP spid="208907" grpId="0"/>
      <p:bldP spid="208907" grpId="1"/>
      <p:bldP spid="208908" grpId="0"/>
      <p:bldP spid="208908" grpId="1"/>
      <p:bldP spid="208909" grpId="0" animBg="1"/>
      <p:bldP spid="208910" grpId="0" animBg="1"/>
      <p:bldP spid="2089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Introduction - </a:t>
            </a:r>
            <a:br>
              <a:rPr lang="it-IT" sz="2800" smtClean="0"/>
            </a:br>
            <a:r>
              <a:rPr lang="it-IT" sz="2800" smtClean="0"/>
              <a:t>Maximum Likelihood Estimation (MLE) problem</a:t>
            </a:r>
          </a:p>
        </p:txBody>
      </p:sp>
      <p:sp>
        <p:nvSpPr>
          <p:cNvPr id="148516" name="Rectangle 36"/>
          <p:cNvSpPr>
            <a:spLocks noGrp="1" noChangeArrowheads="1"/>
          </p:cNvSpPr>
          <p:nvPr>
            <p:ph type="body" idx="1"/>
          </p:nvPr>
        </p:nvSpPr>
        <p:spPr>
          <a:xfrm>
            <a:off x="895350" y="1484313"/>
            <a:ext cx="8348663" cy="4535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INPUT: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 dataset of </a:t>
            </a:r>
            <a:r>
              <a:rPr lang="en-US" smtClean="0">
                <a:solidFill>
                  <a:schemeClr val="hlink"/>
                </a:solidFill>
              </a:rPr>
              <a:t>observations</a:t>
            </a:r>
            <a:r>
              <a:rPr lang="en-US" smtClean="0"/>
              <a:t>  v={v</a:t>
            </a:r>
            <a:r>
              <a:rPr lang="en-US" baseline="30000" smtClean="0"/>
              <a:t>(t)</a:t>
            </a:r>
            <a:r>
              <a:rPr lang="en-US" smtClean="0"/>
              <a:t>}</a:t>
            </a:r>
            <a:r>
              <a:rPr lang="en-US" baseline="-25000" smtClean="0"/>
              <a:t>t=1...T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An </a:t>
            </a:r>
            <a:r>
              <a:rPr lang="en-US" i="1" smtClean="0"/>
              <a:t>implicit </a:t>
            </a:r>
            <a:r>
              <a:rPr lang="en-US" smtClean="0"/>
              <a:t>knowledge, i.e.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the dataset comes from a parametric random process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such random process has a known form (f.i. a mixture of Gaussians)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smtClean="0"/>
              <a:t>other (i.i.d. data, usually)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r>
              <a:rPr lang="en-US" smtClean="0"/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mtClean="0"/>
              <a:t>OUTPUT: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mtClean="0"/>
              <a:t>the </a:t>
            </a:r>
            <a:r>
              <a:rPr lang="en-US" smtClean="0">
                <a:solidFill>
                  <a:schemeClr val="hlink"/>
                </a:solidFill>
              </a:rPr>
              <a:t>set of parameters h</a:t>
            </a:r>
            <a:r>
              <a:rPr lang="el-GR" baseline="30000" smtClean="0">
                <a:solidFill>
                  <a:schemeClr val="hlink"/>
                </a:solidFill>
              </a:rPr>
              <a:t>θ</a:t>
            </a:r>
            <a:r>
              <a:rPr lang="en-US" smtClean="0"/>
              <a:t> that maximizes the </a:t>
            </a:r>
            <a:r>
              <a:rPr lang="en-US" i="1" smtClean="0"/>
              <a:t>likelihood</a:t>
            </a:r>
            <a:r>
              <a:rPr lang="en-US" smtClean="0"/>
              <a:t> p(v|h</a:t>
            </a:r>
            <a:r>
              <a:rPr lang="el-GR" baseline="30000" smtClean="0"/>
              <a:t>θ</a:t>
            </a:r>
            <a:r>
              <a:rPr lang="en-US" smtClean="0"/>
              <a:t> ) a.k.a. </a:t>
            </a:r>
            <a:r>
              <a:rPr lang="en-US" i="1" smtClean="0"/>
              <a:t>objective function</a:t>
            </a:r>
            <a:r>
              <a:rPr lang="en-US" smtClean="0"/>
              <a:t> L(h</a:t>
            </a:r>
            <a:r>
              <a:rPr lang="el-GR" baseline="30000" smtClean="0"/>
              <a:t>θ</a:t>
            </a:r>
            <a:r>
              <a:rPr lang="en-US" smtClean="0"/>
              <a:t>)</a:t>
            </a:r>
          </a:p>
          <a:p>
            <a:pPr lvl="1" eaLnBrk="1" hangingPunct="1">
              <a:lnSpc>
                <a:spcPct val="90000"/>
              </a:lnSpc>
              <a:buFont typeface="Tahoma" pitchFamily="34" charset="0"/>
              <a:buNone/>
              <a:defRPr/>
            </a:pPr>
            <a:endParaRPr lang="el-GR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Introduction - </a:t>
            </a:r>
            <a:br>
              <a:rPr lang="it-IT" sz="2800" smtClean="0"/>
            </a:br>
            <a:r>
              <a:rPr lang="it-IT" sz="2800" smtClean="0"/>
              <a:t>MLE problem and EM solution</a:t>
            </a:r>
          </a:p>
        </p:txBody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484313"/>
            <a:ext cx="8348663" cy="4535487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Usually, the MLE is performed by </a:t>
            </a:r>
            <a:r>
              <a:rPr lang="en-US" sz="2400" smtClean="0">
                <a:solidFill>
                  <a:schemeClr val="hlink"/>
                </a:solidFill>
              </a:rPr>
              <a:t>differentiating the likelihood</a:t>
            </a:r>
            <a:r>
              <a:rPr lang="en-US" sz="2400" smtClean="0"/>
              <a:t> function with respect to the various parameters, and </a:t>
            </a:r>
            <a:r>
              <a:rPr lang="en-US" sz="2400" smtClean="0">
                <a:solidFill>
                  <a:schemeClr val="hlink"/>
                </a:solidFill>
              </a:rPr>
              <a:t>solving for 0</a:t>
            </a:r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endParaRPr lang="en-US" sz="2400" smtClean="0"/>
          </a:p>
          <a:p>
            <a:pPr eaLnBrk="1" hangingPunct="1">
              <a:defRPr/>
            </a:pPr>
            <a:r>
              <a:rPr lang="en-US" sz="2400" smtClean="0"/>
              <a:t>Sometimes, this solution is not feasible due to the </a:t>
            </a:r>
            <a:r>
              <a:rPr lang="en-US" sz="2400" smtClean="0">
                <a:solidFill>
                  <a:schemeClr val="hlink"/>
                </a:solidFill>
              </a:rPr>
              <a:t>complex form of the likelihood</a:t>
            </a:r>
          </a:p>
          <a:p>
            <a:pPr eaLnBrk="1" hangingPunct="1">
              <a:defRPr/>
            </a:pPr>
            <a:r>
              <a:rPr lang="en-US" sz="2400" smtClean="0"/>
              <a:t>This is the situation in which the EM algorithm </a:t>
            </a:r>
            <a:r>
              <a:rPr lang="en-US" sz="2400" i="1" smtClean="0"/>
              <a:t>helps</a:t>
            </a:r>
            <a:endParaRPr lang="el-GR" sz="2400" i="1" baseline="30000" smtClean="0"/>
          </a:p>
        </p:txBody>
      </p:sp>
      <p:graphicFrame>
        <p:nvGraphicFramePr>
          <p:cNvPr id="67588" name="Object 2"/>
          <p:cNvGraphicFramePr>
            <a:graphicFrameLocks noChangeAspect="1"/>
          </p:cNvGraphicFramePr>
          <p:nvPr/>
        </p:nvGraphicFramePr>
        <p:xfrm>
          <a:off x="2709863" y="2997200"/>
          <a:ext cx="42513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9" name="Equation" r:id="rId3" imgW="1990725" imgH="466725" progId="Equation.3">
                  <p:embed/>
                </p:oleObj>
              </mc:Choice>
              <mc:Fallback>
                <p:oleObj name="Equation" r:id="rId3" imgW="1990725" imgH="46672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9863" y="2997200"/>
                        <a:ext cx="42513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Introduction - </a:t>
            </a:r>
            <a:br>
              <a:rPr lang="it-IT" sz="2800" smtClean="0"/>
            </a:br>
            <a:r>
              <a:rPr lang="it-IT" sz="2800" smtClean="0"/>
              <a:t>EM</a:t>
            </a:r>
          </a:p>
        </p:txBody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484313"/>
            <a:ext cx="8348663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smtClean="0"/>
              <a:t>Iterative process </a:t>
            </a:r>
          </a:p>
          <a:p>
            <a:pPr eaLnBrk="1" hangingPunct="1">
              <a:defRPr/>
            </a:pPr>
            <a:r>
              <a:rPr lang="en-US" sz="2400" smtClean="0"/>
              <a:t>Each iteration is composed by 2 steps</a:t>
            </a:r>
          </a:p>
          <a:p>
            <a:pPr lvl="1" eaLnBrk="1" hangingPunct="1">
              <a:defRPr/>
            </a:pPr>
            <a:r>
              <a:rPr lang="en-US" sz="2000" smtClean="0">
                <a:solidFill>
                  <a:schemeClr val="hlink"/>
                </a:solidFill>
              </a:rPr>
              <a:t>E</a:t>
            </a:r>
            <a:r>
              <a:rPr lang="en-US" sz="2000" smtClean="0"/>
              <a:t>-step: </a:t>
            </a:r>
            <a:r>
              <a:rPr lang="en-US" sz="2000" smtClean="0">
                <a:solidFill>
                  <a:schemeClr val="hlink"/>
                </a:solidFill>
              </a:rPr>
              <a:t>Expectation</a:t>
            </a:r>
          </a:p>
          <a:p>
            <a:pPr lvl="1" eaLnBrk="1" hangingPunct="1">
              <a:defRPr/>
            </a:pPr>
            <a:r>
              <a:rPr lang="en-US" sz="2000" smtClean="0">
                <a:solidFill>
                  <a:schemeClr val="hlink"/>
                </a:solidFill>
              </a:rPr>
              <a:t>M</a:t>
            </a:r>
            <a:r>
              <a:rPr lang="en-US" sz="2000" smtClean="0"/>
              <a:t>-step: </a:t>
            </a:r>
            <a:r>
              <a:rPr lang="en-US" sz="2000" smtClean="0">
                <a:solidFill>
                  <a:schemeClr val="hlink"/>
                </a:solidFill>
              </a:rPr>
              <a:t>Maximization</a:t>
            </a:r>
          </a:p>
          <a:p>
            <a:pPr lvl="1" eaLnBrk="1" hangingPunct="1">
              <a:buFont typeface="Tahoma" pitchFamily="34" charset="0"/>
              <a:buNone/>
              <a:defRPr/>
            </a:pPr>
            <a:endParaRPr lang="en-US" sz="2000" smtClean="0"/>
          </a:p>
          <a:p>
            <a:pPr eaLnBrk="1" hangingPunct="1">
              <a:defRPr/>
            </a:pPr>
            <a:r>
              <a:rPr lang="en-US" sz="2400" smtClean="0"/>
              <a:t>Convergent to a local maxima of the likelihood function</a:t>
            </a:r>
            <a:endParaRPr lang="en-US" sz="2400" smtClean="0">
              <a:solidFill>
                <a:schemeClr val="hlink"/>
              </a:solidFill>
            </a:endParaRPr>
          </a:p>
          <a:p>
            <a:pPr eaLnBrk="1" hangingPunct="1">
              <a:defRPr/>
            </a:pPr>
            <a:r>
              <a:rPr lang="en-US" sz="2400" smtClean="0"/>
              <a:t>Widespreadly used</a:t>
            </a:r>
          </a:p>
          <a:p>
            <a:pPr lvl="1" eaLnBrk="1" hangingPunct="1">
              <a:defRPr/>
            </a:pPr>
            <a:r>
              <a:rPr lang="en-US" sz="2000" smtClean="0"/>
              <a:t>genetics</a:t>
            </a:r>
          </a:p>
          <a:p>
            <a:pPr lvl="1" eaLnBrk="1" hangingPunct="1">
              <a:defRPr/>
            </a:pPr>
            <a:r>
              <a:rPr lang="en-US" sz="2000" smtClean="0"/>
              <a:t>statistics</a:t>
            </a:r>
          </a:p>
          <a:p>
            <a:pPr lvl="1" eaLnBrk="1" hangingPunct="1">
              <a:defRPr/>
            </a:pPr>
            <a:r>
              <a:rPr lang="en-US" sz="2000" smtClean="0"/>
              <a:t>econometrics</a:t>
            </a:r>
          </a:p>
          <a:p>
            <a:pPr eaLnBrk="1" hangingPunct="1">
              <a:defRPr/>
            </a:pP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0350"/>
            <a:ext cx="9398000" cy="865188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smtClean="0"/>
              <a:t>Introduction - </a:t>
            </a:r>
            <a:br>
              <a:rPr lang="it-IT" sz="2800" smtClean="0"/>
            </a:br>
            <a:r>
              <a:rPr lang="it-IT" sz="2800" smtClean="0"/>
              <a:t>EM placement in the maximization methods literature</a:t>
            </a:r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484313"/>
            <a:ext cx="4916488" cy="53736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i="1" smtClean="0">
                <a:solidFill>
                  <a:schemeClr val="hlink"/>
                </a:solidFill>
              </a:rPr>
              <a:t>Gradient descent</a:t>
            </a:r>
            <a:r>
              <a:rPr lang="en-US" sz="2400" smtClean="0"/>
              <a:t>: linear approximation to the L(h</a:t>
            </a:r>
            <a:r>
              <a:rPr lang="el-GR" sz="2400" baseline="30000" smtClean="0"/>
              <a:t>θ</a:t>
            </a:r>
            <a:r>
              <a:rPr lang="en-US" sz="2400" smtClean="0"/>
              <a:t>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we don’t know how good is the approximation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we don’t know how big the step to do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smtClean="0">
                <a:solidFill>
                  <a:schemeClr val="hlink"/>
                </a:solidFill>
              </a:rPr>
              <a:t>Newton methods</a:t>
            </a:r>
            <a:r>
              <a:rPr lang="en-US" sz="2400" smtClean="0"/>
              <a:t>: quadratic approx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same problem as above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i="1" smtClean="0">
                <a:solidFill>
                  <a:schemeClr val="hlink"/>
                </a:solidFill>
              </a:rPr>
              <a:t>EM</a:t>
            </a:r>
            <a:r>
              <a:rPr lang="en-US" sz="2400" smtClean="0"/>
              <a:t>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at each E step it builds a local lower bound of the objective function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at each M step, a novel h</a:t>
            </a:r>
            <a:r>
              <a:rPr lang="el-GR" sz="2000" baseline="30000" smtClean="0"/>
              <a:t>θ</a:t>
            </a:r>
            <a:r>
              <a:rPr lang="en-US" sz="2000" baseline="30000" smtClean="0"/>
              <a:t> </a:t>
            </a:r>
            <a:r>
              <a:rPr lang="en-US" sz="2000" smtClean="0"/>
              <a:t>which corresponds</a:t>
            </a:r>
            <a:r>
              <a:rPr lang="en-US" sz="2000" baseline="30000" smtClean="0"/>
              <a:t>  </a:t>
            </a:r>
            <a:r>
              <a:rPr lang="en-US" sz="2000" smtClean="0"/>
              <a:t>to a </a:t>
            </a:r>
            <a:r>
              <a:rPr lang="en-US" sz="2000" baseline="30000" smtClean="0"/>
              <a:t> </a:t>
            </a:r>
            <a:r>
              <a:rPr lang="en-US" sz="2000" smtClean="0"/>
              <a:t>bigger value of the objective function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pic>
        <p:nvPicPr>
          <p:cNvPr id="6963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2133600"/>
            <a:ext cx="40227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30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30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AACF480A-66DC-4B3D-AC03-E7385FD71EFB}" type="slidenum">
              <a:rPr lang="en-GB" sz="1200" b="0" smtClean="0"/>
              <a:pPr/>
              <a:t>3</a:t>
            </a:fld>
            <a:endParaRPr lang="en-GB" sz="1400" b="0" smtClean="0"/>
          </a:p>
        </p:txBody>
      </p:sp>
      <p:sp>
        <p:nvSpPr>
          <p:cNvPr id="430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628650"/>
            <a:ext cx="8420100" cy="5360988"/>
          </a:xfrm>
        </p:spPr>
        <p:txBody>
          <a:bodyPr/>
          <a:lstStyle/>
          <a:p>
            <a:pPr marL="609600" indent="-609600"/>
            <a:r>
              <a:rPr lang="en-GB" smtClean="0"/>
              <a:t>Più spesso, si hanno unicamente:</a:t>
            </a:r>
          </a:p>
          <a:p>
            <a:pPr marL="990600" lvl="1" indent="-533400"/>
            <a:r>
              <a:rPr lang="en-GB" smtClean="0"/>
              <a:t>Una </a:t>
            </a:r>
            <a:r>
              <a:rPr lang="en-GB" i="1" smtClean="0"/>
              <a:t>vaga conoscenza del problema</a:t>
            </a:r>
            <a:r>
              <a:rPr lang="en-GB" smtClean="0"/>
              <a:t>, da cui estrarre vaghe probabilità a priori</a:t>
            </a:r>
            <a:r>
              <a:rPr lang="en-GB" i="1" smtClean="0"/>
              <a:t>.</a:t>
            </a:r>
          </a:p>
          <a:p>
            <a:pPr marL="990600" lvl="1" indent="-533400"/>
            <a:r>
              <a:rPr lang="en-GB" i="1" smtClean="0"/>
              <a:t>Alcuni pattern particolarmente rappresentativi</a:t>
            </a:r>
            <a:r>
              <a:rPr lang="en-GB" smtClean="0"/>
              <a:t>, </a:t>
            </a:r>
            <a:r>
              <a:rPr lang="en-GB" b="1" i="1" smtClean="0"/>
              <a:t>training data</a:t>
            </a:r>
            <a:r>
              <a:rPr lang="en-GB" smtClean="0"/>
              <a:t>, usati per </a:t>
            </a:r>
            <a:r>
              <a:rPr lang="en-GB" i="1" smtClean="0"/>
              <a:t>addestrare</a:t>
            </a:r>
            <a:r>
              <a:rPr lang="en-GB" smtClean="0"/>
              <a:t> il classificatore (spesso troppo pochi!) </a:t>
            </a:r>
          </a:p>
          <a:p>
            <a:pPr marL="609600" indent="-609600"/>
            <a:r>
              <a:rPr lang="en-GB" smtClean="0"/>
              <a:t>La stima delle probabilità a priori di solito non risulta particolarmente difficoltosa.</a:t>
            </a:r>
            <a:endParaRPr lang="en-GB" b="1" smtClean="0">
              <a:solidFill>
                <a:srgbClr val="FF0000"/>
              </a:solidFill>
            </a:endParaRPr>
          </a:p>
          <a:p>
            <a:pPr marL="609600" indent="-609600"/>
            <a:r>
              <a:rPr lang="en-GB" smtClean="0"/>
              <a:t>La stima delle densità condizionali è più complessa.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Introduction - </a:t>
            </a:r>
            <a:br>
              <a:rPr lang="it-IT" sz="2800" smtClean="0"/>
            </a:br>
            <a:r>
              <a:rPr lang="it-IT" sz="2800" smtClean="0"/>
              <a:t>MLE example - Mixture of Gaussians (MoG)</a:t>
            </a:r>
          </a:p>
        </p:txBody>
      </p:sp>
      <p:graphicFrame>
        <p:nvGraphicFramePr>
          <p:cNvPr id="185347" name="Object 2"/>
          <p:cNvGraphicFramePr>
            <a:graphicFrameLocks noChangeAspect="1"/>
          </p:cNvGraphicFramePr>
          <p:nvPr/>
        </p:nvGraphicFramePr>
        <p:xfrm>
          <a:off x="508000" y="1443038"/>
          <a:ext cx="32654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8" name="Equation" r:id="rId3" imgW="1895475" imgH="438150" progId="Equation.3">
                  <p:embed/>
                </p:oleObj>
              </mc:Choice>
              <mc:Fallback>
                <p:oleObj name="Equation" r:id="rId3" imgW="1895475" imgH="4381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443038"/>
                        <a:ext cx="32654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0660" name="Picture 4" descr="Punti_Inizi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268413"/>
            <a:ext cx="4841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5349" name="Oval 5"/>
          <p:cNvSpPr>
            <a:spLocks noChangeArrowheads="1"/>
          </p:cNvSpPr>
          <p:nvPr/>
        </p:nvSpPr>
        <p:spPr bwMode="auto">
          <a:xfrm rot="1763232">
            <a:off x="5568950" y="2497138"/>
            <a:ext cx="1871663" cy="10080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0" name="Oval 6"/>
          <p:cNvSpPr>
            <a:spLocks noChangeArrowheads="1"/>
          </p:cNvSpPr>
          <p:nvPr/>
        </p:nvSpPr>
        <p:spPr bwMode="auto">
          <a:xfrm rot="-585017">
            <a:off x="6583363" y="3073400"/>
            <a:ext cx="1871662" cy="10080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1" name="Oval 7"/>
          <p:cNvSpPr>
            <a:spLocks noChangeArrowheads="1"/>
          </p:cNvSpPr>
          <p:nvPr/>
        </p:nvSpPr>
        <p:spPr bwMode="auto">
          <a:xfrm rot="-1947188">
            <a:off x="7286625" y="2136775"/>
            <a:ext cx="1871663" cy="10080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52" name="Text Box 8"/>
          <p:cNvSpPr txBox="1">
            <a:spLocks noChangeArrowheads="1"/>
          </p:cNvSpPr>
          <p:nvPr/>
        </p:nvSpPr>
        <p:spPr bwMode="auto">
          <a:xfrm>
            <a:off x="5568950" y="1776413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el-GR" sz="3200" b="0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85353" name="Text Box 9"/>
          <p:cNvSpPr txBox="1">
            <a:spLocks noChangeArrowheads="1"/>
          </p:cNvSpPr>
          <p:nvPr/>
        </p:nvSpPr>
        <p:spPr bwMode="auto">
          <a:xfrm>
            <a:off x="7753350" y="3821113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endParaRPr lang="el-GR" sz="3200" b="0" baseline="-2500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85354" name="Text Box 10"/>
          <p:cNvSpPr txBox="1">
            <a:spLocks noChangeArrowheads="1"/>
          </p:cNvSpPr>
          <p:nvPr/>
        </p:nvSpPr>
        <p:spPr bwMode="auto">
          <a:xfrm>
            <a:off x="6973888" y="1628775"/>
            <a:ext cx="1404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endParaRPr lang="el-GR" sz="3200" b="0" baseline="-25000">
              <a:solidFill>
                <a:srgbClr val="010199"/>
              </a:solidFill>
              <a:latin typeface="Arial" charset="0"/>
              <a:cs typeface="Arial" charset="0"/>
            </a:endParaRPr>
          </a:p>
        </p:txBody>
      </p:sp>
      <p:sp>
        <p:nvSpPr>
          <p:cNvPr id="185355" name="Oval 11"/>
          <p:cNvSpPr>
            <a:spLocks noChangeArrowheads="1"/>
          </p:cNvSpPr>
          <p:nvPr/>
        </p:nvSpPr>
        <p:spPr bwMode="auto">
          <a:xfrm>
            <a:off x="6643688" y="2938463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85356" name="Object 3"/>
          <p:cNvGraphicFramePr>
            <a:graphicFrameLocks noChangeAspect="1"/>
          </p:cNvGraphicFramePr>
          <p:nvPr/>
        </p:nvGraphicFramePr>
        <p:xfrm>
          <a:off x="554038" y="2755900"/>
          <a:ext cx="29924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9" name="Equation" r:id="rId6" imgW="1733550" imgH="438150" progId="Equation.3">
                  <p:embed/>
                </p:oleObj>
              </mc:Choice>
              <mc:Fallback>
                <p:oleObj name="Equation" r:id="rId6" imgW="1733550" imgH="4381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2755900"/>
                        <a:ext cx="29924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7" name="Object 4"/>
          <p:cNvGraphicFramePr>
            <a:graphicFrameLocks noChangeAspect="1"/>
          </p:cNvGraphicFramePr>
          <p:nvPr/>
        </p:nvGraphicFramePr>
        <p:xfrm>
          <a:off x="601663" y="4106863"/>
          <a:ext cx="37893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0" name="Equation" r:id="rId8" imgW="2209800" imgH="438150" progId="Equation.3">
                  <p:embed/>
                </p:oleObj>
              </mc:Choice>
              <mc:Fallback>
                <p:oleObj name="Equation" r:id="rId8" imgW="2209800" imgH="4381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106863"/>
                        <a:ext cx="37893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8" name="Object 5"/>
          <p:cNvGraphicFramePr>
            <a:graphicFrameLocks noChangeAspect="1"/>
          </p:cNvGraphicFramePr>
          <p:nvPr/>
        </p:nvGraphicFramePr>
        <p:xfrm>
          <a:off x="571500" y="5326063"/>
          <a:ext cx="266223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1" name="Equation" r:id="rId10" imgW="1466850" imgH="438150" progId="Equation.3">
                  <p:embed/>
                </p:oleObj>
              </mc:Choice>
              <mc:Fallback>
                <p:oleObj name="Equation" r:id="rId10" imgW="1466850" imgH="4381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326063"/>
                        <a:ext cx="2662238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359" name="Object 6"/>
          <p:cNvGraphicFramePr>
            <a:graphicFrameLocks noChangeAspect="1"/>
          </p:cNvGraphicFramePr>
          <p:nvPr/>
        </p:nvGraphicFramePr>
        <p:xfrm>
          <a:off x="3192463" y="5340350"/>
          <a:ext cx="1768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82" name="Equation" r:id="rId12" imgW="1000125" imgH="438150" progId="Equation.3">
                  <p:embed/>
                </p:oleObj>
              </mc:Choice>
              <mc:Fallback>
                <p:oleObj name="Equation" r:id="rId12" imgW="1000125" imgH="4381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340350"/>
                        <a:ext cx="17684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5360" name="Oval 16"/>
          <p:cNvSpPr>
            <a:spLocks noChangeArrowheads="1"/>
          </p:cNvSpPr>
          <p:nvPr/>
        </p:nvSpPr>
        <p:spPr bwMode="auto">
          <a:xfrm>
            <a:off x="268288" y="1790700"/>
            <a:ext cx="157162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1" name="Oval 17"/>
          <p:cNvSpPr>
            <a:spLocks noChangeArrowheads="1"/>
          </p:cNvSpPr>
          <p:nvPr/>
        </p:nvSpPr>
        <p:spPr bwMode="auto">
          <a:xfrm>
            <a:off x="265113" y="3117850"/>
            <a:ext cx="155575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2" name="Oval 18"/>
          <p:cNvSpPr>
            <a:spLocks noChangeArrowheads="1"/>
          </p:cNvSpPr>
          <p:nvPr/>
        </p:nvSpPr>
        <p:spPr bwMode="auto">
          <a:xfrm>
            <a:off x="261938" y="4460875"/>
            <a:ext cx="155575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3" name="Oval 19"/>
          <p:cNvSpPr>
            <a:spLocks noChangeArrowheads="1"/>
          </p:cNvSpPr>
          <p:nvPr/>
        </p:nvSpPr>
        <p:spPr bwMode="auto">
          <a:xfrm>
            <a:off x="258763" y="5708650"/>
            <a:ext cx="155575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4" name="Oval 20"/>
          <p:cNvSpPr>
            <a:spLocks noChangeArrowheads="1"/>
          </p:cNvSpPr>
          <p:nvPr/>
        </p:nvSpPr>
        <p:spPr bwMode="auto">
          <a:xfrm>
            <a:off x="7527925" y="3573463"/>
            <a:ext cx="79375" cy="71437"/>
          </a:xfrm>
          <a:prstGeom prst="ellipse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85365" name="Oval 21"/>
          <p:cNvSpPr>
            <a:spLocks noChangeArrowheads="1"/>
          </p:cNvSpPr>
          <p:nvPr/>
        </p:nvSpPr>
        <p:spPr bwMode="auto">
          <a:xfrm>
            <a:off x="8229600" y="2636838"/>
            <a:ext cx="79375" cy="71437"/>
          </a:xfrm>
          <a:prstGeom prst="ellipse">
            <a:avLst/>
          </a:prstGeom>
          <a:solidFill>
            <a:srgbClr val="16086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85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5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85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5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85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8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85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85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9" grpId="0" animBg="1"/>
      <p:bldP spid="185349" grpId="1" animBg="1"/>
      <p:bldP spid="185350" grpId="0" animBg="1"/>
      <p:bldP spid="185350" grpId="1" animBg="1"/>
      <p:bldP spid="185351" grpId="0" animBg="1"/>
      <p:bldP spid="185351" grpId="1" animBg="1"/>
      <p:bldP spid="185352" grpId="0"/>
      <p:bldP spid="185352" grpId="1"/>
      <p:bldP spid="185353" grpId="0"/>
      <p:bldP spid="185353" grpId="1"/>
      <p:bldP spid="185354" grpId="0"/>
      <p:bldP spid="185354" grpId="1"/>
      <p:bldP spid="185355" grpId="0" animBg="1"/>
      <p:bldP spid="185360" grpId="0" animBg="1"/>
      <p:bldP spid="185361" grpId="0" animBg="1"/>
      <p:bldP spid="185362" grpId="0" animBg="1"/>
      <p:bldP spid="185363" grpId="0" animBg="1"/>
      <p:bldP spid="185364" grpId="0" animBg="1"/>
      <p:bldP spid="18536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Introduction - </a:t>
            </a:r>
            <a:br>
              <a:rPr lang="it-IT" sz="2800" smtClean="0"/>
            </a:br>
            <a:r>
              <a:rPr lang="it-IT" sz="2800" smtClean="0"/>
              <a:t>MLE example - MoGs (2)</a:t>
            </a:r>
          </a:p>
        </p:txBody>
      </p:sp>
      <p:graphicFrame>
        <p:nvGraphicFramePr>
          <p:cNvPr id="173059" name="Object 2"/>
          <p:cNvGraphicFramePr>
            <a:graphicFrameLocks noChangeAspect="1"/>
          </p:cNvGraphicFramePr>
          <p:nvPr/>
        </p:nvGraphicFramePr>
        <p:xfrm>
          <a:off x="508000" y="1443038"/>
          <a:ext cx="3265488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0" name="Equation" r:id="rId3" imgW="1895475" imgH="438150" progId="Equation.3">
                  <p:embed/>
                </p:oleObj>
              </mc:Choice>
              <mc:Fallback>
                <p:oleObj name="Equation" r:id="rId3" imgW="1895475" imgH="4381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0" y="1443038"/>
                        <a:ext cx="3265488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1684" name="Picture 4" descr="Punti_Inizia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268413"/>
            <a:ext cx="4841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Oval 5"/>
          <p:cNvSpPr>
            <a:spLocks noChangeArrowheads="1"/>
          </p:cNvSpPr>
          <p:nvPr/>
        </p:nvSpPr>
        <p:spPr bwMode="auto">
          <a:xfrm rot="1763232">
            <a:off x="5568950" y="2497138"/>
            <a:ext cx="1871663" cy="10080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686" name="Oval 6"/>
          <p:cNvSpPr>
            <a:spLocks noChangeArrowheads="1"/>
          </p:cNvSpPr>
          <p:nvPr/>
        </p:nvSpPr>
        <p:spPr bwMode="auto">
          <a:xfrm rot="-585017">
            <a:off x="6583363" y="3073400"/>
            <a:ext cx="1871662" cy="10080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687" name="Oval 7"/>
          <p:cNvSpPr>
            <a:spLocks noChangeArrowheads="1"/>
          </p:cNvSpPr>
          <p:nvPr/>
        </p:nvSpPr>
        <p:spPr bwMode="auto">
          <a:xfrm rot="-1947188">
            <a:off x="7286625" y="2136775"/>
            <a:ext cx="1871663" cy="10080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1688" name="Text Box 8"/>
          <p:cNvSpPr txBox="1">
            <a:spLocks noChangeArrowheads="1"/>
          </p:cNvSpPr>
          <p:nvPr/>
        </p:nvSpPr>
        <p:spPr bwMode="auto">
          <a:xfrm>
            <a:off x="5568950" y="1776413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el-GR" sz="3200" b="0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1689" name="Text Box 9"/>
          <p:cNvSpPr txBox="1">
            <a:spLocks noChangeArrowheads="1"/>
          </p:cNvSpPr>
          <p:nvPr/>
        </p:nvSpPr>
        <p:spPr bwMode="auto">
          <a:xfrm>
            <a:off x="7753350" y="3821113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endParaRPr lang="el-GR" sz="3200" b="0" baseline="-2500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71690" name="Text Box 10"/>
          <p:cNvSpPr txBox="1">
            <a:spLocks noChangeArrowheads="1"/>
          </p:cNvSpPr>
          <p:nvPr/>
        </p:nvSpPr>
        <p:spPr bwMode="auto">
          <a:xfrm>
            <a:off x="6973888" y="1628775"/>
            <a:ext cx="1404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endParaRPr lang="el-GR" sz="3200" b="0" baseline="-25000">
              <a:solidFill>
                <a:srgbClr val="010199"/>
              </a:solidFill>
              <a:latin typeface="Arial" charset="0"/>
              <a:cs typeface="Arial" charset="0"/>
            </a:endParaRPr>
          </a:p>
        </p:txBody>
      </p:sp>
      <p:sp>
        <p:nvSpPr>
          <p:cNvPr id="71691" name="Oval 11"/>
          <p:cNvSpPr>
            <a:spLocks noChangeArrowheads="1"/>
          </p:cNvSpPr>
          <p:nvPr/>
        </p:nvSpPr>
        <p:spPr bwMode="auto">
          <a:xfrm>
            <a:off x="6643688" y="2938463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73068" name="Object 3"/>
          <p:cNvGraphicFramePr>
            <a:graphicFrameLocks noChangeAspect="1"/>
          </p:cNvGraphicFramePr>
          <p:nvPr/>
        </p:nvGraphicFramePr>
        <p:xfrm>
          <a:off x="554038" y="2755900"/>
          <a:ext cx="2992437" cy="811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1" name="Equation" r:id="rId6" imgW="1733550" imgH="438150" progId="Equation.3">
                  <p:embed/>
                </p:oleObj>
              </mc:Choice>
              <mc:Fallback>
                <p:oleObj name="Equation" r:id="rId6" imgW="1733550" imgH="4381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2755900"/>
                        <a:ext cx="2992437" cy="811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69" name="Object 4"/>
          <p:cNvGraphicFramePr>
            <a:graphicFrameLocks noChangeAspect="1"/>
          </p:cNvGraphicFramePr>
          <p:nvPr/>
        </p:nvGraphicFramePr>
        <p:xfrm>
          <a:off x="601663" y="4106863"/>
          <a:ext cx="3789362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2" name="Equation" r:id="rId8" imgW="2209800" imgH="438150" progId="Equation.3">
                  <p:embed/>
                </p:oleObj>
              </mc:Choice>
              <mc:Fallback>
                <p:oleObj name="Equation" r:id="rId8" imgW="2209800" imgH="4381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663" y="4106863"/>
                        <a:ext cx="3789362" cy="811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0" name="Object 5"/>
          <p:cNvGraphicFramePr>
            <a:graphicFrameLocks noChangeAspect="1"/>
          </p:cNvGraphicFramePr>
          <p:nvPr/>
        </p:nvGraphicFramePr>
        <p:xfrm>
          <a:off x="571500" y="5326063"/>
          <a:ext cx="2662238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3" name="Equation" r:id="rId10" imgW="1466850" imgH="438150" progId="Equation.3">
                  <p:embed/>
                </p:oleObj>
              </mc:Choice>
              <mc:Fallback>
                <p:oleObj name="Equation" r:id="rId10" imgW="1466850" imgH="4381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0" y="5326063"/>
                        <a:ext cx="2662238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3071" name="Object 6"/>
          <p:cNvGraphicFramePr>
            <a:graphicFrameLocks noChangeAspect="1"/>
          </p:cNvGraphicFramePr>
          <p:nvPr/>
        </p:nvGraphicFramePr>
        <p:xfrm>
          <a:off x="3192463" y="5340350"/>
          <a:ext cx="1768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4" name="Equation" r:id="rId12" imgW="1000125" imgH="438150" progId="Equation.3">
                  <p:embed/>
                </p:oleObj>
              </mc:Choice>
              <mc:Fallback>
                <p:oleObj name="Equation" r:id="rId12" imgW="1000125" imgH="4381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5340350"/>
                        <a:ext cx="17684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72" name="Oval 16"/>
          <p:cNvSpPr>
            <a:spLocks noChangeArrowheads="1"/>
          </p:cNvSpPr>
          <p:nvPr/>
        </p:nvSpPr>
        <p:spPr bwMode="auto">
          <a:xfrm>
            <a:off x="268288" y="1790700"/>
            <a:ext cx="157162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3073" name="Oval 17"/>
          <p:cNvSpPr>
            <a:spLocks noChangeArrowheads="1"/>
          </p:cNvSpPr>
          <p:nvPr/>
        </p:nvSpPr>
        <p:spPr bwMode="auto">
          <a:xfrm>
            <a:off x="265113" y="3117850"/>
            <a:ext cx="155575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3074" name="Oval 18"/>
          <p:cNvSpPr>
            <a:spLocks noChangeArrowheads="1"/>
          </p:cNvSpPr>
          <p:nvPr/>
        </p:nvSpPr>
        <p:spPr bwMode="auto">
          <a:xfrm>
            <a:off x="261938" y="4460875"/>
            <a:ext cx="155575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3075" name="Oval 19"/>
          <p:cNvSpPr>
            <a:spLocks noChangeArrowheads="1"/>
          </p:cNvSpPr>
          <p:nvPr/>
        </p:nvSpPr>
        <p:spPr bwMode="auto">
          <a:xfrm>
            <a:off x="258763" y="5708650"/>
            <a:ext cx="155575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730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3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73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73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0.00185 L -3.88889E-6 -0.60023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730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931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59838 " pathEditMode="relative" ptsTypes="AA">
                                      <p:cBhvr>
                                        <p:cTn id="27" dur="500" fill="hold"/>
                                        <p:tgtEl>
                                          <p:spTgt spid="1730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59838 " pathEditMode="relative" ptsTypes="AA">
                                      <p:cBhvr>
                                        <p:cTn id="29" dur="500" fill="hold"/>
                                        <p:tgtEl>
                                          <p:spTgt spid="17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72" grpId="0" animBg="1"/>
      <p:bldP spid="173073" grpId="0" animBg="1"/>
      <p:bldP spid="173074" grpId="0" animBg="1"/>
      <p:bldP spid="17307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Introduction - </a:t>
            </a:r>
            <a:br>
              <a:rPr lang="it-IT" sz="2800" smtClean="0"/>
            </a:br>
            <a:r>
              <a:rPr lang="it-IT" sz="2800" smtClean="0"/>
              <a:t>MLE example - MoGs (3)</a:t>
            </a:r>
          </a:p>
        </p:txBody>
      </p:sp>
      <p:pic>
        <p:nvPicPr>
          <p:cNvPr id="72707" name="Picture 4" descr="Punti_Inizi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650" y="1268413"/>
            <a:ext cx="4841875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8" name="Oval 5"/>
          <p:cNvSpPr>
            <a:spLocks noChangeArrowheads="1"/>
          </p:cNvSpPr>
          <p:nvPr/>
        </p:nvSpPr>
        <p:spPr bwMode="auto">
          <a:xfrm rot="1763232">
            <a:off x="5568950" y="2497138"/>
            <a:ext cx="1871663" cy="1008062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09" name="Oval 6"/>
          <p:cNvSpPr>
            <a:spLocks noChangeArrowheads="1"/>
          </p:cNvSpPr>
          <p:nvPr/>
        </p:nvSpPr>
        <p:spPr bwMode="auto">
          <a:xfrm rot="-585017">
            <a:off x="6583363" y="3073400"/>
            <a:ext cx="1871662" cy="1008063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0" name="Oval 7"/>
          <p:cNvSpPr>
            <a:spLocks noChangeArrowheads="1"/>
          </p:cNvSpPr>
          <p:nvPr/>
        </p:nvSpPr>
        <p:spPr bwMode="auto">
          <a:xfrm rot="-1947188">
            <a:off x="7286625" y="2136775"/>
            <a:ext cx="1871663" cy="1008063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2711" name="Text Box 8"/>
          <p:cNvSpPr txBox="1">
            <a:spLocks noChangeArrowheads="1"/>
          </p:cNvSpPr>
          <p:nvPr/>
        </p:nvSpPr>
        <p:spPr bwMode="auto">
          <a:xfrm>
            <a:off x="5568950" y="1776413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l-GR" sz="3200" b="0">
                <a:solidFill>
                  <a:srgbClr val="FF00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el-GR" sz="3200" b="0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72712" name="Text Box 9"/>
          <p:cNvSpPr txBox="1">
            <a:spLocks noChangeArrowheads="1"/>
          </p:cNvSpPr>
          <p:nvPr/>
        </p:nvSpPr>
        <p:spPr bwMode="auto">
          <a:xfrm>
            <a:off x="7753350" y="3821113"/>
            <a:ext cx="14049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r>
              <a:rPr lang="el-GR" sz="3200" b="0">
                <a:solidFill>
                  <a:srgbClr val="006600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endParaRPr lang="el-GR" sz="3200" b="0" baseline="-2500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72713" name="Text Box 10"/>
          <p:cNvSpPr txBox="1">
            <a:spLocks noChangeArrowheads="1"/>
          </p:cNvSpPr>
          <p:nvPr/>
        </p:nvSpPr>
        <p:spPr bwMode="auto">
          <a:xfrm>
            <a:off x="6973888" y="1628775"/>
            <a:ext cx="1404937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μ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r>
              <a:rPr lang="el-GR" sz="3200" b="0">
                <a:solidFill>
                  <a:srgbClr val="010199"/>
                </a:solidFill>
                <a:latin typeface="Arial" charset="0"/>
                <a:cs typeface="Arial" charset="0"/>
              </a:rPr>
              <a:t>Σ</a:t>
            </a:r>
            <a:r>
              <a:rPr lang="en-US" sz="3200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endParaRPr lang="el-GR" sz="3200" b="0" baseline="-25000">
              <a:solidFill>
                <a:srgbClr val="010199"/>
              </a:solidFill>
              <a:latin typeface="Arial" charset="0"/>
              <a:cs typeface="Arial" charset="0"/>
            </a:endParaRPr>
          </a:p>
        </p:txBody>
      </p:sp>
      <p:sp>
        <p:nvSpPr>
          <p:cNvPr id="72714" name="Oval 11"/>
          <p:cNvSpPr>
            <a:spLocks noChangeArrowheads="1"/>
          </p:cNvSpPr>
          <p:nvPr/>
        </p:nvSpPr>
        <p:spPr bwMode="auto">
          <a:xfrm>
            <a:off x="6643688" y="2938463"/>
            <a:ext cx="79375" cy="71437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72715" name="Object 2"/>
          <p:cNvGraphicFramePr>
            <a:graphicFrameLocks noChangeAspect="1"/>
          </p:cNvGraphicFramePr>
          <p:nvPr/>
        </p:nvGraphicFramePr>
        <p:xfrm>
          <a:off x="554038" y="1204913"/>
          <a:ext cx="2662237" cy="839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8" name="Equation" r:id="rId4" imgW="1466850" imgH="438150" progId="Equation.3">
                  <p:embed/>
                </p:oleObj>
              </mc:Choice>
              <mc:Fallback>
                <p:oleObj name="Equation" r:id="rId4" imgW="1466850" imgH="4381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1204913"/>
                        <a:ext cx="2662237" cy="839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716" name="Object 3"/>
          <p:cNvGraphicFramePr>
            <a:graphicFrameLocks noChangeAspect="1"/>
          </p:cNvGraphicFramePr>
          <p:nvPr/>
        </p:nvGraphicFramePr>
        <p:xfrm>
          <a:off x="3192463" y="1235075"/>
          <a:ext cx="1768475" cy="80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29" name="Equation" r:id="rId6" imgW="1000125" imgH="438150" progId="Equation.3">
                  <p:embed/>
                </p:oleObj>
              </mc:Choice>
              <mc:Fallback>
                <p:oleObj name="Equation" r:id="rId6" imgW="1000125" imgH="4381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2463" y="1235075"/>
                        <a:ext cx="1768475" cy="809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717" name="Oval 19"/>
          <p:cNvSpPr>
            <a:spLocks noChangeArrowheads="1"/>
          </p:cNvSpPr>
          <p:nvPr/>
        </p:nvSpPr>
        <p:spPr bwMode="auto">
          <a:xfrm>
            <a:off x="271463" y="1603375"/>
            <a:ext cx="157162" cy="144463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00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25413" y="2349500"/>
            <a:ext cx="8502650" cy="3311525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z="2400" smtClean="0"/>
              <a:t>Goals</a:t>
            </a:r>
          </a:p>
          <a:p>
            <a:pPr marL="914400" lvl="1" indent="-457200" eaLnBrk="1" hangingPunct="1">
              <a:buFont typeface="Tahoma" pitchFamily="34" charset="0"/>
              <a:buAutoNum type="arabicPeriod"/>
              <a:defRPr/>
            </a:pPr>
            <a:r>
              <a:rPr lang="en-US" sz="2000" smtClean="0"/>
              <a:t>find </a:t>
            </a:r>
          </a:p>
          <a:p>
            <a:pPr marL="914400" lvl="1" indent="-457200" eaLnBrk="1" hangingPunct="1">
              <a:buFont typeface="Tahoma" pitchFamily="34" charset="0"/>
              <a:buAutoNum type="arabicPeriod"/>
              <a:defRPr/>
            </a:pPr>
            <a:r>
              <a:rPr lang="en-US" sz="2000" smtClean="0"/>
              <a:t>maximize</a:t>
            </a:r>
          </a:p>
          <a:p>
            <a:pPr marL="533400" indent="-533400" eaLnBrk="1" hangingPunct="1">
              <a:buFontTx/>
              <a:buNone/>
              <a:defRPr/>
            </a:pPr>
            <a:endParaRPr lang="en-US" sz="2400" smtClean="0"/>
          </a:p>
        </p:txBody>
      </p:sp>
      <p:graphicFrame>
        <p:nvGraphicFramePr>
          <p:cNvPr id="174101" name="Object 4"/>
          <p:cNvGraphicFramePr>
            <a:graphicFrameLocks noChangeAspect="1"/>
          </p:cNvGraphicFramePr>
          <p:nvPr/>
        </p:nvGraphicFramePr>
        <p:xfrm>
          <a:off x="2470150" y="3141663"/>
          <a:ext cx="1576388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0" name="Equation" r:id="rId8" imgW="838200" imgH="200025" progId="Equation.3">
                  <p:embed/>
                </p:oleObj>
              </mc:Choice>
              <mc:Fallback>
                <p:oleObj name="Equation" r:id="rId8" imgW="838200" imgH="2000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150" y="3141663"/>
                        <a:ext cx="1576388" cy="444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2" name="Object 5"/>
          <p:cNvGraphicFramePr>
            <a:graphicFrameLocks noChangeAspect="1"/>
          </p:cNvGraphicFramePr>
          <p:nvPr/>
        </p:nvGraphicFramePr>
        <p:xfrm>
          <a:off x="1754188" y="2765425"/>
          <a:ext cx="38735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1" name="Equation" r:id="rId10" imgW="152400" imgH="161925" progId="Equation.3">
                  <p:embed/>
                </p:oleObj>
              </mc:Choice>
              <mc:Fallback>
                <p:oleObj name="Equation" r:id="rId10" imgW="152400" imgH="16192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2765425"/>
                        <a:ext cx="38735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03" name="Object 6"/>
          <p:cNvGraphicFramePr>
            <a:graphicFrameLocks noChangeAspect="1"/>
          </p:cNvGraphicFramePr>
          <p:nvPr/>
        </p:nvGraphicFramePr>
        <p:xfrm>
          <a:off x="2171700" y="4076700"/>
          <a:ext cx="2273300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32" name="Equation" r:id="rId12" imgW="1247775" imgH="428625" progId="Equation.3">
                  <p:embed/>
                </p:oleObj>
              </mc:Choice>
              <mc:Fallback>
                <p:oleObj name="Equation" r:id="rId12" imgW="1247775" imgH="42862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1700" y="4076700"/>
                        <a:ext cx="2273300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04" name="Oval 24"/>
          <p:cNvSpPr>
            <a:spLocks noChangeArrowheads="1"/>
          </p:cNvSpPr>
          <p:nvPr/>
        </p:nvSpPr>
        <p:spPr bwMode="auto">
          <a:xfrm>
            <a:off x="2708275" y="1141413"/>
            <a:ext cx="2209800" cy="935037"/>
          </a:xfrm>
          <a:prstGeom prst="ellipse">
            <a:avLst/>
          </a:prstGeom>
          <a:solidFill>
            <a:schemeClr val="accent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74105" name="Line 25"/>
          <p:cNvSpPr>
            <a:spLocks noChangeShapeType="1"/>
          </p:cNvSpPr>
          <p:nvPr/>
        </p:nvSpPr>
        <p:spPr bwMode="auto">
          <a:xfrm>
            <a:off x="3159125" y="36449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06" name="Line 26"/>
          <p:cNvSpPr>
            <a:spLocks noChangeShapeType="1"/>
          </p:cNvSpPr>
          <p:nvPr/>
        </p:nvSpPr>
        <p:spPr bwMode="auto">
          <a:xfrm>
            <a:off x="3159125" y="49418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07" name="Text Box 27"/>
          <p:cNvSpPr txBox="1">
            <a:spLocks noChangeArrowheads="1"/>
          </p:cNvSpPr>
          <p:nvPr/>
        </p:nvSpPr>
        <p:spPr bwMode="auto">
          <a:xfrm>
            <a:off x="2182813" y="5373688"/>
            <a:ext cx="18605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000000"/>
                </a:solidFill>
                <a:latin typeface="Arial" charset="0"/>
              </a:rPr>
              <a:t>PROBLEMATIC</a:t>
            </a:r>
            <a:endParaRPr lang="it-IT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74114" name="Freeform 34"/>
          <p:cNvSpPr>
            <a:spLocks/>
          </p:cNvSpPr>
          <p:nvPr/>
        </p:nvSpPr>
        <p:spPr bwMode="auto">
          <a:xfrm>
            <a:off x="3783013" y="2060575"/>
            <a:ext cx="1001712" cy="3384550"/>
          </a:xfrm>
          <a:custGeom>
            <a:avLst/>
            <a:gdLst>
              <a:gd name="T0" fmla="*/ 0 w 582"/>
              <a:gd name="T1" fmla="*/ 0 h 2495"/>
              <a:gd name="T2" fmla="*/ 2147483647 w 582"/>
              <a:gd name="T3" fmla="*/ 2147483647 h 2495"/>
              <a:gd name="T4" fmla="*/ 2147483647 w 582"/>
              <a:gd name="T5" fmla="*/ 2147483647 h 2495"/>
              <a:gd name="T6" fmla="*/ 2147483647 w 582"/>
              <a:gd name="T7" fmla="*/ 2147483647 h 2495"/>
              <a:gd name="T8" fmla="*/ 0 60000 65536"/>
              <a:gd name="T9" fmla="*/ 0 60000 65536"/>
              <a:gd name="T10" fmla="*/ 0 60000 65536"/>
              <a:gd name="T11" fmla="*/ 0 60000 65536"/>
              <a:gd name="T12" fmla="*/ 0 w 582"/>
              <a:gd name="T13" fmla="*/ 0 h 2495"/>
              <a:gd name="T14" fmla="*/ 582 w 582"/>
              <a:gd name="T15" fmla="*/ 2495 h 249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82" h="2495">
                <a:moveTo>
                  <a:pt x="0" y="0"/>
                </a:moveTo>
                <a:cubicBezTo>
                  <a:pt x="181" y="333"/>
                  <a:pt x="362" y="666"/>
                  <a:pt x="453" y="953"/>
                </a:cubicBezTo>
                <a:cubicBezTo>
                  <a:pt x="544" y="1240"/>
                  <a:pt x="582" y="1467"/>
                  <a:pt x="544" y="1724"/>
                </a:cubicBezTo>
                <a:cubicBezTo>
                  <a:pt x="506" y="1981"/>
                  <a:pt x="366" y="2238"/>
                  <a:pt x="226" y="2495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16" name="Rectangle 36"/>
          <p:cNvSpPr>
            <a:spLocks noChangeArrowheads="1"/>
          </p:cNvSpPr>
          <p:nvPr/>
        </p:nvSpPr>
        <p:spPr bwMode="auto">
          <a:xfrm>
            <a:off x="2195513" y="5829300"/>
            <a:ext cx="5227637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sz="2000" b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the parameters are coupled, due to the </a:t>
            </a:r>
          </a:p>
          <a:p>
            <a:pPr marL="342900" indent="-342900" eaLnBrk="1" hangingPunct="1">
              <a:lnSpc>
                <a:spcPct val="70000"/>
              </a:lnSpc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sz="2000" b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sum of the log: </a:t>
            </a:r>
            <a:r>
              <a:rPr lang="en-US" sz="2000" b="0" u="sng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no closed form solution</a:t>
            </a:r>
            <a:endParaRPr lang="it-IT" sz="2000" b="0" u="sng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4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4" grpId="0" animBg="1"/>
      <p:bldP spid="174105" grpId="0" animBg="1"/>
      <p:bldP spid="174106" grpId="0" animBg="1"/>
      <p:bldP spid="174107" grpId="0"/>
      <p:bldP spid="174114" grpId="0" animBg="1"/>
      <p:bldP spid="1741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The algorithm - </a:t>
            </a:r>
            <a:br>
              <a:rPr lang="it-IT" sz="2800" smtClean="0"/>
            </a:br>
            <a:r>
              <a:rPr lang="it-IT" sz="2800" smtClean="0"/>
              <a:t>EM in one slide! - The EM trick</a:t>
            </a:r>
          </a:p>
        </p:txBody>
      </p:sp>
      <p:graphicFrame>
        <p:nvGraphicFramePr>
          <p:cNvPr id="73731" name="Object 2"/>
          <p:cNvGraphicFramePr>
            <a:graphicFrameLocks noChangeAspect="1"/>
          </p:cNvGraphicFramePr>
          <p:nvPr/>
        </p:nvGraphicFramePr>
        <p:xfrm>
          <a:off x="1285875" y="1508125"/>
          <a:ext cx="6553200" cy="420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41" name="Equation" r:id="rId3" imgW="2952750" imgH="1962150" progId="Equation.3">
                  <p:embed/>
                </p:oleObj>
              </mc:Choice>
              <mc:Fallback>
                <p:oleObj name="Equation" r:id="rId3" imgW="2952750" imgH="19621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1508125"/>
                        <a:ext cx="6553200" cy="4202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732" name="Oval 9"/>
          <p:cNvSpPr>
            <a:spLocks noChangeArrowheads="1"/>
          </p:cNvSpPr>
          <p:nvPr/>
        </p:nvSpPr>
        <p:spPr bwMode="auto">
          <a:xfrm>
            <a:off x="1209675" y="4941888"/>
            <a:ext cx="482600" cy="412750"/>
          </a:xfrm>
          <a:prstGeom prst="ellipse">
            <a:avLst/>
          </a:prstGeom>
          <a:solidFill>
            <a:srgbClr val="00FF00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73733" name="AutoShape 10"/>
          <p:cNvCxnSpPr>
            <a:cxnSpLocks noChangeShapeType="1"/>
            <a:stCxn id="73732" idx="4"/>
            <a:endCxn id="73734" idx="0"/>
          </p:cNvCxnSpPr>
          <p:nvPr/>
        </p:nvCxnSpPr>
        <p:spPr bwMode="auto">
          <a:xfrm rot="16200000" flipH="1">
            <a:off x="1343819" y="5461794"/>
            <a:ext cx="846137" cy="631825"/>
          </a:xfrm>
          <a:prstGeom prst="straightConnector1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3734" name="Text Box 11"/>
          <p:cNvSpPr txBox="1">
            <a:spLocks noChangeArrowheads="1"/>
          </p:cNvSpPr>
          <p:nvPr/>
        </p:nvSpPr>
        <p:spPr bwMode="auto">
          <a:xfrm>
            <a:off x="914400" y="6200775"/>
            <a:ext cx="2335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00C600"/>
                </a:solidFill>
                <a:latin typeface="Arial" charset="0"/>
              </a:rPr>
              <a:t>Jensen Inequality</a:t>
            </a:r>
            <a:endParaRPr lang="it-IT" sz="2000">
              <a:solidFill>
                <a:srgbClr val="00C600"/>
              </a:solidFill>
              <a:latin typeface="Arial" charset="0"/>
            </a:endParaRPr>
          </a:p>
        </p:txBody>
      </p:sp>
      <p:sp>
        <p:nvSpPr>
          <p:cNvPr id="73735" name="Line 18"/>
          <p:cNvSpPr>
            <a:spLocks noChangeShapeType="1"/>
          </p:cNvSpPr>
          <p:nvPr/>
        </p:nvSpPr>
        <p:spPr bwMode="auto">
          <a:xfrm flipH="1">
            <a:off x="1443038" y="1897063"/>
            <a:ext cx="1949450" cy="649287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736" name="Line 19"/>
          <p:cNvSpPr>
            <a:spLocks noChangeShapeType="1"/>
          </p:cNvSpPr>
          <p:nvPr/>
        </p:nvSpPr>
        <p:spPr bwMode="auto">
          <a:xfrm flipH="1">
            <a:off x="1443038" y="2833688"/>
            <a:ext cx="0" cy="1008062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737" name="Line 20"/>
          <p:cNvSpPr>
            <a:spLocks noChangeShapeType="1"/>
          </p:cNvSpPr>
          <p:nvPr/>
        </p:nvSpPr>
        <p:spPr bwMode="auto">
          <a:xfrm flipH="1">
            <a:off x="1443038" y="4098925"/>
            <a:ext cx="0" cy="86360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3738" name="Oval 21"/>
          <p:cNvSpPr>
            <a:spLocks noChangeArrowheads="1"/>
          </p:cNvSpPr>
          <p:nvPr/>
        </p:nvSpPr>
        <p:spPr bwMode="auto">
          <a:xfrm>
            <a:off x="2646363" y="4910138"/>
            <a:ext cx="547687" cy="503237"/>
          </a:xfrm>
          <a:prstGeom prst="ellipse">
            <a:avLst/>
          </a:prstGeom>
          <a:solidFill>
            <a:schemeClr val="hlink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3739" name="Text Box 23"/>
          <p:cNvSpPr txBox="1">
            <a:spLocks noChangeArrowheads="1"/>
          </p:cNvSpPr>
          <p:nvPr/>
        </p:nvSpPr>
        <p:spPr bwMode="auto">
          <a:xfrm>
            <a:off x="3783013" y="6146800"/>
            <a:ext cx="12525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000">
                <a:solidFill>
                  <a:srgbClr val="FFCC00"/>
                </a:solidFill>
                <a:latin typeface="Arial" charset="0"/>
              </a:rPr>
              <a:t>The trick</a:t>
            </a:r>
            <a:endParaRPr lang="it-IT" sz="2000">
              <a:solidFill>
                <a:srgbClr val="FFCC00"/>
              </a:solidFill>
              <a:latin typeface="Arial" charset="0"/>
            </a:endParaRPr>
          </a:p>
        </p:txBody>
      </p:sp>
      <p:cxnSp>
        <p:nvCxnSpPr>
          <p:cNvPr id="73740" name="AutoShape 24"/>
          <p:cNvCxnSpPr>
            <a:cxnSpLocks noChangeShapeType="1"/>
            <a:stCxn id="73738" idx="4"/>
            <a:endCxn id="73739" idx="1"/>
          </p:cNvCxnSpPr>
          <p:nvPr/>
        </p:nvCxnSpPr>
        <p:spPr bwMode="auto">
          <a:xfrm rot="16200000" flipH="1">
            <a:off x="2885282" y="5449093"/>
            <a:ext cx="933450" cy="862013"/>
          </a:xfrm>
          <a:prstGeom prst="straightConnector1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8" descr="MYJensen"/>
          <p:cNvPicPr preferRelativeResize="0">
            <a:picLocks noChangeAspect="1" noChangeArrowheads="1"/>
          </p:cNvPicPr>
          <p:nvPr/>
        </p:nvPicPr>
        <p:blipFill>
          <a:blip r:embed="rId3">
            <a:lum bright="14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888" y="1341438"/>
            <a:ext cx="541972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dirty="0" smtClean="0"/>
              <a:t>The </a:t>
            </a:r>
            <a:r>
              <a:rPr lang="it-IT" sz="2800" dirty="0" err="1" smtClean="0"/>
              <a:t>algorithm</a:t>
            </a:r>
            <a:r>
              <a:rPr lang="it-IT" sz="2800" dirty="0" smtClean="0"/>
              <a:t> - </a:t>
            </a:r>
            <a:br>
              <a:rPr lang="it-IT" sz="2800" dirty="0" smtClean="0"/>
            </a:br>
            <a:r>
              <a:rPr lang="it-IT" sz="2800" dirty="0" err="1" smtClean="0"/>
              <a:t>Jensen</a:t>
            </a:r>
            <a:r>
              <a:rPr lang="it-IT" sz="2800" dirty="0" smtClean="0"/>
              <a:t> </a:t>
            </a:r>
            <a:r>
              <a:rPr lang="it-IT" sz="2800" dirty="0" err="1" smtClean="0"/>
              <a:t>Inequality</a:t>
            </a:r>
            <a:endParaRPr lang="it-IT" sz="2800" dirty="0" smtClean="0"/>
          </a:p>
        </p:txBody>
      </p:sp>
      <p:graphicFrame>
        <p:nvGraphicFramePr>
          <p:cNvPr id="74756" name="Object 2"/>
          <p:cNvGraphicFramePr>
            <a:graphicFrameLocks noChangeAspect="1"/>
          </p:cNvGraphicFramePr>
          <p:nvPr/>
        </p:nvGraphicFramePr>
        <p:xfrm>
          <a:off x="2092325" y="1916113"/>
          <a:ext cx="2314575" cy="172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6" name="Equation" r:id="rId4" imgW="1381125" imgH="1066800" progId="Equation.3">
                  <p:embed/>
                </p:oleObj>
              </mc:Choice>
              <mc:Fallback>
                <p:oleObj name="Equation" r:id="rId4" imgW="1381125" imgH="1066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92325" y="1916113"/>
                        <a:ext cx="2314575" cy="172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7" name="Object 3"/>
          <p:cNvGraphicFramePr>
            <a:graphicFrameLocks noChangeAspect="1"/>
          </p:cNvGraphicFramePr>
          <p:nvPr/>
        </p:nvGraphicFramePr>
        <p:xfrm>
          <a:off x="6330950" y="5500688"/>
          <a:ext cx="1638300" cy="1160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7" name="Equation" r:id="rId6" imgW="971550" imgH="704850" progId="Equation.3">
                  <p:embed/>
                </p:oleObj>
              </mc:Choice>
              <mc:Fallback>
                <p:oleObj name="Equation" r:id="rId6" imgW="971550" imgH="7048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0950" y="5500688"/>
                        <a:ext cx="1638300" cy="1160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758" name="Object 4"/>
          <p:cNvGraphicFramePr>
            <a:graphicFrameLocks noChangeAspect="1"/>
          </p:cNvGraphicFramePr>
          <p:nvPr/>
        </p:nvGraphicFramePr>
        <p:xfrm>
          <a:off x="2109788" y="3500438"/>
          <a:ext cx="2219325" cy="806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8" name="Equation" r:id="rId8" imgW="1381125" imgH="485775" progId="Equation.3">
                  <p:embed/>
                </p:oleObj>
              </mc:Choice>
              <mc:Fallback>
                <p:oleObj name="Equation" r:id="rId8" imgW="1381125" imgH="48577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9788" y="3500438"/>
                        <a:ext cx="2219325" cy="806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0300" name="Oval 12"/>
          <p:cNvSpPr>
            <a:spLocks noChangeArrowheads="1"/>
          </p:cNvSpPr>
          <p:nvPr/>
        </p:nvSpPr>
        <p:spPr bwMode="auto">
          <a:xfrm>
            <a:off x="2768600" y="2238375"/>
            <a:ext cx="1482725" cy="1055688"/>
          </a:xfrm>
          <a:prstGeom prst="ellipse">
            <a:avLst/>
          </a:prstGeom>
          <a:solidFill>
            <a:schemeClr val="hlink">
              <a:alpha val="5098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0301" name="Oval 13"/>
          <p:cNvSpPr>
            <a:spLocks noChangeArrowheads="1"/>
          </p:cNvSpPr>
          <p:nvPr/>
        </p:nvSpPr>
        <p:spPr bwMode="auto">
          <a:xfrm>
            <a:off x="2066925" y="2592388"/>
            <a:ext cx="406400" cy="388937"/>
          </a:xfrm>
          <a:prstGeom prst="ellipse">
            <a:avLst/>
          </a:prstGeom>
          <a:solidFill>
            <a:srgbClr val="00FF00">
              <a:alpha val="5098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0302" name="Text Box 14"/>
          <p:cNvSpPr txBox="1">
            <a:spLocks noChangeArrowheads="1"/>
          </p:cNvSpPr>
          <p:nvPr/>
        </p:nvSpPr>
        <p:spPr bwMode="auto">
          <a:xfrm>
            <a:off x="506413" y="1290638"/>
            <a:ext cx="4679950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FFCC00"/>
                </a:solidFill>
                <a:latin typeface="Arial" charset="0"/>
              </a:rPr>
              <a:t>Convex combination on</a:t>
            </a:r>
          </a:p>
          <a:p>
            <a:pPr eaLnBrk="1" hangingPunct="1"/>
            <a:r>
              <a:rPr lang="en-US" sz="1800" b="0">
                <a:solidFill>
                  <a:srgbClr val="FFCC00"/>
                </a:solidFill>
                <a:latin typeface="Arial" charset="0"/>
              </a:rPr>
              <a:t> </a:t>
            </a:r>
          </a:p>
          <a:p>
            <a:pPr eaLnBrk="1" hangingPunct="1"/>
            <a:r>
              <a:rPr lang="en-US" sz="1800" b="0">
                <a:solidFill>
                  <a:srgbClr val="FFCC00"/>
                </a:solidFill>
                <a:latin typeface="Arial" charset="0"/>
              </a:rPr>
              <a:t>due to the coefficients</a:t>
            </a:r>
            <a:r>
              <a:rPr lang="en-US" sz="1800">
                <a:solidFill>
                  <a:srgbClr val="FFCC00"/>
                </a:solidFill>
                <a:latin typeface="Arial" charset="0"/>
              </a:rPr>
              <a:t> </a:t>
            </a:r>
            <a:endParaRPr lang="it-IT" sz="1800" b="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140304" name="Text Box 16"/>
          <p:cNvSpPr txBox="1">
            <a:spLocks noChangeArrowheads="1"/>
          </p:cNvSpPr>
          <p:nvPr/>
        </p:nvSpPr>
        <p:spPr bwMode="auto">
          <a:xfrm>
            <a:off x="895350" y="2597150"/>
            <a:ext cx="11080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 b="0">
                <a:solidFill>
                  <a:srgbClr val="00FF00"/>
                </a:solidFill>
                <a:latin typeface="Arial" charset="0"/>
              </a:rPr>
              <a:t>concave </a:t>
            </a:r>
            <a:endParaRPr lang="it-IT" sz="1800" b="0">
              <a:solidFill>
                <a:srgbClr val="00FF00"/>
              </a:solidFill>
              <a:latin typeface="Arial" charset="0"/>
            </a:endParaRPr>
          </a:p>
        </p:txBody>
      </p:sp>
      <p:sp>
        <p:nvSpPr>
          <p:cNvPr id="74763" name="Text Box 22"/>
          <p:cNvSpPr txBox="1">
            <a:spLocks noChangeArrowheads="1"/>
          </p:cNvSpPr>
          <p:nvPr/>
        </p:nvSpPr>
        <p:spPr bwMode="auto">
          <a:xfrm>
            <a:off x="2925763" y="3068638"/>
            <a:ext cx="957262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3200" b="0">
                <a:solidFill>
                  <a:srgbClr val="FFFFFF"/>
                </a:solidFill>
                <a:latin typeface="Arial" charset="0"/>
                <a:cs typeface="Arial" charset="0"/>
              </a:rPr>
              <a:t>≥</a:t>
            </a:r>
          </a:p>
        </p:txBody>
      </p:sp>
      <p:graphicFrame>
        <p:nvGraphicFramePr>
          <p:cNvPr id="140311" name="Object 5"/>
          <p:cNvGraphicFramePr>
            <a:graphicFrameLocks noChangeAspect="1"/>
          </p:cNvGraphicFramePr>
          <p:nvPr/>
        </p:nvGraphicFramePr>
        <p:xfrm>
          <a:off x="3235325" y="692150"/>
          <a:ext cx="906463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69" name="Equation" r:id="rId10" imgW="504825" imgH="704850" progId="Equation.3">
                  <p:embed/>
                </p:oleObj>
              </mc:Choice>
              <mc:Fallback>
                <p:oleObj name="Equation" r:id="rId10" imgW="504825" imgH="7048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325" y="692150"/>
                        <a:ext cx="906463" cy="1181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0312" name="Object 6"/>
          <p:cNvGraphicFramePr>
            <a:graphicFrameLocks noChangeAspect="1"/>
          </p:cNvGraphicFramePr>
          <p:nvPr/>
        </p:nvGraphicFramePr>
        <p:xfrm>
          <a:off x="3097213" y="1860550"/>
          <a:ext cx="642937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0" name="Equation" r:id="rId12" imgW="333375" imgH="161925" progId="Equation.3">
                  <p:embed/>
                </p:oleObj>
              </mc:Choice>
              <mc:Fallback>
                <p:oleObj name="Equation" r:id="rId12" imgW="333375" imgH="16192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7213" y="1860550"/>
                        <a:ext cx="642937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0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0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0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0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0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300" grpId="0" animBg="1"/>
      <p:bldP spid="140301" grpId="0" animBg="1"/>
      <p:bldP spid="140302" grpId="0"/>
      <p:bldP spid="14030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The algorithm - </a:t>
            </a:r>
            <a:br>
              <a:rPr lang="it-IT" sz="2800" smtClean="0"/>
            </a:br>
            <a:r>
              <a:rPr lang="it-IT" sz="2800" smtClean="0"/>
              <a:t>Novel objects in the MLE instance</a:t>
            </a:r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2781300"/>
            <a:ext cx="8426450" cy="3455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h</a:t>
            </a:r>
            <a:r>
              <a:rPr lang="en-US" sz="2400" smtClean="0"/>
              <a:t> = </a:t>
            </a:r>
            <a:r>
              <a:rPr lang="en-US" sz="2400" i="1" smtClean="0"/>
              <a:t>hidden variable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 hidden </a:t>
            </a:r>
            <a:r>
              <a:rPr lang="en-US" sz="2000" i="1" smtClean="0"/>
              <a:t>quality</a:t>
            </a:r>
            <a:r>
              <a:rPr lang="en-US" sz="2000" smtClean="0"/>
              <a:t> of the single data point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P(h,v)</a:t>
            </a:r>
            <a:r>
              <a:rPr lang="en-US" sz="2400" smtClean="0"/>
              <a:t> = </a:t>
            </a:r>
            <a:r>
              <a:rPr lang="en-US" sz="2400" i="1" smtClean="0"/>
              <a:t>complete data (hidden + visible) likelihood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it explains how the hidden variables and the visible ones are coupled together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Q(h)</a:t>
            </a:r>
            <a:r>
              <a:rPr lang="en-US" sz="2400" smtClean="0"/>
              <a:t> = </a:t>
            </a:r>
            <a:r>
              <a:rPr lang="en-US" sz="2400" i="1" smtClean="0"/>
              <a:t>support distribution on the hidden variables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smtClean="0"/>
              <a:t>a distribution over the hidden variables, simpler than P(h,v)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</p:txBody>
      </p:sp>
      <p:graphicFrame>
        <p:nvGraphicFramePr>
          <p:cNvPr id="75780" name="Object 2"/>
          <p:cNvGraphicFramePr>
            <a:graphicFrameLocks noChangeAspect="1"/>
          </p:cNvGraphicFramePr>
          <p:nvPr/>
        </p:nvGraphicFramePr>
        <p:xfrm>
          <a:off x="1320800" y="1125538"/>
          <a:ext cx="8108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87" name="Equation" r:id="rId3" imgW="3676650" imgH="485775" progId="Equation.3">
                  <p:embed/>
                </p:oleObj>
              </mc:Choice>
              <mc:Fallback>
                <p:oleObj name="Equation" r:id="rId3" imgW="3676650" imgH="48577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125538"/>
                        <a:ext cx="81089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Oval 5"/>
          <p:cNvSpPr>
            <a:spLocks noChangeArrowheads="1"/>
          </p:cNvSpPr>
          <p:nvPr/>
        </p:nvSpPr>
        <p:spPr bwMode="auto">
          <a:xfrm>
            <a:off x="3236913" y="1773238"/>
            <a:ext cx="779462" cy="433387"/>
          </a:xfrm>
          <a:prstGeom prst="ellipse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2" name="Oval 6"/>
          <p:cNvSpPr>
            <a:spLocks noChangeArrowheads="1"/>
          </p:cNvSpPr>
          <p:nvPr/>
        </p:nvSpPr>
        <p:spPr bwMode="auto">
          <a:xfrm>
            <a:off x="3079750" y="1196975"/>
            <a:ext cx="1092200" cy="433388"/>
          </a:xfrm>
          <a:prstGeom prst="ellipse">
            <a:avLst/>
          </a:prstGeom>
          <a:solidFill>
            <a:srgbClr val="99CCFF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3" name="Oval 7"/>
          <p:cNvSpPr>
            <a:spLocks noChangeArrowheads="1"/>
          </p:cNvSpPr>
          <p:nvPr/>
        </p:nvSpPr>
        <p:spPr bwMode="auto">
          <a:xfrm>
            <a:off x="1911350" y="1484313"/>
            <a:ext cx="311150" cy="433387"/>
          </a:xfrm>
          <a:prstGeom prst="ellipse">
            <a:avLst/>
          </a:prstGeom>
          <a:solidFill>
            <a:schemeClr val="hlink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4" name="Oval 8"/>
          <p:cNvSpPr>
            <a:spLocks noChangeArrowheads="1"/>
          </p:cNvSpPr>
          <p:nvPr/>
        </p:nvSpPr>
        <p:spPr bwMode="auto">
          <a:xfrm>
            <a:off x="584200" y="5291138"/>
            <a:ext cx="314325" cy="288925"/>
          </a:xfrm>
          <a:prstGeom prst="ellipse">
            <a:avLst/>
          </a:prstGeom>
          <a:solidFill>
            <a:schemeClr val="accent2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5" name="Oval 9"/>
          <p:cNvSpPr>
            <a:spLocks noChangeArrowheads="1"/>
          </p:cNvSpPr>
          <p:nvPr/>
        </p:nvSpPr>
        <p:spPr bwMode="auto">
          <a:xfrm>
            <a:off x="595313" y="3971925"/>
            <a:ext cx="311150" cy="288925"/>
          </a:xfrm>
          <a:prstGeom prst="ellipse">
            <a:avLst/>
          </a:prstGeom>
          <a:solidFill>
            <a:srgbClr val="99CCFF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5786" name="Oval 10"/>
          <p:cNvSpPr>
            <a:spLocks noChangeArrowheads="1"/>
          </p:cNvSpPr>
          <p:nvPr/>
        </p:nvSpPr>
        <p:spPr bwMode="auto">
          <a:xfrm>
            <a:off x="601663" y="2781300"/>
            <a:ext cx="311150" cy="288925"/>
          </a:xfrm>
          <a:prstGeom prst="ellipse">
            <a:avLst/>
          </a:prstGeom>
          <a:solidFill>
            <a:schemeClr val="hlink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The algorithm - </a:t>
            </a:r>
            <a:br>
              <a:rPr lang="it-IT" sz="2800" smtClean="0"/>
            </a:br>
            <a:r>
              <a:rPr lang="it-IT" sz="2800" smtClean="0"/>
              <a:t>Novel objects in the MLE instance (2)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2781300"/>
            <a:ext cx="8659813" cy="3455988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F(Q(h),P(h,v))</a:t>
            </a:r>
            <a:r>
              <a:rPr lang="en-US" sz="2400" smtClean="0"/>
              <a:t> </a:t>
            </a:r>
          </a:p>
          <a:p>
            <a:pPr lvl="1" eaLnBrk="1" hangingPunct="1">
              <a:defRPr/>
            </a:pPr>
            <a:r>
              <a:rPr lang="en-US" smtClean="0"/>
              <a:t>a divergence between Q,P a functional </a:t>
            </a:r>
          </a:p>
          <a:p>
            <a:pPr lvl="1" eaLnBrk="1" hangingPunct="1">
              <a:defRPr/>
            </a:pPr>
            <a:r>
              <a:rPr lang="en-US" smtClean="0"/>
              <a:t>an inferior bound with respect to the objective function L(h</a:t>
            </a:r>
            <a:r>
              <a:rPr lang="el-GR" baseline="30000" smtClean="0"/>
              <a:t>θ</a:t>
            </a:r>
            <a:r>
              <a:rPr lang="en-US" smtClean="0"/>
              <a:t>)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an object with Q(h) unknown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an object with h</a:t>
            </a:r>
            <a:r>
              <a:rPr lang="el-GR" baseline="30000" smtClean="0">
                <a:solidFill>
                  <a:schemeClr val="hlink"/>
                </a:solidFill>
              </a:rPr>
              <a:t>θ</a:t>
            </a:r>
            <a:r>
              <a:rPr lang="en-US" smtClean="0">
                <a:solidFill>
                  <a:schemeClr val="hlink"/>
                </a:solidFill>
              </a:rPr>
              <a:t> unknown</a:t>
            </a:r>
            <a:endParaRPr lang="en-US" baseline="30000" smtClean="0">
              <a:solidFill>
                <a:schemeClr val="hlink"/>
              </a:solidFill>
            </a:endParaRPr>
          </a:p>
          <a:p>
            <a:pPr lvl="1" eaLnBrk="1" hangingPunct="1">
              <a:buFont typeface="Tahoma" pitchFamily="34" charset="0"/>
              <a:buNone/>
              <a:defRPr/>
            </a:pPr>
            <a:endParaRPr lang="el-GR" baseline="30000" smtClean="0">
              <a:solidFill>
                <a:schemeClr val="hlink"/>
              </a:solidFill>
            </a:endParaRPr>
          </a:p>
          <a:p>
            <a:pPr lvl="1" eaLnBrk="1" hangingPunct="1">
              <a:buFont typeface="Tahoma" pitchFamily="34" charset="0"/>
              <a:buNone/>
              <a:defRPr/>
            </a:pPr>
            <a:endParaRPr lang="el-GR" baseline="30000" smtClean="0"/>
          </a:p>
          <a:p>
            <a:pPr eaLnBrk="1" hangingPunct="1">
              <a:defRPr/>
            </a:pPr>
            <a:endParaRPr lang="en-US" smtClean="0"/>
          </a:p>
        </p:txBody>
      </p:sp>
      <p:graphicFrame>
        <p:nvGraphicFramePr>
          <p:cNvPr id="76804" name="Object 2"/>
          <p:cNvGraphicFramePr>
            <a:graphicFrameLocks noChangeAspect="1"/>
          </p:cNvGraphicFramePr>
          <p:nvPr/>
        </p:nvGraphicFramePr>
        <p:xfrm>
          <a:off x="1320800" y="1125538"/>
          <a:ext cx="81089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7" name="Equation" r:id="rId3" imgW="3676650" imgH="485775" progId="Equation.3">
                  <p:embed/>
                </p:oleObj>
              </mc:Choice>
              <mc:Fallback>
                <p:oleObj name="Equation" r:id="rId3" imgW="3676650" imgH="48577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800" y="1125538"/>
                        <a:ext cx="81089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805" name="Oval 5"/>
          <p:cNvSpPr>
            <a:spLocks noChangeArrowheads="1"/>
          </p:cNvSpPr>
          <p:nvPr/>
        </p:nvSpPr>
        <p:spPr bwMode="auto">
          <a:xfrm>
            <a:off x="4970463" y="1268413"/>
            <a:ext cx="2574925" cy="865187"/>
          </a:xfrm>
          <a:prstGeom prst="ellipse">
            <a:avLst/>
          </a:prstGeom>
          <a:solidFill>
            <a:schemeClr val="hlink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6806" name="Oval 6"/>
          <p:cNvSpPr>
            <a:spLocks noChangeArrowheads="1"/>
          </p:cNvSpPr>
          <p:nvPr/>
        </p:nvSpPr>
        <p:spPr bwMode="auto">
          <a:xfrm>
            <a:off x="654050" y="2908300"/>
            <a:ext cx="287338" cy="273050"/>
          </a:xfrm>
          <a:prstGeom prst="ellipse">
            <a:avLst/>
          </a:prstGeom>
          <a:solidFill>
            <a:schemeClr val="hlink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The algorithm - </a:t>
            </a:r>
            <a:br>
              <a:rPr lang="it-IT" sz="2800" smtClean="0"/>
            </a:br>
            <a:r>
              <a:rPr lang="it-IT" sz="2800" smtClean="0"/>
              <a:t>Minimization of the divergence</a:t>
            </a:r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5350" y="1557338"/>
            <a:ext cx="8659813" cy="647700"/>
          </a:xfrm>
        </p:spPr>
        <p:txBody>
          <a:bodyPr/>
          <a:lstStyle/>
          <a:p>
            <a:pPr marL="533400" indent="-533400" eaLnBrk="1" hangingPunct="1">
              <a:defRPr/>
            </a:pPr>
            <a:r>
              <a:rPr lang="en-US" smtClean="0"/>
              <a:t>I minimize F(Q,P) </a:t>
            </a:r>
            <a:r>
              <a:rPr lang="en-US" i="1" smtClean="0"/>
              <a:t>alternatively</a:t>
            </a:r>
          </a:p>
          <a:p>
            <a:pPr marL="914400" lvl="1" indent="-457200" eaLnBrk="1" hangingPunct="1">
              <a:buFont typeface="Tahoma" pitchFamily="34" charset="0"/>
              <a:buNone/>
              <a:defRPr/>
            </a:pPr>
            <a:endParaRPr lang="el-GR" baseline="30000" smtClean="0">
              <a:solidFill>
                <a:schemeClr val="hlink"/>
              </a:solidFill>
            </a:endParaRPr>
          </a:p>
          <a:p>
            <a:pPr marL="914400" lvl="1" indent="-457200" eaLnBrk="1" hangingPunct="1">
              <a:buFont typeface="Tahoma" pitchFamily="34" charset="0"/>
              <a:buNone/>
              <a:defRPr/>
            </a:pPr>
            <a:endParaRPr lang="el-GR" baseline="30000" smtClean="0"/>
          </a:p>
          <a:p>
            <a:pPr marL="533400" indent="-533400" eaLnBrk="1" hangingPunct="1">
              <a:defRPr/>
            </a:pPr>
            <a:endParaRPr lang="en-US" smtClean="0"/>
          </a:p>
        </p:txBody>
      </p:sp>
      <p:graphicFrame>
        <p:nvGraphicFramePr>
          <p:cNvPr id="190477" name="Object 2"/>
          <p:cNvGraphicFramePr>
            <a:graphicFrameLocks noChangeAspect="1"/>
          </p:cNvGraphicFramePr>
          <p:nvPr/>
        </p:nvGraphicFramePr>
        <p:xfrm>
          <a:off x="184150" y="3678238"/>
          <a:ext cx="47688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2" name="Equation" r:id="rId3" imgW="2133600" imgH="485775" progId="Equation.3">
                  <p:embed/>
                </p:oleObj>
              </mc:Choice>
              <mc:Fallback>
                <p:oleObj name="Equation" r:id="rId3" imgW="2133600" imgH="48577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" y="3678238"/>
                        <a:ext cx="47688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78" name="Object 3"/>
          <p:cNvGraphicFramePr>
            <a:graphicFrameLocks noChangeAspect="1"/>
          </p:cNvGraphicFramePr>
          <p:nvPr/>
        </p:nvGraphicFramePr>
        <p:xfrm>
          <a:off x="5453063" y="3725863"/>
          <a:ext cx="441483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3" name="Equation" r:id="rId5" imgW="1962150" imgH="485775" progId="Equation.3">
                  <p:embed/>
                </p:oleObj>
              </mc:Choice>
              <mc:Fallback>
                <p:oleObj name="Equation" r:id="rId5" imgW="1962150" imgH="48577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3063" y="3725863"/>
                        <a:ext cx="4414837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82" name="Text Box 18"/>
          <p:cNvSpPr txBox="1">
            <a:spLocks noChangeArrowheads="1"/>
          </p:cNvSpPr>
          <p:nvPr/>
        </p:nvSpPr>
        <p:spPr bwMode="auto">
          <a:xfrm>
            <a:off x="117475" y="2420938"/>
            <a:ext cx="4524375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buFont typeface="Tahoma" pitchFamily="34" charset="0"/>
              <a:buAutoNum type="arabicPeriod"/>
              <a:defRPr/>
            </a:pPr>
            <a:r>
              <a:rPr lang="en-US" sz="2400" b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 respect to Q(h), with h</a:t>
            </a:r>
            <a:r>
              <a:rPr lang="el-GR" sz="2400" b="0" baseline="30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θ</a:t>
            </a:r>
            <a:r>
              <a:rPr lang="en-US" sz="2400" b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fixed</a:t>
            </a:r>
          </a:p>
          <a:p>
            <a:pPr marL="342900" indent="-342900" eaLnBrk="1" hangingPunct="1">
              <a:defRPr/>
            </a:pPr>
            <a:endParaRPr lang="it-IT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83" name="Text Box 19"/>
          <p:cNvSpPr txBox="1">
            <a:spLocks noChangeArrowheads="1"/>
          </p:cNvSpPr>
          <p:nvPr/>
        </p:nvSpPr>
        <p:spPr bwMode="auto">
          <a:xfrm>
            <a:off x="5264150" y="2420938"/>
            <a:ext cx="4211638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800100" lvl="1" indent="-342900" eaLnBrk="1" hangingPunct="1">
              <a:spcBef>
                <a:spcPct val="20000"/>
              </a:spcBef>
              <a:buFont typeface="Tahoma" pitchFamily="34" charset="0"/>
              <a:buAutoNum type="arabicPeriod" startAt="2"/>
              <a:defRPr/>
            </a:pPr>
            <a:r>
              <a:rPr lang="en-US" sz="2400" b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with respect to h</a:t>
            </a:r>
            <a:r>
              <a:rPr lang="el-GR" sz="2400" b="0" baseline="3000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θ</a:t>
            </a:r>
            <a:r>
              <a:rPr lang="en-US" sz="2400" b="0">
                <a:solidFill>
                  <a:srgbClr val="FF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, with Q(h) fixed</a:t>
            </a:r>
            <a:endParaRPr lang="en-US" sz="2400" b="0" baseline="30000">
              <a:solidFill>
                <a:srgbClr val="FF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defRPr/>
            </a:pPr>
            <a:endParaRPr lang="it-IT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84" name="AutoShape 20"/>
          <p:cNvSpPr>
            <a:spLocks noChangeArrowheads="1"/>
          </p:cNvSpPr>
          <p:nvPr/>
        </p:nvSpPr>
        <p:spPr bwMode="auto">
          <a:xfrm>
            <a:off x="2170113" y="3309938"/>
            <a:ext cx="546100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85" name="AutoShape 21"/>
          <p:cNvSpPr>
            <a:spLocks noChangeArrowheads="1"/>
          </p:cNvSpPr>
          <p:nvPr/>
        </p:nvSpPr>
        <p:spPr bwMode="auto">
          <a:xfrm>
            <a:off x="7216775" y="3284538"/>
            <a:ext cx="544513" cy="360362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86" name="AutoShape 22"/>
          <p:cNvSpPr>
            <a:spLocks noChangeArrowheads="1"/>
          </p:cNvSpPr>
          <p:nvPr/>
        </p:nvSpPr>
        <p:spPr bwMode="auto">
          <a:xfrm>
            <a:off x="2162175" y="4940300"/>
            <a:ext cx="544513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00">
              <a:alpha val="8784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87" name="AutoShape 23"/>
          <p:cNvSpPr>
            <a:spLocks noChangeArrowheads="1"/>
          </p:cNvSpPr>
          <p:nvPr/>
        </p:nvSpPr>
        <p:spPr bwMode="auto">
          <a:xfrm>
            <a:off x="7216775" y="4940300"/>
            <a:ext cx="544513" cy="360363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FFFF">
              <a:alpha val="96077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88" name="Text Box 24"/>
          <p:cNvSpPr txBox="1">
            <a:spLocks noChangeArrowheads="1"/>
          </p:cNvSpPr>
          <p:nvPr/>
        </p:nvSpPr>
        <p:spPr bwMode="auto">
          <a:xfrm>
            <a:off x="1987550" y="4894263"/>
            <a:ext cx="218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>
              <a:lnSpc>
                <a:spcPct val="7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n-US" sz="2000" b="0" i="1">
                <a:solidFill>
                  <a:srgbClr val="FFFFFF"/>
                </a:solidFill>
                <a:latin typeface="Tahoma" pitchFamily="34" charset="0"/>
              </a:rPr>
              <a:t>functional </a:t>
            </a:r>
          </a:p>
          <a:p>
            <a:pPr lvl="1" algn="ctr" eaLnBrk="1" hangingPunct="1">
              <a:lnSpc>
                <a:spcPct val="7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n-US" sz="2000" b="0" i="1">
                <a:solidFill>
                  <a:srgbClr val="FFFFFF"/>
                </a:solidFill>
                <a:latin typeface="Tahoma" pitchFamily="34" charset="0"/>
              </a:rPr>
              <a:t>derivative</a:t>
            </a:r>
            <a:endParaRPr lang="it-IT" sz="1600" b="0" i="1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89" name="Text Box 25"/>
          <p:cNvSpPr txBox="1">
            <a:spLocks noChangeArrowheads="1"/>
          </p:cNvSpPr>
          <p:nvPr/>
        </p:nvSpPr>
        <p:spPr bwMode="auto">
          <a:xfrm>
            <a:off x="7102475" y="5029200"/>
            <a:ext cx="21844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800100" indent="-34290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ctr" eaLnBrk="1" hangingPunct="1">
              <a:lnSpc>
                <a:spcPct val="70000"/>
              </a:lnSpc>
              <a:spcBef>
                <a:spcPct val="20000"/>
              </a:spcBef>
              <a:buFont typeface="Tahoma" pitchFamily="34" charset="0"/>
              <a:buNone/>
            </a:pPr>
            <a:r>
              <a:rPr lang="en-US" sz="2000" b="0" i="1">
                <a:solidFill>
                  <a:srgbClr val="FFFFFF"/>
                </a:solidFill>
                <a:latin typeface="Tahoma" pitchFamily="34" charset="0"/>
              </a:rPr>
              <a:t>derivative</a:t>
            </a:r>
            <a:endParaRPr lang="it-IT" sz="1600" b="0" i="1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90490" name="Object 4"/>
          <p:cNvGraphicFramePr>
            <a:graphicFrameLocks noChangeAspect="1"/>
          </p:cNvGraphicFramePr>
          <p:nvPr/>
        </p:nvGraphicFramePr>
        <p:xfrm>
          <a:off x="1130300" y="5700713"/>
          <a:ext cx="2897188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4" name="Equation" r:id="rId7" imgW="1276350" imgH="200025" progId="Equation.3">
                  <p:embed/>
                </p:oleObj>
              </mc:Choice>
              <mc:Fallback>
                <p:oleObj name="Equation" r:id="rId7" imgW="1276350" imgH="20002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5700713"/>
                        <a:ext cx="2897188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0492" name="Object 5"/>
          <p:cNvGraphicFramePr>
            <a:graphicFrameLocks noChangeAspect="1"/>
          </p:cNvGraphicFramePr>
          <p:nvPr/>
        </p:nvGraphicFramePr>
        <p:xfrm>
          <a:off x="5370513" y="5451475"/>
          <a:ext cx="410686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45" name="Equation" r:id="rId9" imgW="2057400" imgH="457200" progId="Equation.3">
                  <p:embed/>
                </p:oleObj>
              </mc:Choice>
              <mc:Fallback>
                <p:oleObj name="Equation" r:id="rId9" imgW="20574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70513" y="5451475"/>
                        <a:ext cx="4106862" cy="93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0495" name="AutoShape 31"/>
          <p:cNvSpPr>
            <a:spLocks noChangeArrowheads="1"/>
          </p:cNvSpPr>
          <p:nvPr/>
        </p:nvSpPr>
        <p:spPr bwMode="auto">
          <a:xfrm>
            <a:off x="4094163" y="2060575"/>
            <a:ext cx="2108200" cy="431800"/>
          </a:xfrm>
          <a:prstGeom prst="curvedDownArrow">
            <a:avLst>
              <a:gd name="adj1" fmla="val 44574"/>
              <a:gd name="adj2" fmla="val 134717"/>
              <a:gd name="adj3" fmla="val 33333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0496" name="AutoShape 32"/>
          <p:cNvSpPr>
            <a:spLocks noChangeArrowheads="1"/>
          </p:cNvSpPr>
          <p:nvPr/>
        </p:nvSpPr>
        <p:spPr bwMode="auto">
          <a:xfrm rot="10800000">
            <a:off x="3938588" y="2924175"/>
            <a:ext cx="2106612" cy="431800"/>
          </a:xfrm>
          <a:prstGeom prst="curvedDownArrow">
            <a:avLst>
              <a:gd name="adj1" fmla="val 44540"/>
              <a:gd name="adj2" fmla="val 134615"/>
              <a:gd name="adj3" fmla="val 33333"/>
            </a:avLst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0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82" grpId="0"/>
      <p:bldP spid="190483" grpId="0"/>
      <p:bldP spid="190484" grpId="0" animBg="1"/>
      <p:bldP spid="190485" grpId="0" animBg="1"/>
      <p:bldP spid="190486" grpId="0" animBg="1"/>
      <p:bldP spid="190487" grpId="0" animBg="1"/>
      <p:bldP spid="190488" grpId="0"/>
      <p:bldP spid="190489" grpId="0"/>
      <p:bldP spid="190495" grpId="0" animBg="1"/>
      <p:bldP spid="19049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The algorithm - </a:t>
            </a:r>
            <a:br>
              <a:rPr lang="it-IT" sz="2800" smtClean="0"/>
            </a:br>
            <a:r>
              <a:rPr lang="it-IT" sz="2800" smtClean="0"/>
              <a:t>The core of the EM in practice</a:t>
            </a:r>
          </a:p>
        </p:txBody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196975"/>
            <a:ext cx="8580437" cy="4752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INITIALIZATION</a:t>
            </a:r>
            <a:r>
              <a:rPr lang="en-US" sz="2400" smtClean="0"/>
              <a:t>: set an initial h</a:t>
            </a:r>
            <a:r>
              <a:rPr lang="el-GR" sz="2400" baseline="30000" smtClean="0"/>
              <a:t>θ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STEP E</a:t>
            </a:r>
            <a:r>
              <a:rPr lang="en-US" sz="2400" smtClean="0"/>
              <a:t>: </a:t>
            </a:r>
            <a:r>
              <a:rPr lang="en-US" sz="2000" smtClean="0"/>
              <a:t>Minimize F(Q,P) with respect to Q(h</a:t>
            </a:r>
            <a:r>
              <a:rPr lang="en-US" sz="2000" baseline="30000" smtClean="0"/>
              <a:t>(t)</a:t>
            </a:r>
            <a:r>
              <a:rPr lang="en-US" sz="2000" smtClean="0"/>
              <a:t>) calculating for each possible value of h</a:t>
            </a:r>
            <a:r>
              <a:rPr lang="en-US" sz="2000" baseline="30000" smtClean="0"/>
              <a:t>(t)</a:t>
            </a: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4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400" smtClean="0"/>
              <a:t>	</a:t>
            </a:r>
            <a:r>
              <a:rPr lang="en-US" sz="2000" smtClean="0"/>
              <a:t>for each t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smtClean="0">
                <a:solidFill>
                  <a:schemeClr val="hlink"/>
                </a:solidFill>
              </a:rPr>
              <a:t>STEP M</a:t>
            </a:r>
            <a:r>
              <a:rPr lang="en-US" sz="2400" smtClean="0"/>
              <a:t>: </a:t>
            </a:r>
            <a:r>
              <a:rPr lang="en-US" sz="2000" smtClean="0"/>
              <a:t>Minimize F(Q,P) with respect to  </a:t>
            </a:r>
            <a:r>
              <a:rPr lang="en-US" sz="2400" smtClean="0"/>
              <a:t>h</a:t>
            </a:r>
            <a:r>
              <a:rPr lang="el-GR" sz="2400" baseline="30000" smtClean="0"/>
              <a:t>θ</a:t>
            </a:r>
            <a:r>
              <a:rPr lang="en-US" sz="2000" smtClean="0"/>
              <a:t>  solving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sz="200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US" sz="2000" smtClean="0"/>
              <a:t>	for M parameters, this is a system of M equations.</a:t>
            </a:r>
          </a:p>
        </p:txBody>
      </p:sp>
      <p:graphicFrame>
        <p:nvGraphicFramePr>
          <p:cNvPr id="78852" name="Object 2"/>
          <p:cNvGraphicFramePr>
            <a:graphicFrameLocks noChangeAspect="1"/>
          </p:cNvGraphicFramePr>
          <p:nvPr/>
        </p:nvGraphicFramePr>
        <p:xfrm>
          <a:off x="2925763" y="2490788"/>
          <a:ext cx="3743325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8" name="Equation" r:id="rId3" imgW="1771650" imgH="200025" progId="Equation.3">
                  <p:embed/>
                </p:oleObj>
              </mc:Choice>
              <mc:Fallback>
                <p:oleObj name="Equation" r:id="rId3" imgW="1771650" imgH="20002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5763" y="2490788"/>
                        <a:ext cx="3743325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853" name="Object 3"/>
          <p:cNvGraphicFramePr>
            <a:graphicFrameLocks noChangeAspect="1"/>
          </p:cNvGraphicFramePr>
          <p:nvPr/>
        </p:nvGraphicFramePr>
        <p:xfrm>
          <a:off x="2144713" y="4365625"/>
          <a:ext cx="5518150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9" name="Equation" r:id="rId5" imgW="2914650" imgH="523875" progId="Equation.3">
                  <p:embed/>
                </p:oleObj>
              </mc:Choice>
              <mc:Fallback>
                <p:oleObj name="Equation" r:id="rId5" imgW="2914650" imgH="52387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4713" y="4365625"/>
                        <a:ext cx="5518150" cy="101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2520" name="Oval 8"/>
          <p:cNvSpPr>
            <a:spLocks noChangeArrowheads="1"/>
          </p:cNvSpPr>
          <p:nvPr/>
        </p:nvSpPr>
        <p:spPr bwMode="auto">
          <a:xfrm>
            <a:off x="2613025" y="2332038"/>
            <a:ext cx="4602163" cy="865187"/>
          </a:xfrm>
          <a:prstGeom prst="ellipse">
            <a:avLst/>
          </a:prstGeom>
          <a:solidFill>
            <a:schemeClr val="hlink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2521" name="Text Box 9"/>
          <p:cNvSpPr txBox="1">
            <a:spLocks noChangeArrowheads="1"/>
          </p:cNvSpPr>
          <p:nvPr/>
        </p:nvSpPr>
        <p:spPr bwMode="auto">
          <a:xfrm>
            <a:off x="7431088" y="2420938"/>
            <a:ext cx="16335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CC00"/>
                </a:solidFill>
                <a:latin typeface="Arial" charset="0"/>
              </a:rPr>
              <a:t>EASY TO </a:t>
            </a:r>
          </a:p>
          <a:p>
            <a:pPr algn="ctr" eaLnBrk="1" hangingPunct="1"/>
            <a:r>
              <a:rPr lang="en-US" sz="1800">
                <a:solidFill>
                  <a:srgbClr val="FFCC00"/>
                </a:solidFill>
                <a:latin typeface="Arial" charset="0"/>
              </a:rPr>
              <a:t>COMPUTE !!!</a:t>
            </a:r>
            <a:endParaRPr lang="it-IT" sz="180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192522" name="Oval 10"/>
          <p:cNvSpPr>
            <a:spLocks noChangeArrowheads="1"/>
          </p:cNvSpPr>
          <p:nvPr/>
        </p:nvSpPr>
        <p:spPr bwMode="auto">
          <a:xfrm>
            <a:off x="3938588" y="4508500"/>
            <a:ext cx="3041650" cy="792163"/>
          </a:xfrm>
          <a:prstGeom prst="ellipse">
            <a:avLst/>
          </a:prstGeom>
          <a:solidFill>
            <a:schemeClr val="hlink">
              <a:alpha val="47058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2523" name="Text Box 11"/>
          <p:cNvSpPr txBox="1">
            <a:spLocks noChangeArrowheads="1"/>
          </p:cNvSpPr>
          <p:nvPr/>
        </p:nvSpPr>
        <p:spPr bwMode="auto">
          <a:xfrm>
            <a:off x="7821613" y="4581525"/>
            <a:ext cx="16335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CC00"/>
                </a:solidFill>
                <a:latin typeface="Arial" charset="0"/>
              </a:rPr>
              <a:t>EASY TO </a:t>
            </a:r>
          </a:p>
          <a:p>
            <a:pPr algn="ctr" eaLnBrk="1" hangingPunct="1"/>
            <a:r>
              <a:rPr lang="en-US" sz="1800">
                <a:solidFill>
                  <a:srgbClr val="FFCC00"/>
                </a:solidFill>
                <a:latin typeface="Arial" charset="0"/>
              </a:rPr>
              <a:t>COMPUTE !!!</a:t>
            </a:r>
            <a:endParaRPr lang="it-IT" sz="1800">
              <a:solidFill>
                <a:srgbClr val="FF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2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2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2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  <p:bldP spid="192521" grpId="0"/>
      <p:bldP spid="192522" grpId="0" animBg="1"/>
      <p:bldP spid="19252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The algorithm - </a:t>
            </a:r>
            <a:br>
              <a:rPr lang="it-IT" sz="2800" smtClean="0"/>
            </a:br>
            <a:r>
              <a:rPr lang="it-IT" sz="2800" smtClean="0"/>
              <a:t>Perplexities and practical receipts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196975"/>
            <a:ext cx="8580437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Cool, but when should I use EM?</a:t>
            </a:r>
          </a:p>
          <a:p>
            <a:pPr lvl="1" eaLnBrk="1" hangingPunct="1">
              <a:defRPr/>
            </a:pPr>
            <a:r>
              <a:rPr lang="en-US" smtClean="0"/>
              <a:t>with probabilistic problems, in which mixtures of </a:t>
            </a:r>
            <a:r>
              <a:rPr lang="en-US" i="1" smtClean="0"/>
              <a:t>whatever</a:t>
            </a:r>
            <a:r>
              <a:rPr lang="en-US" smtClean="0"/>
              <a:t> are involved, where each data point is generated by one of the components of the mixture</a:t>
            </a:r>
          </a:p>
          <a:p>
            <a:pPr lvl="2" eaLnBrk="1" hangingPunct="1">
              <a:defRPr/>
            </a:pPr>
            <a:r>
              <a:rPr lang="en-US" smtClean="0"/>
              <a:t>MoG (mixtures of Gaussian)</a:t>
            </a:r>
          </a:p>
          <a:p>
            <a:pPr lvl="2" eaLnBrk="1" hangingPunct="1">
              <a:defRPr/>
            </a:pPr>
            <a:r>
              <a:rPr lang="en-US" smtClean="0"/>
              <a:t>HMM (mixtures of states)</a:t>
            </a:r>
          </a:p>
          <a:p>
            <a:pPr lvl="2" eaLnBrk="1" hangingPunct="1">
              <a:defRPr/>
            </a:pPr>
            <a:r>
              <a:rPr lang="en-US" smtClean="0"/>
              <a:t>Bayes Net (mixtures of parents of a node)</a:t>
            </a:r>
          </a:p>
          <a:p>
            <a:pPr eaLnBrk="1" hangingPunct="1">
              <a:defRPr/>
            </a:pPr>
            <a:r>
              <a:rPr lang="en-US" smtClean="0"/>
              <a:t>Crucial question: what is </a:t>
            </a:r>
            <a:r>
              <a:rPr lang="en-US" smtClean="0">
                <a:solidFill>
                  <a:schemeClr val="hlink"/>
                </a:solidFill>
              </a:rPr>
              <a:t>h</a:t>
            </a:r>
            <a:r>
              <a:rPr lang="en-US" baseline="30000" smtClean="0">
                <a:solidFill>
                  <a:schemeClr val="hlink"/>
                </a:solidFill>
              </a:rPr>
              <a:t>(t)</a:t>
            </a:r>
            <a:r>
              <a:rPr lang="en-US" smtClean="0">
                <a:solidFill>
                  <a:schemeClr val="hlink"/>
                </a:solidFill>
              </a:rPr>
              <a:t> </a:t>
            </a:r>
            <a:r>
              <a:rPr lang="en-US" smtClean="0"/>
              <a:t>?</a:t>
            </a:r>
          </a:p>
          <a:p>
            <a:pPr lvl="1" eaLnBrk="1" hangingPunct="1">
              <a:defRPr/>
            </a:pPr>
            <a:r>
              <a:rPr lang="en-US" smtClean="0"/>
              <a:t>h</a:t>
            </a:r>
            <a:r>
              <a:rPr lang="en-US" baseline="30000" smtClean="0"/>
              <a:t>(t)</a:t>
            </a:r>
            <a:r>
              <a:rPr lang="en-US" smtClean="0"/>
              <a:t> indicates what component of the mixture generates the data v</a:t>
            </a:r>
            <a:r>
              <a:rPr lang="en-US" baseline="30000" smtClean="0"/>
              <a:t>(t)</a:t>
            </a:r>
          </a:p>
          <a:p>
            <a:pPr lvl="1" eaLnBrk="1" hangingPunct="1">
              <a:defRPr/>
            </a:pPr>
            <a:endParaRPr lang="en-US" baseline="30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40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4D81C7BE-9A41-4571-AF65-88081F17F078}" type="slidenum">
              <a:rPr lang="en-GB" sz="1200" b="0" smtClean="0"/>
              <a:pPr/>
              <a:t>4</a:t>
            </a:fld>
            <a:endParaRPr lang="en-GB" sz="1400" b="0" smtClean="0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4025" y="885825"/>
            <a:ext cx="8912225" cy="5403850"/>
          </a:xfrm>
        </p:spPr>
        <p:txBody>
          <a:bodyPr/>
          <a:lstStyle/>
          <a:p>
            <a:pPr marL="609600" indent="-609600"/>
            <a:r>
              <a:rPr lang="en-GB" smtClean="0"/>
              <a:t>Assunto che la conoscenza, benché approssimativa, delle densità a priori non presenta problemi, per quanto riguarda le densità condizionali le problematiche si possono suddividere in:</a:t>
            </a:r>
          </a:p>
          <a:p>
            <a:pPr marL="990600" lvl="1" indent="-533400">
              <a:buFontTx/>
              <a:buAutoNum type="arabicPeriod"/>
            </a:pPr>
            <a:r>
              <a:rPr lang="en-GB" sz="3200" b="1" i="1" smtClean="0"/>
              <a:t>Stimare</a:t>
            </a:r>
            <a:r>
              <a:rPr lang="en-GB" smtClean="0"/>
              <a:t> la </a:t>
            </a:r>
            <a:r>
              <a:rPr lang="en-GB" sz="3200" b="1" i="1" smtClean="0"/>
              <a:t>funzione sconosciuta</a:t>
            </a:r>
            <a:r>
              <a:rPr lang="en-GB" smtClean="0"/>
              <a:t> </a:t>
            </a:r>
          </a:p>
          <a:p>
            <a:pPr marL="990600" lvl="1" indent="-533400">
              <a:buFontTx/>
              <a:buAutoNum type="arabicPeriod"/>
            </a:pPr>
            <a:r>
              <a:rPr lang="en-GB" sz="3200" b="1" i="1" smtClean="0"/>
              <a:t>Stimare</a:t>
            </a:r>
            <a:r>
              <a:rPr lang="en-GB" sz="3200" smtClean="0"/>
              <a:t> i </a:t>
            </a:r>
            <a:r>
              <a:rPr lang="en-GB" sz="3200" b="1" i="1" smtClean="0"/>
              <a:t>parametri sconosciuti</a:t>
            </a:r>
            <a:r>
              <a:rPr lang="en-GB" sz="3200" smtClean="0"/>
              <a:t> della </a:t>
            </a:r>
            <a:r>
              <a:rPr lang="en-GB" sz="3200" b="1" i="1" smtClean="0"/>
              <a:t>funzione conosciuta</a:t>
            </a:r>
            <a:r>
              <a:rPr lang="en-GB" sz="3200" smtClean="0"/>
              <a:t>                 </a:t>
            </a:r>
          </a:p>
          <a:p>
            <a:pPr marL="990600" lvl="1" indent="-533400">
              <a:buFontTx/>
              <a:buNone/>
            </a:pPr>
            <a:r>
              <a:rPr lang="en-GB" sz="3200" smtClean="0"/>
              <a:t>	</a:t>
            </a:r>
            <a:r>
              <a:rPr lang="en-GB" smtClean="0"/>
              <a:t>Per es., stimare il vettore                          se                                     </a:t>
            </a:r>
          </a:p>
          <a:p>
            <a:pPr marL="990600" lvl="1" indent="-533400"/>
            <a:endParaRPr lang="en-GB" b="1" smtClean="0">
              <a:solidFill>
                <a:srgbClr val="FF0000"/>
              </a:solidFill>
            </a:endParaRPr>
          </a:p>
        </p:txBody>
      </p:sp>
      <p:graphicFrame>
        <p:nvGraphicFramePr>
          <p:cNvPr id="44038" name="Object 4"/>
          <p:cNvGraphicFramePr>
            <a:graphicFrameLocks noChangeAspect="1"/>
          </p:cNvGraphicFramePr>
          <p:nvPr/>
        </p:nvGraphicFramePr>
        <p:xfrm>
          <a:off x="6950075" y="3441700"/>
          <a:ext cx="1608138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2" name="Equation" r:id="rId4" imgW="583947" imgH="241195" progId="Equation.3">
                  <p:embed/>
                </p:oleObj>
              </mc:Choice>
              <mc:Fallback>
                <p:oleObj name="Equation" r:id="rId4" imgW="583947" imgH="241195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0075" y="3441700"/>
                        <a:ext cx="1608138" cy="65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5"/>
          <p:cNvGraphicFramePr>
            <a:graphicFrameLocks noChangeAspect="1"/>
          </p:cNvGraphicFramePr>
          <p:nvPr/>
        </p:nvGraphicFramePr>
        <p:xfrm>
          <a:off x="3451225" y="4503738"/>
          <a:ext cx="1633538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Equation" r:id="rId6" imgW="583947" imgH="241195" progId="Equation.3">
                  <p:embed/>
                </p:oleObj>
              </mc:Choice>
              <mc:Fallback>
                <p:oleObj name="Equation" r:id="rId6" imgW="583947" imgH="241195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4503738"/>
                        <a:ext cx="1633538" cy="666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0" name="Object 6"/>
          <p:cNvGraphicFramePr>
            <a:graphicFrameLocks noChangeAspect="1"/>
          </p:cNvGraphicFramePr>
          <p:nvPr/>
        </p:nvGraphicFramePr>
        <p:xfrm>
          <a:off x="1497013" y="5613400"/>
          <a:ext cx="34036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Equation" r:id="rId8" imgW="1346200" imgH="241300" progId="Equation.3">
                  <p:embed/>
                </p:oleObj>
              </mc:Choice>
              <mc:Fallback>
                <p:oleObj name="Equation" r:id="rId8" imgW="1346200" imgH="2413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7013" y="5613400"/>
                        <a:ext cx="3403600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41" name="Object 8"/>
          <p:cNvGraphicFramePr>
            <a:graphicFrameLocks noChangeAspect="1"/>
          </p:cNvGraphicFramePr>
          <p:nvPr/>
        </p:nvGraphicFramePr>
        <p:xfrm>
          <a:off x="5151438" y="5141913"/>
          <a:ext cx="2119312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Equation" r:id="rId10" imgW="838200" imgH="241300" progId="Equation.3">
                  <p:embed/>
                </p:oleObj>
              </mc:Choice>
              <mc:Fallback>
                <p:oleObj name="Equation" r:id="rId10" imgW="838200" imgH="2413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8" y="5141913"/>
                        <a:ext cx="2119312" cy="60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Applications - </a:t>
            </a:r>
            <a:br>
              <a:rPr lang="it-IT" sz="2800" smtClean="0"/>
            </a:br>
            <a:r>
              <a:rPr lang="it-IT" sz="2800" smtClean="0"/>
              <a:t>Back to the MoGs - the E-players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196975"/>
            <a:ext cx="8580437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 </a:t>
            </a:r>
          </a:p>
        </p:txBody>
      </p:sp>
      <p:pic>
        <p:nvPicPr>
          <p:cNvPr id="80900" name="Picture 4" descr="Punti_Iniziale"/>
          <p:cNvPicPr preferRelativeResize="0">
            <a:picLocks noChangeAspect="1" noChangeArrowheads="1"/>
          </p:cNvPicPr>
          <p:nvPr/>
        </p:nvPicPr>
        <p:blipFill>
          <a:blip r:embed="rId3">
            <a:lum bright="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011238"/>
            <a:ext cx="3587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Oval 5"/>
          <p:cNvSpPr>
            <a:spLocks noChangeArrowheads="1"/>
          </p:cNvSpPr>
          <p:nvPr/>
        </p:nvSpPr>
        <p:spPr bwMode="auto">
          <a:xfrm rot="1763232">
            <a:off x="6584950" y="2001838"/>
            <a:ext cx="1385888" cy="8143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9686" name="Oval 6"/>
          <p:cNvSpPr>
            <a:spLocks noChangeArrowheads="1"/>
          </p:cNvSpPr>
          <p:nvPr/>
        </p:nvSpPr>
        <p:spPr bwMode="auto">
          <a:xfrm rot="-585017">
            <a:off x="7337425" y="2466975"/>
            <a:ext cx="1385888" cy="814388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9687" name="Oval 7"/>
          <p:cNvSpPr>
            <a:spLocks noChangeArrowheads="1"/>
          </p:cNvSpPr>
          <p:nvPr/>
        </p:nvSpPr>
        <p:spPr bwMode="auto">
          <a:xfrm rot="-1947188">
            <a:off x="7858125" y="1711325"/>
            <a:ext cx="1385888" cy="814388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0904" name="Text Box 8"/>
          <p:cNvSpPr txBox="1">
            <a:spLocks noChangeArrowheads="1"/>
          </p:cNvSpPr>
          <p:nvPr/>
        </p:nvSpPr>
        <p:spPr bwMode="auto">
          <a:xfrm>
            <a:off x="6584950" y="1420813"/>
            <a:ext cx="104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US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l-GR" b="0">
                <a:solidFill>
                  <a:srgbClr val="FF0000"/>
                </a:solidFill>
                <a:latin typeface="Arial" charset="0"/>
                <a:cs typeface="Arial" charset="0"/>
              </a:rPr>
              <a:t>Σ</a:t>
            </a:r>
            <a:r>
              <a:rPr lang="en-US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el-GR" b="0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199689" name="Text Box 9"/>
          <p:cNvSpPr txBox="1">
            <a:spLocks noChangeArrowheads="1"/>
          </p:cNvSpPr>
          <p:nvPr/>
        </p:nvSpPr>
        <p:spPr bwMode="auto">
          <a:xfrm>
            <a:off x="8201025" y="3070225"/>
            <a:ext cx="1044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006600"/>
                </a:solidFill>
                <a:latin typeface="Arial" charset="0"/>
                <a:cs typeface="Arial" charset="0"/>
              </a:rPr>
              <a:t>μ</a:t>
            </a:r>
            <a:r>
              <a:rPr lang="en-US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r>
              <a:rPr lang="el-GR" b="0">
                <a:solidFill>
                  <a:srgbClr val="006600"/>
                </a:solidFill>
                <a:latin typeface="Arial" charset="0"/>
                <a:cs typeface="Arial" charset="0"/>
              </a:rPr>
              <a:t>Σ</a:t>
            </a:r>
            <a:r>
              <a:rPr lang="en-US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endParaRPr lang="el-GR" b="0" baseline="-2500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199690" name="Text Box 10"/>
          <p:cNvSpPr txBox="1">
            <a:spLocks noChangeArrowheads="1"/>
          </p:cNvSpPr>
          <p:nvPr/>
        </p:nvSpPr>
        <p:spPr bwMode="auto">
          <a:xfrm>
            <a:off x="7624763" y="1301750"/>
            <a:ext cx="104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010199"/>
                </a:solidFill>
                <a:latin typeface="Arial" charset="0"/>
                <a:cs typeface="Arial" charset="0"/>
              </a:rPr>
              <a:t>μ</a:t>
            </a:r>
            <a:r>
              <a:rPr lang="en-US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r>
              <a:rPr lang="el-GR" b="0">
                <a:solidFill>
                  <a:srgbClr val="010199"/>
                </a:solidFill>
                <a:latin typeface="Arial" charset="0"/>
                <a:cs typeface="Arial" charset="0"/>
              </a:rPr>
              <a:t>Σ</a:t>
            </a:r>
            <a:r>
              <a:rPr lang="en-US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endParaRPr lang="el-GR" b="0" baseline="-25000">
              <a:solidFill>
                <a:srgbClr val="010199"/>
              </a:solidFill>
              <a:latin typeface="Arial" charset="0"/>
              <a:cs typeface="Arial" charset="0"/>
            </a:endParaRPr>
          </a:p>
        </p:txBody>
      </p:sp>
      <p:sp>
        <p:nvSpPr>
          <p:cNvPr id="80907" name="Oval 11"/>
          <p:cNvSpPr>
            <a:spLocks noChangeArrowheads="1"/>
          </p:cNvSpPr>
          <p:nvPr/>
        </p:nvSpPr>
        <p:spPr bwMode="auto">
          <a:xfrm>
            <a:off x="7381875" y="2359025"/>
            <a:ext cx="58738" cy="571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graphicFrame>
        <p:nvGraphicFramePr>
          <p:cNvPr id="199692" name="Object 2"/>
          <p:cNvGraphicFramePr>
            <a:graphicFrameLocks noChangeAspect="1"/>
          </p:cNvGraphicFramePr>
          <p:nvPr/>
        </p:nvGraphicFramePr>
        <p:xfrm>
          <a:off x="1130300" y="1020763"/>
          <a:ext cx="36655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7" name="Equation" r:id="rId4" imgW="1895475" imgH="438150" progId="Equation.3">
                  <p:embed/>
                </p:oleObj>
              </mc:Choice>
              <mc:Fallback>
                <p:oleObj name="Equation" r:id="rId4" imgW="1895475" imgH="43815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1020763"/>
                        <a:ext cx="36655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4" name="Object 3"/>
          <p:cNvGraphicFramePr>
            <a:graphicFrameLocks noChangeAspect="1"/>
          </p:cNvGraphicFramePr>
          <p:nvPr/>
        </p:nvGraphicFramePr>
        <p:xfrm>
          <a:off x="1130300" y="3213100"/>
          <a:ext cx="2378075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8" name="Equation" r:id="rId6" imgW="1200150" imgH="238125" progId="Equation.3">
                  <p:embed/>
                </p:oleObj>
              </mc:Choice>
              <mc:Fallback>
                <p:oleObj name="Equation" r:id="rId6" imgW="1200150" imgH="238125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3213100"/>
                        <a:ext cx="2378075" cy="534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6" name="Object 4"/>
          <p:cNvGraphicFramePr>
            <a:graphicFrameLocks noChangeAspect="1"/>
          </p:cNvGraphicFramePr>
          <p:nvPr/>
        </p:nvGraphicFramePr>
        <p:xfrm>
          <a:off x="1052513" y="4122738"/>
          <a:ext cx="5070475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29" name="Equation" r:id="rId8" imgW="3038475" imgH="457200" progId="Equation.3">
                  <p:embed/>
                </p:oleObj>
              </mc:Choice>
              <mc:Fallback>
                <p:oleObj name="Equation" r:id="rId8" imgW="3038475" imgH="4572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2513" y="4122738"/>
                        <a:ext cx="5070475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697" name="Object 5"/>
          <p:cNvGraphicFramePr>
            <a:graphicFrameLocks noChangeAspect="1"/>
          </p:cNvGraphicFramePr>
          <p:nvPr/>
        </p:nvGraphicFramePr>
        <p:xfrm>
          <a:off x="6102350" y="4149725"/>
          <a:ext cx="37861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0" name="Equation" r:id="rId10" imgW="2143125" imgH="609600" progId="Equation.3">
                  <p:embed/>
                </p:oleObj>
              </mc:Choice>
              <mc:Fallback>
                <p:oleObj name="Equation" r:id="rId10" imgW="2143125" imgH="609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2350" y="4149725"/>
                        <a:ext cx="3786188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9705" name="Object 6"/>
          <p:cNvGraphicFramePr>
            <a:graphicFrameLocks noChangeAspect="1"/>
          </p:cNvGraphicFramePr>
          <p:nvPr/>
        </p:nvGraphicFramePr>
        <p:xfrm>
          <a:off x="3079750" y="5589588"/>
          <a:ext cx="1189038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1" name="Equation" r:id="rId12" imgW="485775" imgH="200025" progId="Equation.3">
                  <p:embed/>
                </p:oleObj>
              </mc:Choice>
              <mc:Fallback>
                <p:oleObj name="Equation" r:id="rId12" imgW="485775" imgH="200025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9750" y="5589588"/>
                        <a:ext cx="1189038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9707" name="AutoShape 27"/>
          <p:cNvCxnSpPr>
            <a:cxnSpLocks noChangeShapeType="1"/>
            <a:stCxn id="199708" idx="1"/>
          </p:cNvCxnSpPr>
          <p:nvPr/>
        </p:nvCxnSpPr>
        <p:spPr bwMode="auto">
          <a:xfrm flipH="1">
            <a:off x="4268788" y="5794375"/>
            <a:ext cx="1619250" cy="635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708" name="Rectangle 28"/>
          <p:cNvSpPr>
            <a:spLocks noChangeArrowheads="1"/>
          </p:cNvSpPr>
          <p:nvPr/>
        </p:nvSpPr>
        <p:spPr bwMode="auto">
          <a:xfrm>
            <a:off x="5888038" y="5686425"/>
            <a:ext cx="234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199711" name="AutoShape 31"/>
          <p:cNvCxnSpPr>
            <a:cxnSpLocks noChangeShapeType="1"/>
            <a:stCxn id="199712" idx="2"/>
          </p:cNvCxnSpPr>
          <p:nvPr/>
        </p:nvCxnSpPr>
        <p:spPr bwMode="auto">
          <a:xfrm>
            <a:off x="1881188" y="4845050"/>
            <a:ext cx="1198562" cy="1012825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9712" name="Rectangle 32"/>
          <p:cNvSpPr>
            <a:spLocks noChangeArrowheads="1"/>
          </p:cNvSpPr>
          <p:nvPr/>
        </p:nvSpPr>
        <p:spPr bwMode="auto">
          <a:xfrm>
            <a:off x="1763713" y="4629150"/>
            <a:ext cx="234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99713" name="Rectangle 33"/>
          <p:cNvSpPr>
            <a:spLocks noChangeArrowheads="1"/>
          </p:cNvSpPr>
          <p:nvPr/>
        </p:nvSpPr>
        <p:spPr bwMode="auto">
          <a:xfrm>
            <a:off x="661988" y="1196975"/>
            <a:ext cx="85804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aphicFrame>
        <p:nvGraphicFramePr>
          <p:cNvPr id="199714" name="Object 7"/>
          <p:cNvGraphicFramePr>
            <a:graphicFrameLocks noChangeAspect="1"/>
          </p:cNvGraphicFramePr>
          <p:nvPr/>
        </p:nvGraphicFramePr>
        <p:xfrm>
          <a:off x="1130300" y="2205038"/>
          <a:ext cx="4056063" cy="534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32" name="Equation" r:id="rId14" imgW="2105025" imgH="238125" progId="Equation.3">
                  <p:embed/>
                </p:oleObj>
              </mc:Choice>
              <mc:Fallback>
                <p:oleObj name="Equation" r:id="rId14" imgW="2105025" imgH="23812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300" y="2205038"/>
                        <a:ext cx="4056063" cy="534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9715" name="Text Box 35"/>
          <p:cNvSpPr txBox="1">
            <a:spLocks noChangeArrowheads="1"/>
          </p:cNvSpPr>
          <p:nvPr/>
        </p:nvSpPr>
        <p:spPr bwMode="auto">
          <a:xfrm>
            <a:off x="2457450" y="3860800"/>
            <a:ext cx="9588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CC00"/>
                </a:solidFill>
                <a:latin typeface="Arial" charset="0"/>
              </a:rPr>
              <a:t>BAYES</a:t>
            </a:r>
            <a:endParaRPr lang="it-IT" sz="1800">
              <a:solidFill>
                <a:srgbClr val="FFCC00"/>
              </a:solidFill>
              <a:latin typeface="Arial" charset="0"/>
            </a:endParaRPr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6161088" y="5294313"/>
            <a:ext cx="3298825" cy="1144587"/>
            <a:chOff x="3582" y="3335"/>
            <a:chExt cx="1919" cy="721"/>
          </a:xfrm>
        </p:grpSpPr>
        <p:graphicFrame>
          <p:nvGraphicFramePr>
            <p:cNvPr id="80922" name="Object 8"/>
            <p:cNvGraphicFramePr>
              <a:graphicFrameLocks noChangeAspect="1"/>
            </p:cNvGraphicFramePr>
            <p:nvPr/>
          </p:nvGraphicFramePr>
          <p:xfrm>
            <a:off x="3582" y="3414"/>
            <a:ext cx="1919" cy="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33" name="Equation" r:id="rId16" imgW="1866900" imgH="571500" progId="Equation.3">
                    <p:embed/>
                  </p:oleObj>
                </mc:Choice>
                <mc:Fallback>
                  <p:oleObj name="Equation" r:id="rId16" imgW="1866900" imgH="571500" progId="Equation.3">
                    <p:embed/>
                    <p:pic>
                      <p:nvPicPr>
                        <p:cNvPr id="0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lum bright="-100000" contrast="-100000"/>
                          <a:grayscl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82" y="3414"/>
                          <a:ext cx="1919" cy="6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3" name="Object 9"/>
            <p:cNvGraphicFramePr>
              <a:graphicFrameLocks noChangeAspect="1"/>
            </p:cNvGraphicFramePr>
            <p:nvPr/>
          </p:nvGraphicFramePr>
          <p:xfrm>
            <a:off x="4402" y="3385"/>
            <a:ext cx="99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34" name="Equation" r:id="rId18" imgW="904875" imgH="209550" progId="Equation.3">
                    <p:embed/>
                  </p:oleObj>
                </mc:Choice>
                <mc:Fallback>
                  <p:oleObj name="Equation" r:id="rId18" imgW="904875" imgH="209550" progId="Equation.3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lum bright="-100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02" y="3385"/>
                          <a:ext cx="99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4" name="Object 10"/>
            <p:cNvGraphicFramePr>
              <a:graphicFrameLocks noChangeAspect="1"/>
            </p:cNvGraphicFramePr>
            <p:nvPr/>
          </p:nvGraphicFramePr>
          <p:xfrm>
            <a:off x="4036" y="3686"/>
            <a:ext cx="350" cy="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35" name="Equation" r:id="rId20" imgW="257175" imgH="209550" progId="Equation.3">
                    <p:embed/>
                  </p:oleObj>
                </mc:Choice>
                <mc:Fallback>
                  <p:oleObj name="Equation" r:id="rId20" imgW="257175" imgH="209550" progId="Equation.3">
                    <p:embed/>
                    <p:pic>
                      <p:nvPicPr>
                        <p:cNvPr id="0" name="Object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lum bright="-100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6" y="3686"/>
                          <a:ext cx="350" cy="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5" name="Object 11"/>
            <p:cNvGraphicFramePr>
              <a:graphicFrameLocks noChangeAspect="1"/>
            </p:cNvGraphicFramePr>
            <p:nvPr/>
          </p:nvGraphicFramePr>
          <p:xfrm>
            <a:off x="4399" y="3702"/>
            <a:ext cx="998" cy="3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36" name="Equation" r:id="rId22" imgW="904875" imgH="209550" progId="Equation.3">
                    <p:embed/>
                  </p:oleObj>
                </mc:Choice>
                <mc:Fallback>
                  <p:oleObj name="Equation" r:id="rId22" imgW="904875" imgH="209550" progId="Equation.3">
                    <p:embed/>
                    <p:pic>
                      <p:nvPicPr>
                        <p:cNvPr id="0" name="Object 1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lum bright="-100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99" y="3702"/>
                          <a:ext cx="998" cy="3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926" name="Object 12"/>
            <p:cNvGraphicFramePr>
              <a:graphicFrameLocks noChangeAspect="1"/>
            </p:cNvGraphicFramePr>
            <p:nvPr/>
          </p:nvGraphicFramePr>
          <p:xfrm>
            <a:off x="4037" y="3335"/>
            <a:ext cx="363" cy="3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37" name="Equation" r:id="rId24" imgW="257175" imgH="209550" progId="Equation.3">
                    <p:embed/>
                  </p:oleObj>
                </mc:Choice>
                <mc:Fallback>
                  <p:oleObj name="Equation" r:id="rId24" imgW="257175" imgH="209550" progId="Equation.3">
                    <p:embed/>
                    <p:pic>
                      <p:nvPicPr>
                        <p:cNvPr id="0" name="Object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5">
                          <a:lum bright="-100000" contrast="-100000"/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37" y="3335"/>
                          <a:ext cx="363" cy="3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99718" name="Text Box 38"/>
          <p:cNvSpPr txBox="1">
            <a:spLocks noChangeArrowheads="1"/>
          </p:cNvSpPr>
          <p:nvPr/>
        </p:nvSpPr>
        <p:spPr bwMode="auto">
          <a:xfrm>
            <a:off x="2066925" y="6237288"/>
            <a:ext cx="3441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CC00"/>
                </a:solidFill>
                <a:latin typeface="Arial" charset="0"/>
              </a:rPr>
              <a:t>Compute for each i, for each t</a:t>
            </a:r>
            <a:endParaRPr lang="it-IT" sz="1800">
              <a:solidFill>
                <a:srgbClr val="FFCC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97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9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97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97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96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996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99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996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97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97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9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9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6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9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9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997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6" grpId="0" animBg="1"/>
      <p:bldP spid="199687" grpId="0" animBg="1"/>
      <p:bldP spid="199689" grpId="0"/>
      <p:bldP spid="199690" grpId="0"/>
      <p:bldP spid="199708" grpId="0" animBg="1"/>
      <p:bldP spid="199712" grpId="0" animBg="1"/>
      <p:bldP spid="199715" grpId="0"/>
      <p:bldP spid="19971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2800" smtClean="0"/>
              <a:t>Applications - </a:t>
            </a:r>
            <a:br>
              <a:rPr lang="it-IT" sz="2800" smtClean="0"/>
            </a:br>
            <a:r>
              <a:rPr lang="it-IT" sz="2800" smtClean="0"/>
              <a:t>Back to the MoGs - the M-players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1196975"/>
            <a:ext cx="8580437" cy="475297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 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81924" name="Picture 4" descr="Punti_Inizia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4575" y="1011238"/>
            <a:ext cx="35877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Oval 5"/>
          <p:cNvSpPr>
            <a:spLocks noChangeArrowheads="1"/>
          </p:cNvSpPr>
          <p:nvPr/>
        </p:nvSpPr>
        <p:spPr bwMode="auto">
          <a:xfrm rot="1763232">
            <a:off x="6584950" y="2001838"/>
            <a:ext cx="1385888" cy="814387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26" name="Oval 6"/>
          <p:cNvSpPr>
            <a:spLocks noChangeArrowheads="1"/>
          </p:cNvSpPr>
          <p:nvPr/>
        </p:nvSpPr>
        <p:spPr bwMode="auto">
          <a:xfrm rot="-585017">
            <a:off x="7337425" y="2466975"/>
            <a:ext cx="1385888" cy="814388"/>
          </a:xfrm>
          <a:prstGeom prst="ellipse">
            <a:avLst/>
          </a:prstGeom>
          <a:noFill/>
          <a:ln w="9525">
            <a:solidFill>
              <a:srgbClr val="008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27" name="Oval 7"/>
          <p:cNvSpPr>
            <a:spLocks noChangeArrowheads="1"/>
          </p:cNvSpPr>
          <p:nvPr/>
        </p:nvSpPr>
        <p:spPr bwMode="auto">
          <a:xfrm rot="-1947188">
            <a:off x="7858125" y="1711325"/>
            <a:ext cx="1385888" cy="814388"/>
          </a:xfrm>
          <a:prstGeom prst="ellips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28" name="Text Box 8"/>
          <p:cNvSpPr txBox="1">
            <a:spLocks noChangeArrowheads="1"/>
          </p:cNvSpPr>
          <p:nvPr/>
        </p:nvSpPr>
        <p:spPr bwMode="auto">
          <a:xfrm>
            <a:off x="6584950" y="1420813"/>
            <a:ext cx="10414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FF0000"/>
                </a:solidFill>
                <a:latin typeface="Arial" charset="0"/>
                <a:cs typeface="Arial" charset="0"/>
              </a:rPr>
              <a:t>μ</a:t>
            </a:r>
            <a:r>
              <a:rPr lang="en-US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r>
              <a:rPr lang="el-GR" b="0">
                <a:solidFill>
                  <a:srgbClr val="FF0000"/>
                </a:solidFill>
                <a:latin typeface="Arial" charset="0"/>
                <a:cs typeface="Arial" charset="0"/>
              </a:rPr>
              <a:t>Σ</a:t>
            </a:r>
            <a:r>
              <a:rPr lang="en-US" b="0" baseline="-25000">
                <a:solidFill>
                  <a:srgbClr val="FF0000"/>
                </a:solidFill>
                <a:latin typeface="Arial" charset="0"/>
                <a:cs typeface="Arial" charset="0"/>
              </a:rPr>
              <a:t>1</a:t>
            </a:r>
            <a:endParaRPr lang="el-GR" b="0" baseline="-2500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81929" name="Text Box 9"/>
          <p:cNvSpPr txBox="1">
            <a:spLocks noChangeArrowheads="1"/>
          </p:cNvSpPr>
          <p:nvPr/>
        </p:nvSpPr>
        <p:spPr bwMode="auto">
          <a:xfrm>
            <a:off x="8201025" y="3070225"/>
            <a:ext cx="1044575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006600"/>
                </a:solidFill>
                <a:latin typeface="Arial" charset="0"/>
                <a:cs typeface="Arial" charset="0"/>
              </a:rPr>
              <a:t>μ</a:t>
            </a:r>
            <a:r>
              <a:rPr lang="en-US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r>
              <a:rPr lang="el-GR" b="0">
                <a:solidFill>
                  <a:srgbClr val="006600"/>
                </a:solidFill>
                <a:latin typeface="Arial" charset="0"/>
                <a:cs typeface="Arial" charset="0"/>
              </a:rPr>
              <a:t>Σ</a:t>
            </a:r>
            <a:r>
              <a:rPr lang="en-US" b="0" baseline="-25000">
                <a:solidFill>
                  <a:srgbClr val="006600"/>
                </a:solidFill>
                <a:latin typeface="Arial" charset="0"/>
                <a:cs typeface="Arial" charset="0"/>
              </a:rPr>
              <a:t>2</a:t>
            </a:r>
            <a:endParaRPr lang="el-GR" b="0" baseline="-25000">
              <a:solidFill>
                <a:srgbClr val="006600"/>
              </a:solidFill>
              <a:latin typeface="Arial" charset="0"/>
              <a:cs typeface="Arial" charset="0"/>
            </a:endParaRPr>
          </a:p>
        </p:txBody>
      </p:sp>
      <p:sp>
        <p:nvSpPr>
          <p:cNvPr id="81930" name="Text Box 10"/>
          <p:cNvSpPr txBox="1">
            <a:spLocks noChangeArrowheads="1"/>
          </p:cNvSpPr>
          <p:nvPr/>
        </p:nvSpPr>
        <p:spPr bwMode="auto">
          <a:xfrm>
            <a:off x="7624763" y="1301750"/>
            <a:ext cx="1041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l-GR" b="0">
                <a:solidFill>
                  <a:srgbClr val="010199"/>
                </a:solidFill>
                <a:latin typeface="Arial" charset="0"/>
                <a:cs typeface="Arial" charset="0"/>
              </a:rPr>
              <a:t>μ</a:t>
            </a:r>
            <a:r>
              <a:rPr lang="en-US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r>
              <a:rPr lang="el-GR" b="0">
                <a:solidFill>
                  <a:srgbClr val="010199"/>
                </a:solidFill>
                <a:latin typeface="Arial" charset="0"/>
                <a:cs typeface="Arial" charset="0"/>
              </a:rPr>
              <a:t>Σ</a:t>
            </a:r>
            <a:r>
              <a:rPr lang="en-US" b="0" baseline="-25000">
                <a:solidFill>
                  <a:srgbClr val="010199"/>
                </a:solidFill>
                <a:latin typeface="Arial" charset="0"/>
                <a:cs typeface="Arial" charset="0"/>
              </a:rPr>
              <a:t>3</a:t>
            </a:r>
            <a:endParaRPr lang="el-GR" b="0" baseline="-25000">
              <a:solidFill>
                <a:srgbClr val="010199"/>
              </a:solidFill>
              <a:latin typeface="Arial" charset="0"/>
              <a:cs typeface="Arial" charset="0"/>
            </a:endParaRPr>
          </a:p>
        </p:txBody>
      </p:sp>
      <p:sp>
        <p:nvSpPr>
          <p:cNvPr id="81931" name="Oval 11"/>
          <p:cNvSpPr>
            <a:spLocks noChangeArrowheads="1"/>
          </p:cNvSpPr>
          <p:nvPr/>
        </p:nvSpPr>
        <p:spPr bwMode="auto">
          <a:xfrm>
            <a:off x="7381875" y="2359025"/>
            <a:ext cx="58738" cy="57150"/>
          </a:xfrm>
          <a:prstGeom prst="ellipse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32" name="Rectangle 20"/>
          <p:cNvSpPr>
            <a:spLocks noChangeArrowheads="1"/>
          </p:cNvSpPr>
          <p:nvPr/>
        </p:nvSpPr>
        <p:spPr bwMode="auto">
          <a:xfrm>
            <a:off x="1763713" y="4629150"/>
            <a:ext cx="2349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07893" name="Rectangle 21"/>
          <p:cNvSpPr>
            <a:spLocks noChangeArrowheads="1"/>
          </p:cNvSpPr>
          <p:nvPr/>
        </p:nvSpPr>
        <p:spPr bwMode="auto">
          <a:xfrm>
            <a:off x="661988" y="1196975"/>
            <a:ext cx="8580437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buFontTx/>
              <a:buChar char="•"/>
              <a:defRPr/>
            </a:pPr>
            <a:endParaRPr lang="en-US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CC00"/>
              </a:buClr>
              <a:buSzPct val="120000"/>
              <a:defRPr/>
            </a:pPr>
            <a:r>
              <a:rPr lang="en-US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 </a:t>
            </a:r>
          </a:p>
        </p:txBody>
      </p:sp>
      <p:graphicFrame>
        <p:nvGraphicFramePr>
          <p:cNvPr id="81934" name="Object 2"/>
          <p:cNvGraphicFramePr>
            <a:graphicFrameLocks noChangeAspect="1"/>
          </p:cNvGraphicFramePr>
          <p:nvPr/>
        </p:nvGraphicFramePr>
        <p:xfrm>
          <a:off x="1131888" y="1052513"/>
          <a:ext cx="4835525" cy="892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4" name="Equation" r:id="rId4" imgW="2914650" imgH="523875" progId="Equation.3">
                  <p:embed/>
                </p:oleObj>
              </mc:Choice>
              <mc:Fallback>
                <p:oleObj name="Equation" r:id="rId4" imgW="2914650" imgH="523875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1888" y="1052513"/>
                        <a:ext cx="4835525" cy="892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5" name="Object 3"/>
          <p:cNvGraphicFramePr>
            <a:graphicFrameLocks noChangeAspect="1"/>
          </p:cNvGraphicFramePr>
          <p:nvPr/>
        </p:nvGraphicFramePr>
        <p:xfrm>
          <a:off x="1058863" y="2620963"/>
          <a:ext cx="447675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5" name="Equazione" r:id="rId6" imgW="2619375" imgH="438150" progId="Equation.3">
                  <p:embed/>
                </p:oleObj>
              </mc:Choice>
              <mc:Fallback>
                <p:oleObj name="Equazione" r:id="rId6" imgW="2619375" imgH="43815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8863" y="2620963"/>
                        <a:ext cx="447675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6" name="Object 4"/>
          <p:cNvGraphicFramePr>
            <a:graphicFrameLocks noChangeAspect="1"/>
          </p:cNvGraphicFramePr>
          <p:nvPr/>
        </p:nvGraphicFramePr>
        <p:xfrm>
          <a:off x="2084388" y="4135438"/>
          <a:ext cx="5949950" cy="82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6" name="Equazione" r:id="rId8" imgW="2962275" imgH="400050" progId="Equation.3">
                  <p:embed/>
                </p:oleObj>
              </mc:Choice>
              <mc:Fallback>
                <p:oleObj name="Equazione" r:id="rId8" imgW="2962275" imgH="40005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4388" y="4135438"/>
                        <a:ext cx="5949950" cy="82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7" name="Object 5"/>
          <p:cNvGraphicFramePr>
            <a:graphicFrameLocks noChangeAspect="1"/>
          </p:cNvGraphicFramePr>
          <p:nvPr/>
        </p:nvGraphicFramePr>
        <p:xfrm>
          <a:off x="785813" y="4130675"/>
          <a:ext cx="1103312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7" name="Equazione" r:id="rId10" imgW="628650" imgH="438150" progId="Equation.3">
                  <p:embed/>
                </p:oleObj>
              </mc:Choice>
              <mc:Fallback>
                <p:oleObj name="Equazione" r:id="rId10" imgW="628650" imgH="43815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4130675"/>
                        <a:ext cx="1103312" cy="738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8" name="Object 6"/>
          <p:cNvGraphicFramePr>
            <a:graphicFrameLocks noChangeAspect="1"/>
          </p:cNvGraphicFramePr>
          <p:nvPr/>
        </p:nvGraphicFramePr>
        <p:xfrm>
          <a:off x="131763" y="5246688"/>
          <a:ext cx="893762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8" name="Equazione" r:id="rId12" imgW="495300" imgH="438150" progId="Equation.3">
                  <p:embed/>
                </p:oleObj>
              </mc:Choice>
              <mc:Fallback>
                <p:oleObj name="Equazione" r:id="rId12" imgW="495300" imgH="43815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3" y="5246688"/>
                        <a:ext cx="893762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39" name="Object 7"/>
          <p:cNvGraphicFramePr>
            <a:graphicFrameLocks noChangeAspect="1"/>
          </p:cNvGraphicFramePr>
          <p:nvPr/>
        </p:nvGraphicFramePr>
        <p:xfrm>
          <a:off x="4030663" y="5992813"/>
          <a:ext cx="895350" cy="738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9" name="Equazione" r:id="rId14" imgW="495300" imgH="438150" progId="Equation.3">
                  <p:embed/>
                </p:oleObj>
              </mc:Choice>
              <mc:Fallback>
                <p:oleObj name="Equazione" r:id="rId14" imgW="495300" imgH="43815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5992813"/>
                        <a:ext cx="895350" cy="738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0" name="Object 8"/>
          <p:cNvGraphicFramePr>
            <a:graphicFrameLocks noChangeAspect="1"/>
          </p:cNvGraphicFramePr>
          <p:nvPr/>
        </p:nvGraphicFramePr>
        <p:xfrm>
          <a:off x="1093788" y="5268913"/>
          <a:ext cx="45640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0" name="Equazione" r:id="rId16" imgW="2314575" imgH="400050" progId="Equation.3">
                  <p:embed/>
                </p:oleObj>
              </mc:Choice>
              <mc:Fallback>
                <p:oleObj name="Equazione" r:id="rId16" imgW="2314575" imgH="4000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8" y="5268913"/>
                        <a:ext cx="4564062" cy="803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41" name="Object 9"/>
          <p:cNvGraphicFramePr>
            <a:graphicFrameLocks noChangeAspect="1"/>
          </p:cNvGraphicFramePr>
          <p:nvPr/>
        </p:nvGraphicFramePr>
        <p:xfrm>
          <a:off x="4719638" y="5981700"/>
          <a:ext cx="4549775" cy="814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1" name="Equation" r:id="rId18" imgW="2390775" imgH="409575" progId="Equation.3">
                  <p:embed/>
                </p:oleObj>
              </mc:Choice>
              <mc:Fallback>
                <p:oleObj name="Equation" r:id="rId18" imgW="2390775" imgH="409575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9638" y="5981700"/>
                        <a:ext cx="4549775" cy="814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42" name="Oval 41"/>
          <p:cNvSpPr>
            <a:spLocks noChangeArrowheads="1"/>
          </p:cNvSpPr>
          <p:nvPr/>
        </p:nvSpPr>
        <p:spPr bwMode="auto">
          <a:xfrm>
            <a:off x="3246438" y="2530475"/>
            <a:ext cx="2184400" cy="935038"/>
          </a:xfrm>
          <a:prstGeom prst="ellipse">
            <a:avLst/>
          </a:prstGeom>
          <a:solidFill>
            <a:schemeClr val="accent2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43" name="Oval 42"/>
          <p:cNvSpPr>
            <a:spLocks noChangeArrowheads="1"/>
          </p:cNvSpPr>
          <p:nvPr/>
        </p:nvSpPr>
        <p:spPr bwMode="auto">
          <a:xfrm>
            <a:off x="4216400" y="4008438"/>
            <a:ext cx="4137025" cy="1079500"/>
          </a:xfrm>
          <a:prstGeom prst="ellipse">
            <a:avLst/>
          </a:prstGeom>
          <a:solidFill>
            <a:schemeClr val="accent2">
              <a:alpha val="47842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44" name="Oval 43"/>
          <p:cNvSpPr>
            <a:spLocks noChangeArrowheads="1"/>
          </p:cNvSpPr>
          <p:nvPr/>
        </p:nvSpPr>
        <p:spPr bwMode="auto">
          <a:xfrm>
            <a:off x="3392488" y="5316538"/>
            <a:ext cx="2574925" cy="649287"/>
          </a:xfrm>
          <a:prstGeom prst="ellipse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45" name="Oval 44"/>
          <p:cNvSpPr>
            <a:spLocks noChangeArrowheads="1"/>
          </p:cNvSpPr>
          <p:nvPr/>
        </p:nvSpPr>
        <p:spPr bwMode="auto">
          <a:xfrm>
            <a:off x="7248525" y="6102350"/>
            <a:ext cx="2027238" cy="576263"/>
          </a:xfrm>
          <a:prstGeom prst="ellipse">
            <a:avLst/>
          </a:prstGeom>
          <a:solidFill>
            <a:srgbClr val="00CCFF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46" name="AutoShape 45"/>
          <p:cNvSpPr>
            <a:spLocks/>
          </p:cNvSpPr>
          <p:nvPr/>
        </p:nvSpPr>
        <p:spPr bwMode="auto">
          <a:xfrm rot="-5400000">
            <a:off x="5692775" y="3810001"/>
            <a:ext cx="180975" cy="1873250"/>
          </a:xfrm>
          <a:prstGeom prst="leftBrace">
            <a:avLst>
              <a:gd name="adj1" fmla="val 79644"/>
              <a:gd name="adj2" fmla="val 50000"/>
            </a:avLst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81947" name="AutoShape 46"/>
          <p:cNvSpPr>
            <a:spLocks/>
          </p:cNvSpPr>
          <p:nvPr/>
        </p:nvSpPr>
        <p:spPr bwMode="auto">
          <a:xfrm rot="-5400000">
            <a:off x="7444582" y="4007644"/>
            <a:ext cx="107950" cy="1404937"/>
          </a:xfrm>
          <a:prstGeom prst="leftBrace">
            <a:avLst>
              <a:gd name="adj1" fmla="val 100141"/>
              <a:gd name="adj2" fmla="val 50000"/>
            </a:avLst>
          </a:prstGeom>
          <a:noFill/>
          <a:ln w="25400">
            <a:solidFill>
              <a:srgbClr val="00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81948" name="AutoShape 47"/>
          <p:cNvCxnSpPr>
            <a:cxnSpLocks noChangeShapeType="1"/>
            <a:stCxn id="81946" idx="1"/>
            <a:endCxn id="81944" idx="0"/>
          </p:cNvCxnSpPr>
          <p:nvPr/>
        </p:nvCxnSpPr>
        <p:spPr bwMode="auto">
          <a:xfrm flipH="1">
            <a:off x="4681538" y="4851400"/>
            <a:ext cx="1100137" cy="465138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49" name="AutoShape 48"/>
          <p:cNvCxnSpPr>
            <a:cxnSpLocks noChangeShapeType="1"/>
            <a:stCxn id="81947" idx="1"/>
            <a:endCxn id="81945" idx="0"/>
          </p:cNvCxnSpPr>
          <p:nvPr/>
        </p:nvCxnSpPr>
        <p:spPr bwMode="auto">
          <a:xfrm>
            <a:off x="7497763" y="4778375"/>
            <a:ext cx="765175" cy="1323975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1950" name="AutoShape 49"/>
          <p:cNvCxnSpPr>
            <a:cxnSpLocks noChangeShapeType="1"/>
            <a:stCxn id="81942" idx="4"/>
            <a:endCxn id="81943" idx="1"/>
          </p:cNvCxnSpPr>
          <p:nvPr/>
        </p:nvCxnSpPr>
        <p:spPr bwMode="auto">
          <a:xfrm>
            <a:off x="4338638" y="3465513"/>
            <a:ext cx="484187" cy="701675"/>
          </a:xfrm>
          <a:prstGeom prst="straightConnector1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7922" name="Text Box 50"/>
          <p:cNvSpPr txBox="1">
            <a:spLocks noChangeArrowheads="1"/>
          </p:cNvSpPr>
          <p:nvPr/>
        </p:nvSpPr>
        <p:spPr bwMode="auto">
          <a:xfrm>
            <a:off x="6435725" y="5300663"/>
            <a:ext cx="415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800">
                <a:solidFill>
                  <a:srgbClr val="FFCC00"/>
                </a:solidFill>
                <a:latin typeface="Arial" charset="0"/>
              </a:rPr>
              <a:t>!!!</a:t>
            </a:r>
            <a:endParaRPr lang="it-IT" sz="1800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81952" name="Line 51"/>
          <p:cNvSpPr>
            <a:spLocks noChangeShapeType="1"/>
          </p:cNvSpPr>
          <p:nvPr/>
        </p:nvSpPr>
        <p:spPr bwMode="auto">
          <a:xfrm>
            <a:off x="869950" y="1668463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81953" name="Line 52"/>
          <p:cNvSpPr>
            <a:spLocks noChangeShapeType="1"/>
          </p:cNvSpPr>
          <p:nvPr/>
        </p:nvSpPr>
        <p:spPr bwMode="auto">
          <a:xfrm>
            <a:off x="879475" y="3151188"/>
            <a:ext cx="0" cy="1150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7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9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46" name="Object 8"/>
          <p:cNvGraphicFramePr>
            <a:graphicFrameLocks noChangeAspect="1"/>
          </p:cNvGraphicFramePr>
          <p:nvPr/>
        </p:nvGraphicFramePr>
        <p:xfrm>
          <a:off x="169863" y="125413"/>
          <a:ext cx="68421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5" name="Equazione" r:id="rId3" imgW="2743200" imgH="438150" progId="Equation.3">
                  <p:embed/>
                </p:oleObj>
              </mc:Choice>
              <mc:Fallback>
                <p:oleObj name="Equazione" r:id="rId3" imgW="2743200" imgH="4381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863" y="125413"/>
                        <a:ext cx="68421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47" name="Line 51"/>
          <p:cNvSpPr>
            <a:spLocks noChangeShapeType="1"/>
          </p:cNvSpPr>
          <p:nvPr/>
        </p:nvSpPr>
        <p:spPr bwMode="auto">
          <a:xfrm>
            <a:off x="869950" y="1838325"/>
            <a:ext cx="0" cy="1150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it-IT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1862138" y="1119188"/>
          <a:ext cx="7747000" cy="68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6" name="Equazione" r:id="rId5" imgW="2857500" imgH="247650" progId="Equation.3">
                  <p:embed/>
                </p:oleObj>
              </mc:Choice>
              <mc:Fallback>
                <p:oleObj name="Equazione" r:id="rId5" imgW="2857500" imgH="24765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2138" y="1119188"/>
                        <a:ext cx="7747000" cy="68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49" name="Object 8"/>
          <p:cNvGraphicFramePr>
            <a:graphicFrameLocks noChangeAspect="1"/>
          </p:cNvGraphicFramePr>
          <p:nvPr/>
        </p:nvGraphicFramePr>
        <p:xfrm>
          <a:off x="377825" y="1838325"/>
          <a:ext cx="63595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7" name="Equazione" r:id="rId7" imgW="2628900" imgH="438150" progId="Equation.3">
                  <p:embed/>
                </p:oleObj>
              </mc:Choice>
              <mc:Fallback>
                <p:oleObj name="Equazione" r:id="rId7" imgW="2628900" imgH="43815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25" y="1838325"/>
                        <a:ext cx="63595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0" name="Object 8"/>
          <p:cNvGraphicFramePr>
            <a:graphicFrameLocks noChangeAspect="1"/>
          </p:cNvGraphicFramePr>
          <p:nvPr/>
        </p:nvGraphicFramePr>
        <p:xfrm>
          <a:off x="122238" y="2879725"/>
          <a:ext cx="560705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8" name="Equazione" r:id="rId9" imgW="2247900" imgH="419100" progId="Equation.3">
                  <p:embed/>
                </p:oleObj>
              </mc:Choice>
              <mc:Fallback>
                <p:oleObj name="Equazione" r:id="rId9" imgW="22479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2879725"/>
                        <a:ext cx="560705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951" name="Object 8"/>
          <p:cNvGraphicFramePr>
            <a:graphicFrameLocks noChangeAspect="1"/>
          </p:cNvGraphicFramePr>
          <p:nvPr/>
        </p:nvGraphicFramePr>
        <p:xfrm>
          <a:off x="117475" y="3921125"/>
          <a:ext cx="80041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9" name="Equazione" r:id="rId11" imgW="3219450" imgH="419100" progId="Equation.3">
                  <p:embed/>
                </p:oleObj>
              </mc:Choice>
              <mc:Fallback>
                <p:oleObj name="Equazione" r:id="rId11" imgW="321945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475" y="3921125"/>
                        <a:ext cx="800417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Ovale 7"/>
          <p:cNvSpPr/>
          <p:nvPr/>
        </p:nvSpPr>
        <p:spPr>
          <a:xfrm>
            <a:off x="3455988" y="1838325"/>
            <a:ext cx="806450" cy="1276350"/>
          </a:xfrm>
          <a:prstGeom prst="ellipse">
            <a:avLst/>
          </a:prstGeom>
          <a:solidFill>
            <a:srgbClr val="00B050">
              <a:alpha val="2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graphicFrame>
        <p:nvGraphicFramePr>
          <p:cNvPr id="82953" name="Object 8"/>
          <p:cNvGraphicFramePr>
            <a:graphicFrameLocks noChangeAspect="1"/>
          </p:cNvGraphicFramePr>
          <p:nvPr/>
        </p:nvGraphicFramePr>
        <p:xfrm>
          <a:off x="2738438" y="4759325"/>
          <a:ext cx="4094162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0" name="Equazione" r:id="rId13" imgW="1638300" imgH="828675" progId="Equation.3">
                  <p:embed/>
                </p:oleObj>
              </mc:Choice>
              <mc:Fallback>
                <p:oleObj name="Equazione" r:id="rId13" imgW="1638300" imgH="8286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8438" y="4759325"/>
                        <a:ext cx="4094162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954" name="Oval 43"/>
          <p:cNvSpPr>
            <a:spLocks noChangeArrowheads="1"/>
          </p:cNvSpPr>
          <p:nvPr/>
        </p:nvSpPr>
        <p:spPr bwMode="auto">
          <a:xfrm>
            <a:off x="3859213" y="242888"/>
            <a:ext cx="3322637" cy="804862"/>
          </a:xfrm>
          <a:prstGeom prst="ellipse">
            <a:avLst/>
          </a:prstGeom>
          <a:solidFill>
            <a:srgbClr val="FF0000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3970" name="Object 8"/>
          <p:cNvGraphicFramePr>
            <a:graphicFrameLocks noChangeAspect="1"/>
          </p:cNvGraphicFramePr>
          <p:nvPr/>
        </p:nvGraphicFramePr>
        <p:xfrm>
          <a:off x="2797175" y="217488"/>
          <a:ext cx="4094163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4" name="Equazione" r:id="rId3" imgW="1638300" imgH="828675" progId="Equation.3">
                  <p:embed/>
                </p:oleObj>
              </mc:Choice>
              <mc:Fallback>
                <p:oleObj name="Equazione" r:id="rId3" imgW="1638300" imgH="8286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7175" y="217488"/>
                        <a:ext cx="4094163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1" name="Object 8"/>
          <p:cNvGraphicFramePr>
            <a:graphicFrameLocks noChangeAspect="1"/>
          </p:cNvGraphicFramePr>
          <p:nvPr/>
        </p:nvGraphicFramePr>
        <p:xfrm>
          <a:off x="1571625" y="2463800"/>
          <a:ext cx="6613525" cy="209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name="Equazione" r:id="rId5" imgW="2657475" imgH="828675" progId="Equation.3">
                  <p:embed/>
                </p:oleObj>
              </mc:Choice>
              <mc:Fallback>
                <p:oleObj name="Equazione" r:id="rId5" imgW="2657475" imgH="828675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25" y="2463800"/>
                        <a:ext cx="6613525" cy="209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972" name="Object 8"/>
          <p:cNvGraphicFramePr>
            <a:graphicFrameLocks noChangeAspect="1"/>
          </p:cNvGraphicFramePr>
          <p:nvPr/>
        </p:nvGraphicFramePr>
        <p:xfrm>
          <a:off x="3292475" y="5072063"/>
          <a:ext cx="39052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6" name="Equazione" r:id="rId7" imgW="1562100" imgH="419100" progId="Equation.3">
                  <p:embed/>
                </p:oleObj>
              </mc:Choice>
              <mc:Fallback>
                <p:oleObj name="Equazione" r:id="rId7" imgW="15621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072063"/>
                        <a:ext cx="39052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04800" y="5265738"/>
          <a:ext cx="23780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7" name="Equation" r:id="rId9" imgW="1190625" imgH="228600" progId="Equation.3">
                  <p:embed/>
                </p:oleObj>
              </mc:Choice>
              <mc:Fallback>
                <p:oleObj name="Equation" r:id="rId9" imgW="1190625" imgH="2286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65738"/>
                        <a:ext cx="23780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4994" name="Object 8"/>
          <p:cNvGraphicFramePr>
            <a:graphicFrameLocks noChangeAspect="1"/>
          </p:cNvGraphicFramePr>
          <p:nvPr/>
        </p:nvGraphicFramePr>
        <p:xfrm>
          <a:off x="3292475" y="5072063"/>
          <a:ext cx="3905250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0" name="Equazione" r:id="rId3" imgW="1562100" imgH="419100" progId="Equation.3">
                  <p:embed/>
                </p:oleObj>
              </mc:Choice>
              <mc:Fallback>
                <p:oleObj name="Equazione" r:id="rId3" imgW="1562100" imgH="4191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92475" y="5072063"/>
                        <a:ext cx="3905250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ggetto 1"/>
          <p:cNvGraphicFramePr>
            <a:graphicFrameLocks noChangeAspect="1"/>
          </p:cNvGraphicFramePr>
          <p:nvPr/>
        </p:nvGraphicFramePr>
        <p:xfrm>
          <a:off x="304800" y="5265738"/>
          <a:ext cx="23780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1" name="Equation" r:id="rId5" imgW="1190625" imgH="228600" progId="Equation.3">
                  <p:embed/>
                </p:oleObj>
              </mc:Choice>
              <mc:Fallback>
                <p:oleObj name="Equation" r:id="rId5" imgW="1190625" imgH="228600" progId="Equation.3">
                  <p:embed/>
                  <p:pic>
                    <p:nvPicPr>
                      <p:cNvPr id="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lum bright="-100000" contrast="-10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265738"/>
                        <a:ext cx="2378075" cy="487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6" name="Oggetto 3"/>
          <p:cNvGraphicFramePr>
            <a:graphicFrameLocks noChangeAspect="1"/>
          </p:cNvGraphicFramePr>
          <p:nvPr/>
        </p:nvGraphicFramePr>
        <p:xfrm>
          <a:off x="796925" y="309563"/>
          <a:ext cx="7689850" cy="1208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2" name="Equazione" r:id="rId7" imgW="3228975" imgH="485775" progId="Equation.3">
                  <p:embed/>
                </p:oleObj>
              </mc:Choice>
              <mc:Fallback>
                <p:oleObj name="Equazione" r:id="rId7" imgW="3228975" imgH="485775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309563"/>
                        <a:ext cx="7689850" cy="1208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7" name="Oggetto 7"/>
          <p:cNvGraphicFramePr>
            <a:graphicFrameLocks noChangeAspect="1"/>
          </p:cNvGraphicFramePr>
          <p:nvPr/>
        </p:nvGraphicFramePr>
        <p:xfrm>
          <a:off x="873125" y="3571875"/>
          <a:ext cx="49768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3" name="Equazione" r:id="rId9" imgW="1771650" imgH="438150" progId="Equation.3">
                  <p:embed/>
                </p:oleObj>
              </mc:Choice>
              <mc:Fallback>
                <p:oleObj name="Equazione" r:id="rId9" imgW="1771650" imgH="438150" progId="Equation.3">
                  <p:embed/>
                  <p:pic>
                    <p:nvPicPr>
                      <p:cNvPr id="0" name="Oggetto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3125" y="3571875"/>
                        <a:ext cx="497681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8" name="Oggetto 8"/>
          <p:cNvGraphicFramePr>
            <a:graphicFrameLocks noChangeAspect="1"/>
          </p:cNvGraphicFramePr>
          <p:nvPr/>
        </p:nvGraphicFramePr>
        <p:xfrm>
          <a:off x="1101725" y="1752600"/>
          <a:ext cx="4976813" cy="1273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04" name="Equazione" r:id="rId11" imgW="1771650" imgH="438150" progId="Equation.3">
                  <p:embed/>
                </p:oleObj>
              </mc:Choice>
              <mc:Fallback>
                <p:oleObj name="Equazione" r:id="rId11" imgW="1771650" imgH="438150" progId="Equation.3">
                  <p:embed/>
                  <p:pic>
                    <p:nvPicPr>
                      <p:cNvPr id="0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lum bright="-100000" contrast="-100000"/>
                        <a:grayscl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752600"/>
                        <a:ext cx="4976813" cy="1273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4999" name="Oval 44"/>
          <p:cNvSpPr>
            <a:spLocks noChangeArrowheads="1"/>
          </p:cNvSpPr>
          <p:nvPr/>
        </p:nvSpPr>
        <p:spPr bwMode="auto">
          <a:xfrm>
            <a:off x="4048125" y="250825"/>
            <a:ext cx="788988" cy="1501775"/>
          </a:xfrm>
          <a:prstGeom prst="ellipse">
            <a:avLst/>
          </a:prstGeom>
          <a:solidFill>
            <a:srgbClr val="00CCFF">
              <a:alpha val="4588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1800" b="0">
              <a:solidFill>
                <a:srgbClr val="FFFFFF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m-players</a:t>
            </a:r>
            <a:endParaRPr lang="it-IT" dirty="0" smtClean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idea: introduce hidden variables which knowledge semplifies the computation of the parameters</a:t>
            </a:r>
          </a:p>
          <a:p>
            <a:pPr eaLnBrk="1" hangingPunct="1">
              <a:defRPr/>
            </a:pPr>
            <a:r>
              <a:rPr lang="en-US" smtClean="0"/>
              <a:t>The hidden variables are related with the visible variables</a:t>
            </a:r>
          </a:p>
          <a:p>
            <a:pPr eaLnBrk="1" hangingPunct="1">
              <a:defRPr/>
            </a:pPr>
            <a:r>
              <a:rPr lang="en-US" smtClean="0"/>
              <a:t>The decision of the hidden quantities is not an automatic process, and relies on the scientist</a:t>
            </a:r>
          </a:p>
          <a:p>
            <a:pPr eaLnBrk="1" hangingPunct="1">
              <a:defRPr/>
            </a:pPr>
            <a:r>
              <a:rPr lang="en-US" smtClean="0"/>
              <a:t>In genera, the EM well apply when we have to deal with mixtures</a:t>
            </a:r>
          </a:p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Remarks</a:t>
            </a:r>
            <a:endParaRPr lang="it-IT" smtClean="0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idea: introduce hidden variables which knowledge semplifies the computation of the parameters</a:t>
            </a:r>
          </a:p>
          <a:p>
            <a:pPr eaLnBrk="1" hangingPunct="1">
              <a:defRPr/>
            </a:pPr>
            <a:r>
              <a:rPr lang="en-US" smtClean="0"/>
              <a:t>The hidden variables are related with the visible variables</a:t>
            </a:r>
          </a:p>
          <a:p>
            <a:pPr eaLnBrk="1" hangingPunct="1">
              <a:defRPr/>
            </a:pPr>
            <a:r>
              <a:rPr lang="en-US" smtClean="0"/>
              <a:t>The decision of the hidden quantities is not an automatic process, and relies on the scientist</a:t>
            </a:r>
          </a:p>
          <a:p>
            <a:pPr eaLnBrk="1" hangingPunct="1">
              <a:defRPr/>
            </a:pPr>
            <a:r>
              <a:rPr lang="en-US" smtClean="0"/>
              <a:t>In genera, the EM well apply when we have to deal with mixtures</a:t>
            </a:r>
          </a:p>
          <a:p>
            <a:pPr eaLnBrk="1" hangingPunct="1">
              <a:defRPr/>
            </a:pPr>
            <a:endParaRPr lang="it-IT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880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8806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CB6FC947-FF03-4C82-889A-CC06F6AE6FB2}" type="slidenum">
              <a:rPr lang="en-GB" sz="1200" b="0" smtClean="0"/>
              <a:pPr/>
              <a:t>47</a:t>
            </a:fld>
            <a:endParaRPr lang="en-GB" sz="1400" b="0" smtClean="0"/>
          </a:p>
        </p:txBody>
      </p:sp>
      <p:sp>
        <p:nvSpPr>
          <p:cNvPr id="88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4000" b="1" smtClean="0"/>
              <a:t>Stima di Bayes</a:t>
            </a:r>
          </a:p>
        </p:txBody>
      </p:sp>
      <p:sp>
        <p:nvSpPr>
          <p:cNvPr id="880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81113"/>
            <a:ext cx="8807450" cy="4949825"/>
          </a:xfrm>
        </p:spPr>
        <p:txBody>
          <a:bodyPr/>
          <a:lstStyle/>
          <a:p>
            <a:pPr marL="609600" indent="-609600"/>
            <a:r>
              <a:rPr lang="en-US" sz="2800" smtClean="0"/>
              <a:t>A differenza dell’approccio ML, in cui supponiamo</a:t>
            </a:r>
            <a:r>
              <a:rPr lang="en-US" sz="2400" smtClean="0"/>
              <a:t> </a:t>
            </a:r>
            <a:r>
              <a:rPr lang="en-US" sz="2800" b="1" smtClean="0">
                <a:latin typeface="Symbol" pitchFamily="18" charset="2"/>
              </a:rPr>
              <a:t>q </a:t>
            </a:r>
            <a:r>
              <a:rPr lang="en-US" sz="2800" smtClean="0"/>
              <a:t> come fissato ma sconosciuto, </a:t>
            </a:r>
            <a:r>
              <a:rPr lang="en-US" sz="2800" i="1" smtClean="0"/>
              <a:t>l’approccio di stima Bayesiana</a:t>
            </a:r>
            <a:r>
              <a:rPr lang="en-US" sz="2800" smtClean="0"/>
              <a:t> dei parametri considera </a:t>
            </a:r>
            <a:r>
              <a:rPr lang="en-US" sz="2800" b="1" smtClean="0">
                <a:solidFill>
                  <a:srgbClr val="FF0000"/>
                </a:solidFill>
                <a:latin typeface="Symbol" pitchFamily="18" charset="2"/>
              </a:rPr>
              <a:t>q </a:t>
            </a:r>
            <a:r>
              <a:rPr lang="en-US" sz="2800" smtClean="0"/>
              <a:t>come </a:t>
            </a:r>
            <a:r>
              <a:rPr lang="en-US" sz="2800" smtClean="0">
                <a:solidFill>
                  <a:srgbClr val="FF0000"/>
                </a:solidFill>
              </a:rPr>
              <a:t>una variabile aleatoria. </a:t>
            </a:r>
          </a:p>
          <a:p>
            <a:pPr marL="609600" indent="-609600"/>
            <a:r>
              <a:rPr lang="en-US" sz="2800" smtClean="0"/>
              <a:t>In questo caso il set di dati di training D ci permette di </a:t>
            </a:r>
            <a:r>
              <a:rPr lang="en-US" sz="2800" i="1" smtClean="0"/>
              <a:t>convertire una distribuzione a priori </a:t>
            </a:r>
            <a:r>
              <a:rPr lang="en-US" sz="2400" smtClean="0"/>
              <a:t>p(</a:t>
            </a:r>
            <a:r>
              <a:rPr lang="en-US" sz="2400" b="1" smtClean="0">
                <a:latin typeface="Symbol" pitchFamily="18" charset="2"/>
              </a:rPr>
              <a:t>q</a:t>
            </a:r>
            <a:r>
              <a:rPr lang="en-US" sz="2400" smtClean="0"/>
              <a:t>) </a:t>
            </a:r>
            <a:r>
              <a:rPr lang="en-US" sz="2800" i="1" smtClean="0"/>
              <a:t>su questa variabile in una densità di probabilità a posteriori </a:t>
            </a:r>
            <a:r>
              <a:rPr lang="en-US" sz="2400" smtClean="0"/>
              <a:t>p(</a:t>
            </a:r>
            <a:r>
              <a:rPr lang="en-US" sz="2400" b="1" smtClean="0">
                <a:latin typeface="Symbol" pitchFamily="18" charset="2"/>
              </a:rPr>
              <a:t>q</a:t>
            </a:r>
            <a:r>
              <a:rPr lang="en-US" sz="2400" smtClean="0"/>
              <a:t>|D) </a:t>
            </a:r>
          </a:p>
          <a:p>
            <a:pPr marL="609600" indent="-609600">
              <a:buFontTx/>
              <a:buNone/>
            </a:pPr>
            <a:r>
              <a:rPr lang="en-US" sz="2400" smtClean="0"/>
              <a:t>                                       p(</a:t>
            </a:r>
            <a:r>
              <a:rPr lang="en-US" sz="2400" b="1" smtClean="0">
                <a:latin typeface="Symbol" pitchFamily="18" charset="2"/>
              </a:rPr>
              <a:t>q</a:t>
            </a:r>
            <a:r>
              <a:rPr lang="en-US" sz="2400" smtClean="0"/>
              <a:t>)              p(</a:t>
            </a:r>
            <a:r>
              <a:rPr lang="en-US" sz="2400" b="1" smtClean="0">
                <a:latin typeface="Symbol" pitchFamily="18" charset="2"/>
              </a:rPr>
              <a:t>q</a:t>
            </a:r>
            <a:r>
              <a:rPr lang="en-US" sz="2400" smtClean="0"/>
              <a:t>|D) </a:t>
            </a:r>
            <a:endParaRPr lang="en-US" smtClean="0"/>
          </a:p>
          <a:p>
            <a:pPr marL="609600" indent="-609600"/>
            <a:r>
              <a:rPr lang="en-US" sz="2800" smtClean="0"/>
              <a:t>Data la difficoltà dell’argomento, è necessario un passo indietro al concetto di classificazione Bayesiana</a:t>
            </a:r>
            <a:endParaRPr lang="en-US" smtClean="0"/>
          </a:p>
        </p:txBody>
      </p:sp>
      <p:sp>
        <p:nvSpPr>
          <p:cNvPr id="88071" name="Right Arrow 8"/>
          <p:cNvSpPr>
            <a:spLocks noChangeArrowheads="1"/>
          </p:cNvSpPr>
          <p:nvPr/>
        </p:nvSpPr>
        <p:spPr bwMode="auto">
          <a:xfrm>
            <a:off x="4635500" y="4876800"/>
            <a:ext cx="360363" cy="360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8909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8909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58AE7ED0-80C4-4078-946C-40707A28DD10}" type="slidenum">
              <a:rPr lang="en-GB" sz="1200" b="0" smtClean="0"/>
              <a:pPr/>
              <a:t>48</a:t>
            </a:fld>
            <a:endParaRPr lang="en-GB" sz="1400" b="0" smtClean="0"/>
          </a:p>
        </p:txBody>
      </p:sp>
      <p:sp>
        <p:nvSpPr>
          <p:cNvPr id="89093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600" b="1" smtClean="0"/>
              <a:t>Approccio di stima Bayesiano – Idea centrale</a:t>
            </a:r>
          </a:p>
        </p:txBody>
      </p:sp>
      <p:sp>
        <p:nvSpPr>
          <p:cNvPr id="890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6763" y="1476375"/>
            <a:ext cx="8807450" cy="507365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z="2800" smtClean="0"/>
              <a:t>Il calcolo delle densità a posteriori P</a:t>
            </a:r>
            <a:r>
              <a:rPr lang="en-US" sz="2800" smtClean="0">
                <a:latin typeface="Symbol" pitchFamily="18" charset="2"/>
              </a:rPr>
              <a:t>(w</a:t>
            </a:r>
            <a:r>
              <a:rPr lang="en-US" sz="2800" baseline="-25000" smtClean="0"/>
              <a:t>i</a:t>
            </a:r>
            <a:r>
              <a:rPr lang="en-US" sz="2800" smtClean="0"/>
              <a:t>|</a:t>
            </a:r>
            <a:r>
              <a:rPr lang="en-US" sz="2800" b="1" i="1" smtClean="0"/>
              <a:t>x</a:t>
            </a:r>
            <a:r>
              <a:rPr lang="en-US" sz="2800" smtClean="0"/>
              <a:t>) sta alla base della classificazione Bayesiana</a:t>
            </a:r>
          </a:p>
          <a:p>
            <a:pPr marL="609600" indent="-609600"/>
            <a:r>
              <a:rPr lang="en-GB" sz="2800" smtClean="0"/>
              <a:t>Per creare un classificatore ottimale che utilizzi la regola di decisione Bayesiana è necessario conoscere:</a:t>
            </a:r>
          </a:p>
          <a:p>
            <a:pPr marL="990600" lvl="1" indent="-533400"/>
            <a:r>
              <a:rPr lang="en-GB" sz="2400" smtClean="0"/>
              <a:t>Le </a:t>
            </a:r>
            <a:r>
              <a:rPr lang="en-GB" b="1" i="1" smtClean="0"/>
              <a:t>probabilità a priori </a:t>
            </a:r>
            <a:r>
              <a:rPr lang="en-US" sz="2400" smtClean="0"/>
              <a:t>P</a:t>
            </a:r>
            <a:r>
              <a:rPr lang="en-US" sz="2400" smtClean="0">
                <a:latin typeface="Symbol" pitchFamily="18" charset="2"/>
              </a:rPr>
              <a:t>(w</a:t>
            </a:r>
            <a:r>
              <a:rPr lang="en-US" sz="2400" baseline="-25000" smtClean="0"/>
              <a:t>i</a:t>
            </a:r>
            <a:r>
              <a:rPr lang="en-US" sz="2400" smtClean="0"/>
              <a:t>) </a:t>
            </a:r>
            <a:endParaRPr lang="en-GB" b="1" i="1" smtClean="0"/>
          </a:p>
          <a:p>
            <a:pPr marL="990600" lvl="1" indent="-533400"/>
            <a:r>
              <a:rPr lang="en-GB" sz="2400" smtClean="0"/>
              <a:t>Le </a:t>
            </a:r>
            <a:r>
              <a:rPr lang="en-GB" b="1" i="1" smtClean="0"/>
              <a:t>densità condizionali </a:t>
            </a:r>
            <a:r>
              <a:rPr lang="en-US" sz="2400" smtClean="0"/>
              <a:t>p</a:t>
            </a:r>
            <a:r>
              <a:rPr lang="en-US" sz="2400" smtClean="0">
                <a:latin typeface="Symbol" pitchFamily="18" charset="2"/>
              </a:rPr>
              <a:t>(</a:t>
            </a:r>
            <a:r>
              <a:rPr lang="en-US" sz="2400" b="1" i="1" smtClean="0"/>
              <a:t>x</a:t>
            </a:r>
            <a:r>
              <a:rPr lang="en-US" sz="2400" smtClean="0"/>
              <a:t>|</a:t>
            </a:r>
            <a:r>
              <a:rPr lang="en-US" sz="2400" smtClean="0">
                <a:latin typeface="Symbol" pitchFamily="18" charset="2"/>
              </a:rPr>
              <a:t>w</a:t>
            </a:r>
            <a:r>
              <a:rPr lang="en-US" sz="2400" baseline="-25000" smtClean="0"/>
              <a:t>i</a:t>
            </a:r>
            <a:r>
              <a:rPr lang="en-US" sz="2400" smtClean="0"/>
              <a:t>) </a:t>
            </a:r>
          </a:p>
          <a:p>
            <a:pPr marL="609600" indent="-609600"/>
            <a:r>
              <a:rPr lang="en-GB" sz="2800" smtClean="0"/>
              <a:t>Quando queste quantità sono sconosciute, bisogna ricorrere a tutte le informazioni a disposizione.</a:t>
            </a:r>
          </a:p>
          <a:p>
            <a:pPr marL="609600" indent="-609600">
              <a:lnSpc>
                <a:spcPct val="90000"/>
              </a:lnSpc>
            </a:pP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011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01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839F5429-96F3-41E4-BD97-8C18085302A6}" type="slidenum">
              <a:rPr lang="en-GB" sz="1200" b="0" smtClean="0"/>
              <a:pPr/>
              <a:t>49</a:t>
            </a:fld>
            <a:endParaRPr lang="en-GB" sz="1400" b="0" smtClean="0"/>
          </a:p>
        </p:txBody>
      </p:sp>
      <p:sp>
        <p:nvSpPr>
          <p:cNvPr id="9011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9388"/>
            <a:ext cx="9906000" cy="838200"/>
          </a:xfrm>
        </p:spPr>
        <p:txBody>
          <a:bodyPr/>
          <a:lstStyle/>
          <a:p>
            <a:r>
              <a:rPr lang="en-GB" sz="3200" b="1" smtClean="0"/>
              <a:t>Approccio di stima Bayesiano – Idea centrale (2)</a:t>
            </a:r>
          </a:p>
        </p:txBody>
      </p:sp>
      <p:sp>
        <p:nvSpPr>
          <p:cNvPr id="901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8775" y="1254125"/>
            <a:ext cx="9271000" cy="4867275"/>
          </a:xfrm>
        </p:spPr>
        <p:txBody>
          <a:bodyPr/>
          <a:lstStyle/>
          <a:p>
            <a:pPr marL="355600" indent="-355600"/>
            <a:r>
              <a:rPr lang="en-GB" smtClean="0"/>
              <a:t>Parte di queste informazioni può essere derivante da:</a:t>
            </a:r>
          </a:p>
          <a:p>
            <a:pPr marL="1077913" lvl="1" indent="-450850">
              <a:buFontTx/>
              <a:buAutoNum type="arabicPeriod"/>
            </a:pPr>
            <a:r>
              <a:rPr lang="en-GB" b="1" smtClean="0"/>
              <a:t>Conoscenza a priori</a:t>
            </a:r>
          </a:p>
          <a:p>
            <a:pPr marL="1611313" lvl="2" indent="-354013">
              <a:buFont typeface="Wingdings" pitchFamily="2" charset="2"/>
              <a:buChar char="§"/>
            </a:pPr>
            <a:r>
              <a:rPr lang="en-GB" sz="2800" i="1" smtClean="0"/>
              <a:t>Forma funzionale delle densità sconosciute</a:t>
            </a:r>
            <a:endParaRPr lang="en-GB" smtClean="0"/>
          </a:p>
          <a:p>
            <a:pPr marL="1611313" lvl="2" indent="-354013">
              <a:buFont typeface="Wingdings" pitchFamily="2" charset="2"/>
              <a:buChar char="§"/>
            </a:pPr>
            <a:r>
              <a:rPr lang="en-GB" sz="2800" i="1" smtClean="0"/>
              <a:t>Intervallo dei valori dei parametri sconosciuti</a:t>
            </a:r>
          </a:p>
          <a:p>
            <a:pPr marL="1077913" lvl="1" indent="-450850">
              <a:buFontTx/>
              <a:buAutoNum type="arabicPeriod" startAt="2"/>
            </a:pPr>
            <a:r>
              <a:rPr lang="en-US" b="1" smtClean="0"/>
              <a:t>Training set</a:t>
            </a:r>
          </a:p>
          <a:p>
            <a:pPr marL="1611313" lvl="2" indent="-354013">
              <a:buFont typeface="Wingdings" pitchFamily="2" charset="2"/>
              <a:buChar char="§"/>
            </a:pPr>
            <a:r>
              <a:rPr lang="en-US" sz="2800" smtClean="0"/>
              <a:t>Sia D il </a:t>
            </a:r>
            <a:r>
              <a:rPr lang="en-US" sz="2800" i="1" smtClean="0"/>
              <a:t>set totale di campioni</a:t>
            </a:r>
            <a:r>
              <a:rPr lang="en-US" sz="2800" smtClean="0"/>
              <a:t>: il nostro compito si trasforma così nella stima di</a:t>
            </a:r>
            <a:r>
              <a:rPr lang="en-US" sz="2800" i="1" smtClean="0"/>
              <a:t> </a:t>
            </a:r>
            <a:r>
              <a:rPr lang="en-US" sz="2800" smtClean="0"/>
              <a:t>P</a:t>
            </a:r>
            <a:r>
              <a:rPr lang="en-US" sz="2800" smtClean="0">
                <a:latin typeface="Symbol" pitchFamily="18" charset="2"/>
              </a:rPr>
              <a:t>(w</a:t>
            </a:r>
            <a:r>
              <a:rPr lang="en-US" sz="2800" baseline="-25000" smtClean="0"/>
              <a:t>i</a:t>
            </a:r>
            <a:r>
              <a:rPr lang="en-US" sz="2800" smtClean="0"/>
              <a:t>|</a:t>
            </a:r>
            <a:r>
              <a:rPr lang="en-US" sz="2800" b="1" i="1" smtClean="0"/>
              <a:t>x,D</a:t>
            </a:r>
            <a:r>
              <a:rPr lang="en-US" sz="2800" smtClean="0"/>
              <a:t>) </a:t>
            </a:r>
            <a:endParaRPr lang="en-US" sz="3200" i="1" smtClean="0"/>
          </a:p>
          <a:p>
            <a:pPr marL="355600" indent="-355600"/>
            <a:r>
              <a:rPr lang="en-US" smtClean="0"/>
              <a:t>Da queste probabilità possiamo ottenere il classificatore Bayesiano.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50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50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4AAED964-9D1F-4CF6-96C9-E1598E0AC854}" type="slidenum">
              <a:rPr lang="en-GB" sz="1200" b="0" smtClean="0"/>
              <a:pPr/>
              <a:t>5</a:t>
            </a:fld>
            <a:endParaRPr lang="en-GB" sz="1400" b="0" smtClean="0"/>
          </a:p>
        </p:txBody>
      </p:sp>
      <p:sp>
        <p:nvSpPr>
          <p:cNvPr id="45061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8420100" cy="838200"/>
          </a:xfrm>
        </p:spPr>
        <p:txBody>
          <a:bodyPr/>
          <a:lstStyle/>
          <a:p>
            <a:r>
              <a:rPr lang="en-GB" sz="3600" b="1" smtClean="0"/>
              <a:t>Stima dei parametri</a:t>
            </a:r>
            <a:endParaRPr lang="en-GB" sz="3600" smtClean="0"/>
          </a:p>
        </p:txBody>
      </p:sp>
      <p:sp>
        <p:nvSpPr>
          <p:cNvPr id="450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66813"/>
            <a:ext cx="8420100" cy="5173662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GB" smtClean="0"/>
              <a:t>Il secondo punto risulta di gran lunga più semplice (sebbene complesso!), e rappresenta un problema classico nella statistica.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Trasferito nella </a:t>
            </a:r>
            <a:r>
              <a:rPr lang="en-US" i="1" smtClean="0"/>
              <a:t>pattern recognition</a:t>
            </a:r>
            <a:r>
              <a:rPr lang="en-US" smtClean="0"/>
              <a:t>, un approccio è quello di </a:t>
            </a: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en-US" smtClean="0"/>
              <a:t>stimare i parametri dai dati di training</a:t>
            </a: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en-US" smtClean="0"/>
              <a:t>usare le stime risultanti come se fossero valori veri  </a:t>
            </a: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en-US" smtClean="0"/>
              <a:t>utilizzare infine la teoria di decisione Bayesiana per costruire un classificatore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GB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113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11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64DE3A8C-4FF6-426C-8DC1-8A51D9EA7CFF}" type="slidenum">
              <a:rPr lang="en-GB" sz="1200" b="0" smtClean="0"/>
              <a:pPr/>
              <a:t>50</a:t>
            </a:fld>
            <a:endParaRPr lang="en-GB" sz="1400" b="0" smtClean="0"/>
          </a:p>
        </p:txBody>
      </p:sp>
      <p:sp>
        <p:nvSpPr>
          <p:cNvPr id="911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838200"/>
          </a:xfrm>
        </p:spPr>
        <p:txBody>
          <a:bodyPr/>
          <a:lstStyle/>
          <a:p>
            <a:r>
              <a:rPr lang="en-GB" sz="3200" b="1" smtClean="0"/>
              <a:t>Approccio di stima Bayesiano – Idea centrale (3)</a:t>
            </a:r>
          </a:p>
        </p:txBody>
      </p:sp>
      <p:sp>
        <p:nvSpPr>
          <p:cNvPr id="911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779463"/>
            <a:ext cx="8807450" cy="5073650"/>
          </a:xfrm>
        </p:spPr>
        <p:txBody>
          <a:bodyPr/>
          <a:lstStyle/>
          <a:p>
            <a:pPr marL="355600" indent="-355600"/>
            <a:r>
              <a:rPr lang="en-US" sz="2800" smtClean="0"/>
              <a:t>Dato il set di training D, la formula di Bayes diventa:</a:t>
            </a:r>
          </a:p>
          <a:p>
            <a:pPr marL="355600" indent="-355600"/>
            <a:endParaRPr lang="en-US" sz="2800" smtClean="0"/>
          </a:p>
          <a:p>
            <a:pPr marL="355600" indent="-355600"/>
            <a:endParaRPr lang="en-US" sz="2800" smtClean="0"/>
          </a:p>
          <a:p>
            <a:pPr marL="355600" indent="-355600"/>
            <a:endParaRPr lang="en-US" sz="2800" smtClean="0"/>
          </a:p>
          <a:p>
            <a:pPr marL="355600" indent="-355600"/>
            <a:r>
              <a:rPr lang="en-US" sz="2800" smtClean="0"/>
              <a:t>Assunzioni:</a:t>
            </a:r>
          </a:p>
          <a:p>
            <a:pPr marL="900113" lvl="1" indent="-296863"/>
            <a:r>
              <a:rPr lang="en-US" smtClean="0"/>
              <a:t>Ragionevolmente,</a:t>
            </a:r>
            <a:r>
              <a:rPr lang="en-US" sz="2400" smtClean="0"/>
              <a:t>   </a:t>
            </a:r>
            <a:r>
              <a:rPr lang="en-US" smtClean="0"/>
              <a:t>P</a:t>
            </a:r>
            <a:r>
              <a:rPr lang="en-US" smtClean="0">
                <a:latin typeface="Symbol" pitchFamily="18" charset="2"/>
              </a:rPr>
              <a:t>(w</a:t>
            </a:r>
            <a:r>
              <a:rPr lang="en-US" baseline="-25000" smtClean="0"/>
              <a:t>i </a:t>
            </a:r>
            <a:r>
              <a:rPr lang="en-US" smtClean="0"/>
              <a:t>|D )</a:t>
            </a:r>
            <a:r>
              <a:rPr lang="en-US" smtClean="0">
                <a:sym typeface="Symbol" pitchFamily="18" charset="2"/>
              </a:rPr>
              <a:t></a:t>
            </a:r>
            <a:r>
              <a:rPr lang="en-US" smtClean="0"/>
              <a:t> P</a:t>
            </a:r>
            <a:r>
              <a:rPr lang="en-US" smtClean="0">
                <a:latin typeface="Symbol" pitchFamily="18" charset="2"/>
              </a:rPr>
              <a:t>(w</a:t>
            </a:r>
            <a:r>
              <a:rPr lang="en-US" baseline="-25000" smtClean="0"/>
              <a:t>i</a:t>
            </a:r>
            <a:r>
              <a:rPr lang="en-US" smtClean="0"/>
              <a:t>) </a:t>
            </a:r>
          </a:p>
          <a:p>
            <a:pPr marL="900113" lvl="1" indent="-296863"/>
            <a:r>
              <a:rPr lang="en-US" smtClean="0"/>
              <a:t>Dato il caso di learning supervisionato il set D è partizionato in </a:t>
            </a:r>
            <a:r>
              <a:rPr lang="en-US" i="1" smtClean="0"/>
              <a:t>c</a:t>
            </a:r>
            <a:r>
              <a:rPr lang="en-US" smtClean="0"/>
              <a:t> set di campioni D</a:t>
            </a:r>
            <a:r>
              <a:rPr lang="en-US" baseline="-25000" smtClean="0"/>
              <a:t>1</a:t>
            </a:r>
            <a:r>
              <a:rPr lang="en-US" smtClean="0"/>
              <a:t>, D</a:t>
            </a:r>
            <a:r>
              <a:rPr lang="en-US" baseline="-25000" smtClean="0"/>
              <a:t>2</a:t>
            </a:r>
            <a:r>
              <a:rPr lang="en-US" smtClean="0"/>
              <a:t>,..., D</a:t>
            </a:r>
            <a:r>
              <a:rPr lang="en-US" baseline="-25000" smtClean="0"/>
              <a:t>c</a:t>
            </a:r>
            <a:r>
              <a:rPr lang="en-US" smtClean="0"/>
              <a:t> con i campioni in D</a:t>
            </a:r>
            <a:r>
              <a:rPr lang="en-US" baseline="-25000" smtClean="0"/>
              <a:t>i </a:t>
            </a:r>
            <a:r>
              <a:rPr lang="en-US" smtClean="0"/>
              <a:t>appartenenti a 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i</a:t>
            </a:r>
          </a:p>
          <a:p>
            <a:pPr marL="900113" lvl="1" indent="-296863">
              <a:lnSpc>
                <a:spcPct val="90000"/>
              </a:lnSpc>
            </a:pPr>
            <a:r>
              <a:rPr lang="en-US" smtClean="0"/>
              <a:t>I campioni appartenenti al set D</a:t>
            </a:r>
            <a:r>
              <a:rPr lang="en-US" baseline="-25000" smtClean="0"/>
              <a:t>i</a:t>
            </a:r>
            <a:r>
              <a:rPr lang="en-US" smtClean="0"/>
              <a:t> non danno informazioni sui parametri di p(</a:t>
            </a:r>
            <a:r>
              <a:rPr lang="en-US" b="1" smtClean="0"/>
              <a:t>x</a:t>
            </a:r>
            <a:r>
              <a:rPr lang="en-US" smtClean="0"/>
              <a:t>| 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j</a:t>
            </a:r>
            <a:r>
              <a:rPr lang="en-US" smtClean="0"/>
              <a:t>, D) se i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j.</a:t>
            </a:r>
          </a:p>
        </p:txBody>
      </p:sp>
      <p:graphicFrame>
        <p:nvGraphicFramePr>
          <p:cNvPr id="91143" name="Object 4"/>
          <p:cNvGraphicFramePr>
            <a:graphicFrameLocks noChangeAspect="1"/>
          </p:cNvGraphicFramePr>
          <p:nvPr/>
        </p:nvGraphicFramePr>
        <p:xfrm>
          <a:off x="1751013" y="1509713"/>
          <a:ext cx="58705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44" name="Equation" r:id="rId4" imgW="2387600" imgH="647700" progId="Equation.3">
                  <p:embed/>
                </p:oleObj>
              </mc:Choice>
              <mc:Fallback>
                <p:oleObj name="Equation" r:id="rId4" imgW="23876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1013" y="1509713"/>
                        <a:ext cx="587057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216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216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412D94CD-5D76-4930-8596-C27000CD9432}" type="slidenum">
              <a:rPr lang="en-GB" sz="1200" b="0" smtClean="0"/>
              <a:pPr/>
              <a:t>51</a:t>
            </a:fld>
            <a:endParaRPr lang="en-GB" sz="1400" b="0" smtClean="0"/>
          </a:p>
        </p:txBody>
      </p:sp>
      <p:sp>
        <p:nvSpPr>
          <p:cNvPr id="921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838200"/>
          </a:xfrm>
        </p:spPr>
        <p:txBody>
          <a:bodyPr/>
          <a:lstStyle/>
          <a:p>
            <a:r>
              <a:rPr lang="en-GB" sz="3200" b="1" smtClean="0"/>
              <a:t>Approccio di stima Bayesiano – Idea centrale (4)</a:t>
            </a:r>
          </a:p>
        </p:txBody>
      </p:sp>
      <p:sp>
        <p:nvSpPr>
          <p:cNvPr id="921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1988" y="779463"/>
            <a:ext cx="8807450" cy="5073650"/>
          </a:xfrm>
        </p:spPr>
        <p:txBody>
          <a:bodyPr/>
          <a:lstStyle/>
          <a:p>
            <a:pPr marL="609600" indent="-609600"/>
            <a:r>
              <a:rPr lang="en-US" smtClean="0"/>
              <a:t>Queste assunzioni portano a due conseguenze:</a:t>
            </a:r>
          </a:p>
          <a:p>
            <a:pPr marL="990600" lvl="1" indent="-533400">
              <a:buFontTx/>
              <a:buAutoNum type="arabicPeriod"/>
            </a:pPr>
            <a:r>
              <a:rPr lang="en-US" smtClean="0"/>
              <a:t>Possiamo lavorare con ogni classe indipendentemente, ossia</a:t>
            </a:r>
          </a:p>
          <a:p>
            <a:pPr marL="609600" indent="-609600"/>
            <a:endParaRPr lang="en-US" sz="2800" smtClean="0"/>
          </a:p>
          <a:p>
            <a:pPr marL="609600" indent="-609600"/>
            <a:endParaRPr lang="en-US" sz="2800" smtClean="0"/>
          </a:p>
          <a:p>
            <a:pPr marL="609600" indent="-609600"/>
            <a:endParaRPr lang="en-US" sz="2800" smtClean="0"/>
          </a:p>
        </p:txBody>
      </p:sp>
      <p:graphicFrame>
        <p:nvGraphicFramePr>
          <p:cNvPr id="92167" name="Object 4"/>
          <p:cNvGraphicFramePr>
            <a:graphicFrameLocks noChangeAspect="1"/>
          </p:cNvGraphicFramePr>
          <p:nvPr/>
        </p:nvGraphicFramePr>
        <p:xfrm>
          <a:off x="1854200" y="2436813"/>
          <a:ext cx="583882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8" name="Equation" r:id="rId4" imgW="2374900" imgH="647700" progId="Equation.3">
                  <p:embed/>
                </p:oleObj>
              </mc:Choice>
              <mc:Fallback>
                <p:oleObj name="Equation" r:id="rId4" imgW="2374900" imgH="6477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2436813"/>
                        <a:ext cx="583882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68" name="Object 6"/>
          <p:cNvGraphicFramePr>
            <a:graphicFrameLocks noChangeAspect="1"/>
          </p:cNvGraphicFramePr>
          <p:nvPr/>
        </p:nvGraphicFramePr>
        <p:xfrm>
          <a:off x="2070100" y="4810125"/>
          <a:ext cx="54641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9" name="Equation" r:id="rId6" imgW="2222500" imgH="647700" progId="Equation.3">
                  <p:embed/>
                </p:oleObj>
              </mc:Choice>
              <mc:Fallback>
                <p:oleObj name="Equation" r:id="rId6" imgW="2222500" imgH="6477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0" y="4810125"/>
                        <a:ext cx="546417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169" name="AutoShape 7"/>
          <p:cNvSpPr>
            <a:spLocks noChangeArrowheads="1"/>
          </p:cNvSpPr>
          <p:nvPr/>
        </p:nvSpPr>
        <p:spPr bwMode="auto">
          <a:xfrm rot="5400000">
            <a:off x="4770438" y="3787775"/>
            <a:ext cx="827087" cy="1039813"/>
          </a:xfrm>
          <a:prstGeom prst="rightArrow">
            <a:avLst>
              <a:gd name="adj1" fmla="val 50000"/>
              <a:gd name="adj2" fmla="val 4256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0" name="Oval 9"/>
          <p:cNvSpPr>
            <a:spLocks noChangeArrowheads="1"/>
          </p:cNvSpPr>
          <p:nvPr/>
        </p:nvSpPr>
        <p:spPr bwMode="auto">
          <a:xfrm>
            <a:off x="5965825" y="2354263"/>
            <a:ext cx="1311275" cy="7350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1" name="Oval 10"/>
          <p:cNvSpPr>
            <a:spLocks noChangeArrowheads="1"/>
          </p:cNvSpPr>
          <p:nvPr/>
        </p:nvSpPr>
        <p:spPr bwMode="auto">
          <a:xfrm>
            <a:off x="6265863" y="4657725"/>
            <a:ext cx="1011237" cy="735013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2" name="Oval 11"/>
          <p:cNvSpPr>
            <a:spLocks noChangeArrowheads="1"/>
          </p:cNvSpPr>
          <p:nvPr/>
        </p:nvSpPr>
        <p:spPr bwMode="auto">
          <a:xfrm>
            <a:off x="5389563" y="2327275"/>
            <a:ext cx="609600" cy="735013"/>
          </a:xfrm>
          <a:prstGeom prst="ellipse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3" name="Oval 12"/>
          <p:cNvSpPr>
            <a:spLocks noChangeArrowheads="1"/>
          </p:cNvSpPr>
          <p:nvPr/>
        </p:nvSpPr>
        <p:spPr bwMode="auto">
          <a:xfrm>
            <a:off x="5629275" y="4686300"/>
            <a:ext cx="660400" cy="735013"/>
          </a:xfrm>
          <a:prstGeom prst="ellipse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4" name="Oval 14"/>
          <p:cNvSpPr>
            <a:spLocks noChangeArrowheads="1"/>
          </p:cNvSpPr>
          <p:nvPr/>
        </p:nvSpPr>
        <p:spPr bwMode="auto">
          <a:xfrm>
            <a:off x="5567363" y="3081338"/>
            <a:ext cx="609600" cy="735012"/>
          </a:xfrm>
          <a:prstGeom prst="ellipse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5" name="Oval 15"/>
          <p:cNvSpPr>
            <a:spLocks noChangeArrowheads="1"/>
          </p:cNvSpPr>
          <p:nvPr/>
        </p:nvSpPr>
        <p:spPr bwMode="auto">
          <a:xfrm>
            <a:off x="5868988" y="5449888"/>
            <a:ext cx="609600" cy="735012"/>
          </a:xfrm>
          <a:prstGeom prst="ellipse">
            <a:avLst/>
          </a:prstGeom>
          <a:noFill/>
          <a:ln w="9525" algn="ctr">
            <a:solidFill>
              <a:srgbClr val="0033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6" name="Oval 16"/>
          <p:cNvSpPr>
            <a:spLocks noChangeArrowheads="1"/>
          </p:cNvSpPr>
          <p:nvPr/>
        </p:nvSpPr>
        <p:spPr bwMode="auto">
          <a:xfrm>
            <a:off x="6532563" y="5437188"/>
            <a:ext cx="1011237" cy="7350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177" name="Oval 17"/>
          <p:cNvSpPr>
            <a:spLocks noChangeArrowheads="1"/>
          </p:cNvSpPr>
          <p:nvPr/>
        </p:nvSpPr>
        <p:spPr bwMode="auto">
          <a:xfrm>
            <a:off x="6169025" y="3046413"/>
            <a:ext cx="1487488" cy="7350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318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31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E598C798-D4F1-47E6-997F-C838AC36AF36}" type="slidenum">
              <a:rPr lang="en-GB" sz="1200" b="0" smtClean="0"/>
              <a:pPr/>
              <a:t>52</a:t>
            </a:fld>
            <a:endParaRPr lang="en-GB" sz="1400" b="0" smtClean="0"/>
          </a:p>
        </p:txBody>
      </p:sp>
      <p:sp>
        <p:nvSpPr>
          <p:cNvPr id="931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1150" y="779463"/>
            <a:ext cx="9258300" cy="5688012"/>
          </a:xfrm>
        </p:spPr>
        <p:txBody>
          <a:bodyPr/>
          <a:lstStyle/>
          <a:p>
            <a:pPr marL="990600" lvl="1" indent="-533400">
              <a:buFontTx/>
              <a:buAutoNum type="arabicPeriod" startAt="2"/>
            </a:pPr>
            <a:r>
              <a:rPr lang="en-US" smtClean="0"/>
              <a:t>Poiché ogni classe può essere trattata indipendentemente, si possono evitare le distinzioni tra le classi e semplificare la notazione </a:t>
            </a:r>
            <a:r>
              <a:rPr lang="en-US" b="1" smtClean="0"/>
              <a:t>riducendola a</a:t>
            </a:r>
            <a:r>
              <a:rPr lang="en-US" smtClean="0"/>
              <a:t> </a:t>
            </a:r>
            <a:r>
              <a:rPr lang="en-US" b="1" i="1" smtClean="0"/>
              <a:t>c</a:t>
            </a:r>
            <a:r>
              <a:rPr lang="en-US" b="1" smtClean="0"/>
              <a:t> diverse istanze dello stesso problema</a:t>
            </a:r>
            <a:r>
              <a:rPr lang="en-US" smtClean="0"/>
              <a:t>, ossia:</a:t>
            </a:r>
          </a:p>
          <a:p>
            <a:pPr marL="990600" lvl="1" indent="-533400">
              <a:buFontTx/>
              <a:buAutoNum type="arabicPeriod" startAt="2"/>
            </a:pPr>
            <a:endParaRPr lang="en-US" b="1" i="1" u="sng" smtClean="0"/>
          </a:p>
          <a:p>
            <a:pPr marL="990600" lvl="1" indent="-533400">
              <a:buFontTx/>
              <a:buAutoNum type="arabicPeriod" startAt="2"/>
            </a:pPr>
            <a:endParaRPr lang="en-US" b="1" i="1" u="sng" smtClean="0"/>
          </a:p>
          <a:p>
            <a:pPr marL="990600" lvl="1" indent="-533400">
              <a:buFontTx/>
              <a:buNone/>
            </a:pPr>
            <a:endParaRPr lang="en-US" b="1" i="1" u="sng" smtClean="0"/>
          </a:p>
          <a:p>
            <a:pPr marL="609600" indent="-609600"/>
            <a:endParaRPr lang="en-US" b="1" i="1" u="sng" smtClean="0">
              <a:solidFill>
                <a:srgbClr val="FF0000"/>
              </a:solidFill>
            </a:endParaRPr>
          </a:p>
          <a:p>
            <a:pPr marL="609600" indent="-609600">
              <a:buFontTx/>
              <a:buNone/>
            </a:pPr>
            <a:r>
              <a:rPr lang="en-US" i="1" smtClean="0">
                <a:solidFill>
                  <a:schemeClr val="accent2"/>
                </a:solidFill>
              </a:rPr>
              <a:t>	</a:t>
            </a:r>
            <a:endParaRPr lang="en-US" sz="2800" smtClean="0"/>
          </a:p>
        </p:txBody>
      </p:sp>
      <p:graphicFrame>
        <p:nvGraphicFramePr>
          <p:cNvPr id="93190" name="Object 18"/>
          <p:cNvGraphicFramePr>
            <a:graphicFrameLocks noChangeAspect="1"/>
          </p:cNvGraphicFramePr>
          <p:nvPr/>
        </p:nvGraphicFramePr>
        <p:xfrm>
          <a:off x="1874838" y="2708275"/>
          <a:ext cx="5464175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6" name="Equation" r:id="rId4" imgW="2222500" imgH="647700" progId="Equation.3">
                  <p:embed/>
                </p:oleObj>
              </mc:Choice>
              <mc:Fallback>
                <p:oleObj name="Equation" r:id="rId4" imgW="2222500" imgH="6477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4838" y="2708275"/>
                        <a:ext cx="5464175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838200"/>
          </a:xfrm>
        </p:spPr>
        <p:txBody>
          <a:bodyPr/>
          <a:lstStyle/>
          <a:p>
            <a:r>
              <a:rPr lang="en-GB" sz="3200" b="1" smtClean="0"/>
              <a:t>Approccio di stima Bayesiano – Idea centrale (5)</a:t>
            </a:r>
          </a:p>
        </p:txBody>
      </p:sp>
      <p:sp>
        <p:nvSpPr>
          <p:cNvPr id="93192" name="Oval 8"/>
          <p:cNvSpPr>
            <a:spLocks noChangeArrowheads="1"/>
          </p:cNvSpPr>
          <p:nvPr/>
        </p:nvSpPr>
        <p:spPr bwMode="auto">
          <a:xfrm>
            <a:off x="4235450" y="2563813"/>
            <a:ext cx="1800225" cy="7350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93193" name="Object 16"/>
          <p:cNvGraphicFramePr>
            <a:graphicFrameLocks noChangeAspect="1"/>
          </p:cNvGraphicFramePr>
          <p:nvPr/>
        </p:nvGraphicFramePr>
        <p:xfrm>
          <a:off x="4471988" y="5422900"/>
          <a:ext cx="1311275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97" name="Equation" r:id="rId6" imgW="533169" imgH="203112" progId="Equation.3">
                  <p:embed/>
                </p:oleObj>
              </mc:Choice>
              <mc:Fallback>
                <p:oleObj name="Equation" r:id="rId6" imgW="533169" imgH="203112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5422900"/>
                        <a:ext cx="1311275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194" name="Oval 19"/>
          <p:cNvSpPr>
            <a:spLocks noChangeArrowheads="1"/>
          </p:cNvSpPr>
          <p:nvPr/>
        </p:nvSpPr>
        <p:spPr bwMode="auto">
          <a:xfrm>
            <a:off x="4270375" y="5287963"/>
            <a:ext cx="1800225" cy="7350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3195" name="Right Arrow 11"/>
          <p:cNvSpPr>
            <a:spLocks noChangeArrowheads="1"/>
          </p:cNvSpPr>
          <p:nvPr/>
        </p:nvSpPr>
        <p:spPr bwMode="auto">
          <a:xfrm rot="5400000">
            <a:off x="4860131" y="3979069"/>
            <a:ext cx="658813" cy="10382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421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421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CCAE56FA-0BEA-4888-BBF5-296420FAE511}" type="slidenum">
              <a:rPr lang="en-GB" sz="1200" b="0" smtClean="0"/>
              <a:pPr/>
              <a:t>53</a:t>
            </a:fld>
            <a:endParaRPr lang="en-GB" sz="1400" b="0" smtClean="0"/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63513"/>
            <a:ext cx="9906000" cy="838200"/>
          </a:xfrm>
        </p:spPr>
        <p:txBody>
          <a:bodyPr/>
          <a:lstStyle/>
          <a:p>
            <a:r>
              <a:rPr lang="en-GB" sz="3200" b="1" smtClean="0"/>
              <a:t>Distribuzione dei parametri</a:t>
            </a:r>
          </a:p>
        </p:txBody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1228725"/>
            <a:ext cx="8807450" cy="4486275"/>
          </a:xfrm>
        </p:spPr>
        <p:txBody>
          <a:bodyPr/>
          <a:lstStyle/>
          <a:p>
            <a:pPr marL="450850" indent="-450850"/>
            <a:r>
              <a:rPr lang="en-US" sz="2800" smtClean="0"/>
              <a:t>Quello che vogliamo fare è effettivamente osservare come viene ottenuta </a:t>
            </a:r>
            <a:r>
              <a:rPr lang="en-US" sz="2800" i="1" smtClean="0"/>
              <a:t>p</a:t>
            </a:r>
            <a:r>
              <a:rPr lang="en-US" sz="2800" smtClean="0"/>
              <a:t>(</a:t>
            </a:r>
            <a:r>
              <a:rPr lang="en-US" sz="2800" b="1" smtClean="0"/>
              <a:t>x</a:t>
            </a:r>
            <a:r>
              <a:rPr lang="en-US" sz="2800" smtClean="0"/>
              <a:t>|D) tramite l’ausilio di un modello di parametri </a:t>
            </a:r>
            <a:r>
              <a:rPr lang="en-US" sz="2800" i="1" smtClean="0"/>
              <a:t>implicito</a:t>
            </a:r>
            <a:r>
              <a:rPr lang="en-US" sz="2800" smtClean="0"/>
              <a:t> </a:t>
            </a:r>
            <a:r>
              <a:rPr lang="en-US" sz="2800" b="1" smtClean="0">
                <a:latin typeface="Symbol" pitchFamily="18" charset="2"/>
              </a:rPr>
              <a:t>q</a:t>
            </a:r>
            <a:r>
              <a:rPr lang="en-US" sz="2800" smtClean="0"/>
              <a:t>. </a:t>
            </a:r>
          </a:p>
          <a:p>
            <a:pPr marL="450850" indent="-450850"/>
            <a:r>
              <a:rPr lang="en-US" sz="2800" smtClean="0"/>
              <a:t>Ragionevolmente, abbiamo</a:t>
            </a:r>
          </a:p>
          <a:p>
            <a:pPr marL="450850" indent="-450850"/>
            <a:endParaRPr lang="en-US" sz="2800" smtClean="0"/>
          </a:p>
          <a:p>
            <a:pPr marL="450850" indent="-450850"/>
            <a:endParaRPr lang="en-US" sz="2800" smtClean="0"/>
          </a:p>
          <a:p>
            <a:pPr marL="450850" indent="-450850">
              <a:buFontTx/>
              <a:buNone/>
            </a:pPr>
            <a:r>
              <a:rPr lang="en-US" sz="2800" smtClean="0"/>
              <a:t>	dove l’integrazione si estende su tutto lo spazio dei parametri</a:t>
            </a:r>
            <a:endParaRPr lang="en-US" sz="2400" smtClean="0"/>
          </a:p>
        </p:txBody>
      </p:sp>
      <p:graphicFrame>
        <p:nvGraphicFramePr>
          <p:cNvPr id="94215" name="Object 4"/>
          <p:cNvGraphicFramePr>
            <a:graphicFrameLocks noChangeAspect="1"/>
          </p:cNvGraphicFramePr>
          <p:nvPr/>
        </p:nvGraphicFramePr>
        <p:xfrm>
          <a:off x="2754313" y="3328988"/>
          <a:ext cx="3865562" cy="1233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16" name="Equation" r:id="rId4" imgW="1511300" imgH="482600" progId="Equation.3">
                  <p:embed/>
                </p:oleObj>
              </mc:Choice>
              <mc:Fallback>
                <p:oleObj name="Equation" r:id="rId4" imgW="15113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4313" y="3328988"/>
                        <a:ext cx="3865562" cy="1233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523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523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723D3B23-F61C-4F70-8635-B22D5C695E8E}" type="slidenum">
              <a:rPr lang="en-GB" sz="1200" b="0" smtClean="0"/>
              <a:pPr/>
              <a:t>54</a:t>
            </a:fld>
            <a:endParaRPr lang="en-GB" sz="1400" b="0" smtClean="0"/>
          </a:p>
        </p:txBody>
      </p:sp>
      <p:sp>
        <p:nvSpPr>
          <p:cNvPr id="952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3888" y="741363"/>
            <a:ext cx="8807450" cy="5073650"/>
          </a:xfrm>
        </p:spPr>
        <p:txBody>
          <a:bodyPr/>
          <a:lstStyle/>
          <a:p>
            <a:pPr marL="609600" indent="-609600"/>
            <a:r>
              <a:rPr lang="en-US" sz="2800" smtClean="0"/>
              <a:t>Quindi</a:t>
            </a:r>
          </a:p>
          <a:p>
            <a:pPr marL="609600" indent="-609600"/>
            <a:endParaRPr lang="en-US" sz="2800" smtClean="0"/>
          </a:p>
          <a:p>
            <a:pPr marL="609600" indent="-609600"/>
            <a:endParaRPr lang="en-US" sz="2800" smtClean="0"/>
          </a:p>
          <a:p>
            <a:pPr marL="609600" indent="-609600"/>
            <a:endParaRPr lang="en-US" sz="2800" smtClean="0"/>
          </a:p>
          <a:p>
            <a:pPr marL="609600" indent="-609600"/>
            <a:r>
              <a:rPr lang="en-US" sz="2800" smtClean="0"/>
              <a:t>Poichè, per ipotesi, la probabilit</a:t>
            </a:r>
            <a:r>
              <a:rPr lang="it-IT" sz="2800" smtClean="0"/>
              <a:t>à</a:t>
            </a:r>
            <a:r>
              <a:rPr lang="en-US" sz="2800" smtClean="0"/>
              <a:t> di </a:t>
            </a:r>
            <a:r>
              <a:rPr lang="en-US" sz="2800" b="1" smtClean="0"/>
              <a:t>x</a:t>
            </a:r>
            <a:r>
              <a:rPr lang="en-US" sz="2800" smtClean="0"/>
              <a:t> è indipendente dai campioni di training </a:t>
            </a:r>
            <a:r>
              <a:rPr lang="en-US" sz="2800" i="1" smtClean="0"/>
              <a:t>D</a:t>
            </a:r>
            <a:r>
              <a:rPr lang="en-US" sz="2800" smtClean="0"/>
              <a:t>, dato 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z="2800" b="1" smtClean="0">
                <a:sym typeface="Symbol" pitchFamily="18" charset="2"/>
              </a:rPr>
              <a:t>,</a:t>
            </a:r>
            <a:r>
              <a:rPr lang="en-US" smtClean="0"/>
              <a:t> </a:t>
            </a:r>
          </a:p>
          <a:p>
            <a:pPr marL="609600" indent="-609600"/>
            <a:endParaRPr lang="en-US" smtClean="0"/>
          </a:p>
          <a:p>
            <a:pPr marL="609600" indent="-609600"/>
            <a:endParaRPr lang="en-US" smtClean="0"/>
          </a:p>
          <a:p>
            <a:pPr marL="990600" lvl="1" indent="-533400">
              <a:buFontTx/>
              <a:buNone/>
            </a:pPr>
            <a:r>
              <a:rPr lang="en-US" smtClean="0"/>
              <a:t>	</a:t>
            </a:r>
          </a:p>
        </p:txBody>
      </p:sp>
      <p:graphicFrame>
        <p:nvGraphicFramePr>
          <p:cNvPr id="95238" name="Object 4"/>
          <p:cNvGraphicFramePr>
            <a:graphicFrameLocks noChangeAspect="1"/>
          </p:cNvGraphicFramePr>
          <p:nvPr/>
        </p:nvGraphicFramePr>
        <p:xfrm>
          <a:off x="1911350" y="1117600"/>
          <a:ext cx="5870575" cy="225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2" name="Equazione" r:id="rId4" imgW="2044700" imgH="787400" progId="Equation.3">
                  <p:embed/>
                </p:oleObj>
              </mc:Choice>
              <mc:Fallback>
                <p:oleObj name="Equazione" r:id="rId4" imgW="2044700" imgH="7874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1350" y="1117600"/>
                        <a:ext cx="5870575" cy="225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52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838200"/>
          </a:xfrm>
        </p:spPr>
        <p:txBody>
          <a:bodyPr/>
          <a:lstStyle/>
          <a:p>
            <a:r>
              <a:rPr lang="en-GB" sz="3600" b="1" smtClean="0"/>
              <a:t>Distribuzione dei parametri</a:t>
            </a:r>
          </a:p>
        </p:txBody>
      </p:sp>
      <p:sp>
        <p:nvSpPr>
          <p:cNvPr id="95240" name="Oval 6"/>
          <p:cNvSpPr>
            <a:spLocks noChangeArrowheads="1"/>
          </p:cNvSpPr>
          <p:nvPr/>
        </p:nvSpPr>
        <p:spPr bwMode="auto">
          <a:xfrm>
            <a:off x="4086225" y="2027238"/>
            <a:ext cx="1812925" cy="735012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graphicFrame>
        <p:nvGraphicFramePr>
          <p:cNvPr id="95241" name="Object 7"/>
          <p:cNvGraphicFramePr>
            <a:graphicFrameLocks noChangeAspect="1"/>
          </p:cNvGraphicFramePr>
          <p:nvPr/>
        </p:nvGraphicFramePr>
        <p:xfrm>
          <a:off x="2074863" y="4002088"/>
          <a:ext cx="5322887" cy="801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43" name="Equation" r:id="rId6" imgW="1854200" imgH="279400" progId="Equation.3">
                  <p:embed/>
                </p:oleObj>
              </mc:Choice>
              <mc:Fallback>
                <p:oleObj name="Equation" r:id="rId6" imgW="1854200" imgH="2794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4863" y="4002088"/>
                        <a:ext cx="5322887" cy="801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625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62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21BC8445-8255-42B8-B497-E21D361A7CC1}" type="slidenum">
              <a:rPr lang="en-GB" sz="1200" b="0" smtClean="0"/>
              <a:pPr/>
              <a:t>55</a:t>
            </a:fld>
            <a:endParaRPr lang="en-GB" sz="1400" b="0" smtClean="0"/>
          </a:p>
        </p:txBody>
      </p:sp>
      <p:sp>
        <p:nvSpPr>
          <p:cNvPr id="9626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23888" y="1028700"/>
            <a:ext cx="8807450" cy="4786313"/>
          </a:xfrm>
        </p:spPr>
        <p:txBody>
          <a:bodyPr/>
          <a:lstStyle/>
          <a:p>
            <a:pPr marL="609600" indent="-609600"/>
            <a:r>
              <a:rPr lang="en-US" sz="2800" smtClean="0"/>
              <a:t>L’equazione precedente lega esplicitamente la densità condizionale </a:t>
            </a:r>
            <a:r>
              <a:rPr lang="en-US" sz="2800" i="1" smtClean="0"/>
              <a:t>p</a:t>
            </a:r>
            <a:r>
              <a:rPr lang="en-US" sz="2800" smtClean="0"/>
              <a:t>(</a:t>
            </a:r>
            <a:r>
              <a:rPr lang="en-US" sz="2800" b="1" smtClean="0"/>
              <a:t>x</a:t>
            </a:r>
            <a:r>
              <a:rPr lang="en-US" sz="2800" smtClean="0"/>
              <a:t>|D) alla densità a posteriori </a:t>
            </a:r>
            <a:r>
              <a:rPr lang="en-US" sz="2800" i="1" smtClean="0"/>
              <a:t>p</a:t>
            </a:r>
            <a:r>
              <a:rPr lang="en-US" sz="2800" smtClean="0"/>
              <a:t>(</a:t>
            </a:r>
            <a:r>
              <a:rPr lang="en-US" sz="2800" b="1" smtClean="0">
                <a:latin typeface="Symbol" pitchFamily="18" charset="2"/>
              </a:rPr>
              <a:t>q</a:t>
            </a:r>
            <a:r>
              <a:rPr lang="en-US" sz="2800" smtClean="0"/>
              <a:t>|D) tramite il vettore sconosciuto di parametri </a:t>
            </a:r>
            <a:r>
              <a:rPr lang="en-US" sz="2800" b="1" smtClean="0">
                <a:latin typeface="Symbol" pitchFamily="18" charset="2"/>
              </a:rPr>
              <a:t>q</a:t>
            </a:r>
            <a:r>
              <a:rPr lang="en-US" sz="2800" smtClean="0">
                <a:latin typeface="Symbol" pitchFamily="18" charset="2"/>
              </a:rPr>
              <a:t>.</a:t>
            </a:r>
          </a:p>
          <a:p>
            <a:pPr marL="609600" indent="-609600"/>
            <a:r>
              <a:rPr lang="en-US" sz="2800" smtClean="0"/>
              <a:t>Se</a:t>
            </a:r>
            <a:r>
              <a:rPr lang="en-US" sz="2800" b="1" smtClean="0"/>
              <a:t> </a:t>
            </a:r>
            <a:r>
              <a:rPr lang="en-US" sz="2800" smtClean="0"/>
              <a:t>p(</a:t>
            </a:r>
            <a:r>
              <a:rPr lang="en-US" sz="2800" b="1" smtClean="0">
                <a:latin typeface="Symbol" pitchFamily="18" charset="2"/>
              </a:rPr>
              <a:t>q</a:t>
            </a:r>
            <a:r>
              <a:rPr lang="en-US" sz="2800" smtClean="0"/>
              <a:t>|D) si concentra fortemente su un valore, otteniamo una stima     del vettore più probabile, quindi</a:t>
            </a:r>
            <a:endParaRPr lang="en-US" sz="2800" smtClean="0">
              <a:sym typeface="Symbol" pitchFamily="18" charset="2"/>
            </a:endParaRPr>
          </a:p>
          <a:p>
            <a:pPr marL="609600" indent="-609600" algn="ctr">
              <a:buFontTx/>
              <a:buNone/>
            </a:pPr>
            <a:r>
              <a:rPr lang="en-US" sz="2800" i="1" smtClean="0">
                <a:sym typeface="Symbol" pitchFamily="18" charset="2"/>
              </a:rPr>
              <a:t>p</a:t>
            </a:r>
            <a:r>
              <a:rPr lang="en-US" sz="2800" smtClean="0">
                <a:sym typeface="Symbol" pitchFamily="18" charset="2"/>
              </a:rPr>
              <a:t>(</a:t>
            </a:r>
            <a:r>
              <a:rPr lang="en-US" sz="2800" b="1" smtClean="0">
                <a:sym typeface="Symbol" pitchFamily="18" charset="2"/>
              </a:rPr>
              <a:t>x</a:t>
            </a:r>
            <a:r>
              <a:rPr lang="en-US" sz="2800" smtClean="0">
                <a:sym typeface="Symbol" pitchFamily="18" charset="2"/>
              </a:rPr>
              <a:t>|D)  </a:t>
            </a:r>
            <a:r>
              <a:rPr lang="en-US" sz="2800" i="1" smtClean="0">
                <a:sym typeface="Symbol" pitchFamily="18" charset="2"/>
              </a:rPr>
              <a:t>p</a:t>
            </a:r>
            <a:r>
              <a:rPr lang="en-US" sz="2800" smtClean="0">
                <a:sym typeface="Symbol" pitchFamily="18" charset="2"/>
              </a:rPr>
              <a:t>(</a:t>
            </a:r>
            <a:r>
              <a:rPr lang="en-US" sz="2800" b="1" smtClean="0">
                <a:sym typeface="Symbol" pitchFamily="18" charset="2"/>
              </a:rPr>
              <a:t>x</a:t>
            </a:r>
            <a:r>
              <a:rPr lang="en-US" sz="2800" smtClean="0">
                <a:sym typeface="Symbol" pitchFamily="18" charset="2"/>
              </a:rPr>
              <a:t> |   )</a:t>
            </a:r>
          </a:p>
          <a:p>
            <a:pPr marL="609600" indent="-609600"/>
            <a:r>
              <a:rPr lang="en-US" sz="2800" smtClean="0"/>
              <a:t>Ma questo approccio</a:t>
            </a:r>
            <a:r>
              <a:rPr lang="en-US" sz="2800" b="1" i="1" smtClean="0"/>
              <a:t> permette di tenere conto dell’effetto di tutti gli altri modelli, </a:t>
            </a:r>
            <a:r>
              <a:rPr lang="en-US" sz="2800" smtClean="0"/>
              <a:t>descritti dal valore della funzione integrale</a:t>
            </a:r>
            <a:r>
              <a:rPr lang="en-US" sz="2800" b="1" i="1" smtClean="0"/>
              <a:t>, per tutti i possibili modelli.</a:t>
            </a:r>
          </a:p>
        </p:txBody>
      </p:sp>
      <p:sp>
        <p:nvSpPr>
          <p:cNvPr id="962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906000" cy="838200"/>
          </a:xfrm>
        </p:spPr>
        <p:txBody>
          <a:bodyPr/>
          <a:lstStyle/>
          <a:p>
            <a:r>
              <a:rPr lang="en-GB" sz="3200" b="1" smtClean="0"/>
              <a:t>Distribuzione dei parametri</a:t>
            </a:r>
          </a:p>
        </p:txBody>
      </p:sp>
      <p:graphicFrame>
        <p:nvGraphicFramePr>
          <p:cNvPr id="96263" name="Object 7"/>
          <p:cNvGraphicFramePr>
            <a:graphicFrameLocks noChangeAspect="1"/>
          </p:cNvGraphicFramePr>
          <p:nvPr/>
        </p:nvGraphicFramePr>
        <p:xfrm>
          <a:off x="4264025" y="2778125"/>
          <a:ext cx="444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6" name="Equation" r:id="rId4" imgW="126780" imgH="215526" progId="Equation.3">
                  <p:embed/>
                </p:oleObj>
              </mc:Choice>
              <mc:Fallback>
                <p:oleObj name="Equation" r:id="rId4" imgW="126780" imgH="215526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4025" y="2778125"/>
                        <a:ext cx="4445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4" name="Object 8"/>
          <p:cNvGraphicFramePr>
            <a:graphicFrameLocks noChangeAspect="1"/>
          </p:cNvGraphicFramePr>
          <p:nvPr/>
        </p:nvGraphicFramePr>
        <p:xfrm>
          <a:off x="2559050" y="5302250"/>
          <a:ext cx="4962525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7" name="Equation" r:id="rId6" imgW="1854200" imgH="279400" progId="Equation.3">
                  <p:embed/>
                </p:oleObj>
              </mc:Choice>
              <mc:Fallback>
                <p:oleObj name="Equation" r:id="rId6" imgW="18542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5302250"/>
                        <a:ext cx="4962525" cy="747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6265" name="Object 9"/>
          <p:cNvGraphicFramePr>
            <a:graphicFrameLocks noChangeAspect="1"/>
          </p:cNvGraphicFramePr>
          <p:nvPr/>
        </p:nvGraphicFramePr>
        <p:xfrm>
          <a:off x="5754688" y="3316288"/>
          <a:ext cx="444500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268" name="Equation" r:id="rId8" imgW="126780" imgH="215526" progId="Equation.3">
                  <p:embed/>
                </p:oleObj>
              </mc:Choice>
              <mc:Fallback>
                <p:oleObj name="Equation" r:id="rId8" imgW="126780" imgH="215526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54688" y="3316288"/>
                        <a:ext cx="444500" cy="552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72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72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BDF90BA4-F0A2-4E72-80AF-0648E4D393D7}" type="slidenum">
              <a:rPr lang="en-GB" sz="1200" b="0" smtClean="0"/>
              <a:pPr/>
              <a:t>56</a:t>
            </a:fld>
            <a:endParaRPr lang="en-GB" sz="1400" b="0" smtClean="0"/>
          </a:p>
        </p:txBody>
      </p:sp>
      <p:sp>
        <p:nvSpPr>
          <p:cNvPr id="9728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600" b="1" smtClean="0"/>
              <a:t>Esempio: caso Gaussiano</a:t>
            </a:r>
          </a:p>
        </p:txBody>
      </p:sp>
      <p:sp>
        <p:nvSpPr>
          <p:cNvPr id="972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9488"/>
            <a:ext cx="9020175" cy="5278437"/>
          </a:xfrm>
        </p:spPr>
        <p:txBody>
          <a:bodyPr/>
          <a:lstStyle/>
          <a:p>
            <a:pPr marL="609600" indent="-609600"/>
            <a:endParaRPr lang="en-US" sz="2800" smtClean="0"/>
          </a:p>
          <a:p>
            <a:pPr marL="609600" indent="-609600"/>
            <a:endParaRPr lang="en-US" sz="2800" smtClean="0"/>
          </a:p>
          <a:p>
            <a:pPr marL="609600" indent="-609600"/>
            <a:r>
              <a:rPr lang="en-US" sz="2800" smtClean="0"/>
              <a:t>Utilizziamo le tecniche di stima Bayesiana per calcolare la densità a posteriori p(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z="2800" smtClean="0"/>
              <a:t> |D), e quindi la densità p(</a:t>
            </a:r>
            <a:r>
              <a:rPr lang="en-US" sz="2800" b="1" smtClean="0"/>
              <a:t>x</a:t>
            </a:r>
            <a:r>
              <a:rPr lang="en-US" sz="2800" smtClean="0"/>
              <a:t>|D) per il caso in cui                                                                </a:t>
            </a:r>
            <a:r>
              <a:rPr lang="en-US" sz="2800" i="1" smtClean="0"/>
              <a:t>in cui l’unica quantità sconosciuta è la media </a:t>
            </a:r>
            <a:r>
              <a:rPr lang="en-US" sz="2800" i="1" smtClean="0">
                <a:latin typeface="Symbol" pitchFamily="18" charset="2"/>
              </a:rPr>
              <a:t>m</a:t>
            </a:r>
            <a:r>
              <a:rPr lang="en-US" sz="2800" smtClean="0"/>
              <a:t> .</a:t>
            </a:r>
          </a:p>
          <a:p>
            <a:pPr marL="609600" indent="-609600"/>
            <a:endParaRPr lang="en-US" sz="2800" smtClean="0"/>
          </a:p>
          <a:p>
            <a:pPr marL="609600" indent="-609600"/>
            <a:r>
              <a:rPr lang="en-US" sz="2800" smtClean="0"/>
              <a:t>Devo quindi definire</a:t>
            </a:r>
          </a:p>
        </p:txBody>
      </p:sp>
      <p:graphicFrame>
        <p:nvGraphicFramePr>
          <p:cNvPr id="97287" name="Object 6"/>
          <p:cNvGraphicFramePr>
            <a:graphicFrameLocks noChangeAspect="1"/>
          </p:cNvGraphicFramePr>
          <p:nvPr/>
        </p:nvGraphicFramePr>
        <p:xfrm>
          <a:off x="3795713" y="2909888"/>
          <a:ext cx="5348287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0" name="Equazione" r:id="rId4" imgW="2438400" imgH="228600" progId="Equation.3">
                  <p:embed/>
                </p:oleObj>
              </mc:Choice>
              <mc:Fallback>
                <p:oleObj name="Equazione" r:id="rId4" imgW="24384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5713" y="2909888"/>
                        <a:ext cx="5348287" cy="541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8" name="Object 8"/>
          <p:cNvGraphicFramePr>
            <a:graphicFrameLocks noChangeAspect="1"/>
          </p:cNvGraphicFramePr>
          <p:nvPr/>
        </p:nvGraphicFramePr>
        <p:xfrm>
          <a:off x="2576513" y="1125538"/>
          <a:ext cx="4962525" cy="74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1" name="Equation" r:id="rId6" imgW="1854200" imgH="279400" progId="Equation.3">
                  <p:embed/>
                </p:oleObj>
              </mc:Choice>
              <mc:Fallback>
                <p:oleObj name="Equation" r:id="rId6" imgW="1854200" imgH="2794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6513" y="1125538"/>
                        <a:ext cx="4962525" cy="747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9" name="Object 6"/>
          <p:cNvGraphicFramePr>
            <a:graphicFrameLocks noChangeAspect="1"/>
          </p:cNvGraphicFramePr>
          <p:nvPr/>
        </p:nvGraphicFramePr>
        <p:xfrm>
          <a:off x="4600575" y="4418013"/>
          <a:ext cx="2617788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292" name="Equazione" r:id="rId8" imgW="1193800" imgH="203200" progId="Equation.3">
                  <p:embed/>
                </p:oleObj>
              </mc:Choice>
              <mc:Fallback>
                <p:oleObj name="Equazione" r:id="rId8" imgW="1193800" imgH="2032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0575" y="4418013"/>
                        <a:ext cx="2617788" cy="481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983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983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2BC1F939-ED07-4E44-9899-6727BCA4287E}" type="slidenum">
              <a:rPr lang="en-GB" sz="1200" b="0" smtClean="0"/>
              <a:pPr/>
              <a:t>57</a:t>
            </a:fld>
            <a:endParaRPr lang="en-GB" sz="1400" b="0" smtClean="0"/>
          </a:p>
        </p:txBody>
      </p:sp>
      <p:sp>
        <p:nvSpPr>
          <p:cNvPr id="98309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200" b="1" smtClean="0"/>
              <a:t>Esempio: caso Gaussiano</a:t>
            </a:r>
          </a:p>
        </p:txBody>
      </p:sp>
      <p:sp>
        <p:nvSpPr>
          <p:cNvPr id="3482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9488"/>
            <a:ext cx="8807450" cy="5073650"/>
          </a:xfrm>
        </p:spPr>
        <p:txBody>
          <a:bodyPr/>
          <a:lstStyle/>
          <a:p>
            <a:pPr marL="609600" indent="-609600">
              <a:defRPr/>
            </a:pPr>
            <a:r>
              <a:rPr lang="en-US" sz="2800" dirty="0" smtClean="0"/>
              <a:t>Con la </a:t>
            </a:r>
            <a:r>
              <a:rPr lang="en-US" sz="2800" dirty="0" err="1" smtClean="0"/>
              <a:t>regola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Bayes</a:t>
            </a:r>
            <a:r>
              <a:rPr lang="en-US" sz="2800" dirty="0" smtClean="0"/>
              <a:t> </a:t>
            </a:r>
            <a:r>
              <a:rPr lang="en-US" sz="2800" dirty="0" err="1" smtClean="0"/>
              <a:t>posso</a:t>
            </a:r>
            <a:r>
              <a:rPr lang="en-US" sz="2800" dirty="0" smtClean="0"/>
              <a:t> </a:t>
            </a:r>
            <a:r>
              <a:rPr lang="en-US" sz="2800" dirty="0" err="1" smtClean="0"/>
              <a:t>scrivere</a:t>
            </a:r>
            <a:r>
              <a:rPr lang="en-US" sz="2800" dirty="0" smtClean="0"/>
              <a:t>:</a:t>
            </a:r>
          </a:p>
          <a:p>
            <a:pPr marL="609600" indent="-609600">
              <a:defRPr/>
            </a:pPr>
            <a:endParaRPr lang="en-US" sz="2800" dirty="0" smtClean="0"/>
          </a:p>
          <a:p>
            <a:pPr marL="609600" indent="-609600">
              <a:defRPr/>
            </a:pPr>
            <a:endParaRPr lang="en-US" sz="2800" dirty="0" smtClean="0"/>
          </a:p>
          <a:p>
            <a:pPr marL="609600" indent="-609600">
              <a:defRPr/>
            </a:pPr>
            <a:endParaRPr lang="en-US" sz="2800" dirty="0" smtClean="0"/>
          </a:p>
          <a:p>
            <a:pPr marL="609600" indent="-609600">
              <a:defRPr/>
            </a:pPr>
            <a:endParaRPr lang="en-US" sz="2800" dirty="0" smtClean="0"/>
          </a:p>
          <a:p>
            <a:pPr marL="609600" indent="-609600">
              <a:buFontTx/>
              <a:buNone/>
              <a:defRPr/>
            </a:pPr>
            <a:r>
              <a:rPr lang="en-US" sz="2400" b="1" dirty="0" smtClean="0"/>
              <a:t>PRIMO PASSO</a:t>
            </a:r>
          </a:p>
          <a:p>
            <a:pPr marL="1009650" lvl="1" indent="-609600">
              <a:defRPr/>
            </a:pPr>
            <a:endParaRPr lang="en-US" sz="2400" dirty="0" smtClean="0"/>
          </a:p>
          <a:p>
            <a:pPr marL="1009650" lvl="1" indent="-609600">
              <a:defRPr/>
            </a:pPr>
            <a:endParaRPr lang="en-US" sz="2400" dirty="0" smtClean="0"/>
          </a:p>
          <a:p>
            <a:pPr marL="1009650" lvl="1" indent="-609600">
              <a:defRPr/>
            </a:pPr>
            <a:r>
              <a:rPr lang="en-US" sz="2400" dirty="0" smtClean="0"/>
              <a:t>in </a:t>
            </a:r>
            <a:r>
              <a:rPr lang="en-US" sz="2400" dirty="0" err="1" smtClean="0"/>
              <a:t>pratica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baseline="-25000" dirty="0" smtClean="0"/>
              <a:t>0</a:t>
            </a:r>
            <a:r>
              <a:rPr lang="en-US" sz="2400" i="1" baseline="-25000" dirty="0" smtClean="0"/>
              <a:t> </a:t>
            </a:r>
            <a:r>
              <a:rPr lang="en-US" sz="2400" dirty="0" err="1" smtClean="0"/>
              <a:t>rappresenta</a:t>
            </a:r>
            <a:r>
              <a:rPr lang="en-US" sz="2400" dirty="0" smtClean="0"/>
              <a:t> la </a:t>
            </a:r>
            <a:r>
              <a:rPr lang="en-US" sz="2400" dirty="0" err="1" smtClean="0"/>
              <a:t>migliore</a:t>
            </a:r>
            <a:r>
              <a:rPr lang="en-US" sz="2400" dirty="0" smtClean="0"/>
              <a:t> </a:t>
            </a:r>
            <a:r>
              <a:rPr lang="en-US" sz="2400" dirty="0" err="1" smtClean="0"/>
              <a:t>scelta</a:t>
            </a:r>
            <a:r>
              <a:rPr lang="en-US" sz="2400" dirty="0" smtClean="0"/>
              <a:t> </a:t>
            </a:r>
            <a:r>
              <a:rPr lang="en-US" sz="2400" dirty="0" err="1" smtClean="0"/>
              <a:t>iniziale</a:t>
            </a:r>
            <a:endParaRPr lang="en-US" sz="2400" dirty="0" smtClean="0"/>
          </a:p>
          <a:p>
            <a:pPr marL="990600" lvl="1" indent="-533400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	per </a:t>
            </a:r>
            <a:r>
              <a:rPr lang="en-US" sz="2400" dirty="0" err="1" smtClean="0"/>
              <a:t>il</a:t>
            </a:r>
            <a:r>
              <a:rPr lang="en-US" sz="2400" dirty="0" smtClean="0"/>
              <a:t> </a:t>
            </a:r>
            <a:r>
              <a:rPr lang="en-US" sz="2400" dirty="0" err="1" smtClean="0"/>
              <a:t>parametro</a:t>
            </a:r>
            <a:r>
              <a:rPr lang="en-US" sz="2400" dirty="0" smtClean="0"/>
              <a:t> </a:t>
            </a:r>
            <a:r>
              <a:rPr lang="en-US" sz="2400" dirty="0" smtClean="0">
                <a:latin typeface="Symbol" pitchFamily="18" charset="2"/>
              </a:rPr>
              <a:t>m</a:t>
            </a:r>
            <a:r>
              <a:rPr lang="en-US" sz="2400" dirty="0" smtClean="0"/>
              <a:t>, con </a:t>
            </a:r>
            <a:r>
              <a:rPr lang="en-US" sz="2400" dirty="0" smtClean="0">
                <a:latin typeface="Symbol" pitchFamily="18" charset="2"/>
              </a:rPr>
              <a:t>s</a:t>
            </a:r>
            <a:r>
              <a:rPr lang="en-US" sz="2400" baseline="-25000" dirty="0" smtClean="0">
                <a:latin typeface="Symbol" pitchFamily="18" charset="2"/>
              </a:rPr>
              <a:t>0</a:t>
            </a:r>
            <a:r>
              <a:rPr lang="en-US" sz="2400" baseline="30000" dirty="0" smtClean="0">
                <a:latin typeface="Symbol" pitchFamily="18" charset="2"/>
              </a:rPr>
              <a:t>2</a:t>
            </a:r>
            <a:r>
              <a:rPr lang="en-US" sz="2400" i="1" dirty="0" smtClean="0"/>
              <a:t> </a:t>
            </a:r>
            <a:r>
              <a:rPr lang="en-US" sz="2400" dirty="0" err="1" smtClean="0"/>
              <a:t>che</a:t>
            </a:r>
            <a:r>
              <a:rPr lang="en-US" sz="2400" dirty="0" smtClean="0"/>
              <a:t> ne </a:t>
            </a:r>
            <a:r>
              <a:rPr lang="en-US" sz="2400" dirty="0" err="1" smtClean="0"/>
              <a:t>misura</a:t>
            </a:r>
            <a:r>
              <a:rPr lang="en-US" sz="2400" dirty="0" smtClean="0"/>
              <a:t> </a:t>
            </a:r>
            <a:r>
              <a:rPr lang="en-US" sz="2400" dirty="0" err="1" smtClean="0"/>
              <a:t>l’incertezza</a:t>
            </a:r>
            <a:r>
              <a:rPr lang="en-US" sz="2400" dirty="0" smtClean="0"/>
              <a:t>.</a:t>
            </a:r>
            <a:endParaRPr lang="en-US" sz="2400" dirty="0" smtClean="0">
              <a:latin typeface="Symbol" pitchFamily="18" charset="2"/>
            </a:endParaRPr>
          </a:p>
          <a:p>
            <a:pPr marL="609600" indent="-609600">
              <a:buFontTx/>
              <a:buNone/>
              <a:defRPr/>
            </a:pPr>
            <a:endParaRPr lang="en-US" sz="2400" dirty="0" smtClean="0"/>
          </a:p>
        </p:txBody>
      </p:sp>
      <p:graphicFrame>
        <p:nvGraphicFramePr>
          <p:cNvPr id="98311" name="Object 8"/>
          <p:cNvGraphicFramePr>
            <a:graphicFrameLocks noChangeAspect="1"/>
          </p:cNvGraphicFramePr>
          <p:nvPr/>
        </p:nvGraphicFramePr>
        <p:xfrm>
          <a:off x="2484438" y="1784350"/>
          <a:ext cx="41783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5" name="Equation" r:id="rId4" imgW="1828800" imgH="482600" progId="Equation.3">
                  <p:embed/>
                </p:oleObj>
              </mc:Choice>
              <mc:Fallback>
                <p:oleObj name="Equation" r:id="rId4" imgW="18288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1784350"/>
                        <a:ext cx="417830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2" name="Text Box 13"/>
          <p:cNvSpPr txBox="1">
            <a:spLocks noChangeArrowheads="1"/>
          </p:cNvSpPr>
          <p:nvPr/>
        </p:nvSpPr>
        <p:spPr bwMode="auto">
          <a:xfrm>
            <a:off x="7196138" y="1838325"/>
            <a:ext cx="19304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Densità riprodotta</a:t>
            </a:r>
          </a:p>
        </p:txBody>
      </p:sp>
      <p:graphicFrame>
        <p:nvGraphicFramePr>
          <p:cNvPr id="98313" name="Object 7"/>
          <p:cNvGraphicFramePr>
            <a:graphicFrameLocks noChangeAspect="1"/>
          </p:cNvGraphicFramePr>
          <p:nvPr/>
        </p:nvGraphicFramePr>
        <p:xfrm>
          <a:off x="3341688" y="4192588"/>
          <a:ext cx="2479675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6" name="Equation" r:id="rId6" imgW="1129810" imgH="241195" progId="Equation.3">
                  <p:embed/>
                </p:oleObj>
              </mc:Choice>
              <mc:Fallback>
                <p:oleObj name="Equation" r:id="rId6" imgW="1129810" imgH="241195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1688" y="4192588"/>
                        <a:ext cx="2479675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6586538" y="4203700"/>
            <a:ext cx="3027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>
                <a:solidFill>
                  <a:srgbClr val="FF0000"/>
                </a:solidFill>
              </a:rPr>
              <a:t>Prior coniugato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4E00EB6-AC37-4CB0-88CE-890F2D122E5E}" type="slidenum">
              <a:rPr lang="en-GB" sz="1200" smtClean="0">
                <a:solidFill>
                  <a:srgbClr val="000066"/>
                </a:solidFill>
              </a:rPr>
              <a:pPr/>
              <a:t>58</a:t>
            </a:fld>
            <a:endParaRPr lang="en-GB" sz="1200" smtClean="0">
              <a:solidFill>
                <a:srgbClr val="000066"/>
              </a:solidFill>
            </a:endParaRPr>
          </a:p>
        </p:txBody>
      </p:sp>
      <p:sp>
        <p:nvSpPr>
          <p:cNvPr id="993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1" smtClean="0">
                <a:solidFill>
                  <a:srgbClr val="3333CC"/>
                </a:solidFill>
                <a:latin typeface="Times New Roman" pitchFamily="18" charset="0"/>
              </a:rPr>
              <a:t>Esempio: caso Gaussiano</a:t>
            </a:r>
            <a:endParaRPr lang="it-IT" sz="4000" smtClean="0"/>
          </a:p>
        </p:txBody>
      </p:sp>
      <p:sp>
        <p:nvSpPr>
          <p:cNvPr id="142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981075"/>
            <a:ext cx="8289925" cy="5688013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NOTA: la scelta del 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è arbitraria, ma: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deve essere fatta (il 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deve essere noto)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 solito si sceglie un 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coniugato</a:t>
            </a:r>
          </a:p>
          <a:p>
            <a:pPr lvl="1">
              <a:buFont typeface="Wingdings" pitchFamily="2" charset="2"/>
              <a:buNone/>
              <a:defRPr/>
            </a:pP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che assicura che la forma della </a:t>
            </a:r>
            <a:r>
              <a:rPr lang="it-IT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posterior</a:t>
            </a:r>
            <a:r>
              <a:rPr lang="it-IT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i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p(</a:t>
            </a:r>
            <a:r>
              <a:rPr kumimoji="0" lang="en-US" sz="2800" i="1" dirty="0" err="1" smtClean="0">
                <a:solidFill>
                  <a:srgbClr val="000000"/>
                </a:solidFill>
                <a:latin typeface="Symbol" pitchFamily="18" charset="2"/>
                <a:ea typeface="+mn-ea"/>
                <a:cs typeface="+mn-cs"/>
              </a:rPr>
              <a:t>m</a:t>
            </a:r>
            <a:r>
              <a:rPr kumimoji="0" lang="en-US" sz="2800" i="1" dirty="0" err="1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|D</a:t>
            </a:r>
            <a:r>
              <a:rPr kumimoji="0" lang="en-US" sz="2800" i="1" dirty="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trattabile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cioè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abbia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la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stessa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forma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della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condizionale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Questo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semplifica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molto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l’analisi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Esempio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gaussiana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gaussiana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multinomiale</a:t>
            </a:r>
            <a:endParaRPr lang="it-IT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1003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1003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C23A0ABC-2662-4E88-BED0-D15DECD0E4DA}" type="slidenum">
              <a:rPr lang="en-GB" sz="1200" b="0" smtClean="0"/>
              <a:pPr/>
              <a:t>59</a:t>
            </a:fld>
            <a:endParaRPr lang="en-GB" sz="1400" b="0" smtClean="0"/>
          </a:p>
        </p:txBody>
      </p:sp>
      <p:sp>
        <p:nvSpPr>
          <p:cNvPr id="10035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200" b="1" smtClean="0"/>
              <a:t>Esempio: caso Gaussiano</a:t>
            </a:r>
          </a:p>
        </p:txBody>
      </p:sp>
      <p:sp>
        <p:nvSpPr>
          <p:cNvPr id="1003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9488"/>
            <a:ext cx="8807450" cy="5073650"/>
          </a:xfrm>
        </p:spPr>
        <p:txBody>
          <a:bodyPr/>
          <a:lstStyle/>
          <a:p>
            <a:pPr marL="609600" indent="-609600"/>
            <a:r>
              <a:rPr lang="en-US" sz="2800" smtClean="0"/>
              <a:t>Supponiamo di avere </a:t>
            </a:r>
            <a:r>
              <a:rPr lang="en-US" sz="2800" i="1" smtClean="0"/>
              <a:t>n</a:t>
            </a:r>
            <a:r>
              <a:rPr lang="en-US" sz="2800" smtClean="0"/>
              <a:t> campioni di training           D={</a:t>
            </a:r>
            <a:r>
              <a:rPr lang="en-US" sz="2800" i="1" smtClean="0"/>
              <a:t>x</a:t>
            </a:r>
            <a:r>
              <a:rPr lang="en-US" sz="2800" i="1" baseline="-25000" smtClean="0"/>
              <a:t>1</a:t>
            </a:r>
            <a:r>
              <a:rPr lang="en-US" sz="2800" i="1" smtClean="0"/>
              <a:t>, x</a:t>
            </a:r>
            <a:r>
              <a:rPr lang="en-US" sz="2800" i="1" baseline="-25000" smtClean="0"/>
              <a:t>2</a:t>
            </a:r>
            <a:r>
              <a:rPr lang="en-US" sz="2800" i="1" smtClean="0"/>
              <a:t>,..., x</a:t>
            </a:r>
            <a:r>
              <a:rPr lang="en-US" sz="2800" i="1" baseline="-25000" smtClean="0"/>
              <a:t>n</a:t>
            </a:r>
            <a:r>
              <a:rPr lang="en-US" sz="2800" smtClean="0"/>
              <a:t>} e riscriviamo la densit</a:t>
            </a:r>
            <a:r>
              <a:rPr lang="it-IT" sz="2800" smtClean="0"/>
              <a:t>à</a:t>
            </a:r>
            <a:r>
              <a:rPr lang="en-US" sz="2800" smtClean="0"/>
              <a:t> riprodotta come</a:t>
            </a:r>
          </a:p>
          <a:p>
            <a:pPr marL="609600" indent="-609600"/>
            <a:endParaRPr lang="en-US" sz="2800" smtClean="0"/>
          </a:p>
          <a:p>
            <a:pPr marL="609600" indent="-609600"/>
            <a:endParaRPr lang="en-US" sz="2800" smtClean="0"/>
          </a:p>
          <a:p>
            <a:pPr marL="609600" indent="-609600"/>
            <a:endParaRPr lang="en-US" sz="2800" smtClean="0"/>
          </a:p>
          <a:p>
            <a:pPr marL="609600" indent="-609600">
              <a:buFontTx/>
              <a:buNone/>
            </a:pPr>
            <a:r>
              <a:rPr lang="en-US" sz="2800" smtClean="0"/>
              <a:t>	</a:t>
            </a:r>
          </a:p>
          <a:p>
            <a:pPr marL="609600" indent="-609600">
              <a:buFontTx/>
              <a:buNone/>
            </a:pPr>
            <a:r>
              <a:rPr lang="en-US" sz="2800" smtClean="0"/>
              <a:t>	</a:t>
            </a:r>
          </a:p>
          <a:p>
            <a:pPr marL="609600" indent="-609600">
              <a:buFontTx/>
              <a:buNone/>
            </a:pPr>
            <a:r>
              <a:rPr lang="en-US" sz="2800" smtClean="0"/>
              <a:t>	dove </a:t>
            </a:r>
            <a:r>
              <a:rPr lang="en-US" sz="2800" smtClean="0">
                <a:latin typeface="Symbol" pitchFamily="18" charset="2"/>
              </a:rPr>
              <a:t>a</a:t>
            </a:r>
            <a:r>
              <a:rPr lang="en-US" sz="2800" smtClean="0"/>
              <a:t> è un fattore di normalizzazione dipendente da D.</a:t>
            </a:r>
          </a:p>
          <a:p>
            <a:pPr marL="609600" indent="-609600"/>
            <a:endParaRPr lang="en-US" sz="2400" smtClean="0"/>
          </a:p>
        </p:txBody>
      </p:sp>
      <p:graphicFrame>
        <p:nvGraphicFramePr>
          <p:cNvPr id="100359" name="Object 8"/>
          <p:cNvGraphicFramePr>
            <a:graphicFrameLocks noChangeAspect="1"/>
          </p:cNvGraphicFramePr>
          <p:nvPr/>
        </p:nvGraphicFramePr>
        <p:xfrm>
          <a:off x="2789238" y="2216150"/>
          <a:ext cx="4178300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1" name="Equation" r:id="rId4" imgW="1828800" imgH="482600" progId="Equation.3">
                  <p:embed/>
                </p:oleObj>
              </mc:Choice>
              <mc:Fallback>
                <p:oleObj name="Equation" r:id="rId4" imgW="1828800" imgH="4826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9238" y="2216150"/>
                        <a:ext cx="4178300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60" name="Object 9"/>
          <p:cNvGraphicFramePr>
            <a:graphicFrameLocks noChangeAspect="1"/>
          </p:cNvGraphicFramePr>
          <p:nvPr/>
        </p:nvGraphicFramePr>
        <p:xfrm>
          <a:off x="4033838" y="3276600"/>
          <a:ext cx="3048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62" name="Equation" r:id="rId6" imgW="1333500" imgH="431800" progId="Equation.3">
                  <p:embed/>
                </p:oleObj>
              </mc:Choice>
              <mc:Fallback>
                <p:oleObj name="Equation" r:id="rId6" imgW="1333500" imgH="4318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3838" y="3276600"/>
                        <a:ext cx="304800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60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A100C04F-6185-4FF7-9247-EF63AE8353C8}" type="slidenum">
              <a:rPr lang="en-GB" sz="1200" b="0" smtClean="0"/>
              <a:pPr/>
              <a:t>6</a:t>
            </a:fld>
            <a:endParaRPr lang="en-GB" sz="1400" b="0" smtClean="0"/>
          </a:p>
        </p:txBody>
      </p:sp>
      <p:sp>
        <p:nvSpPr>
          <p:cNvPr id="46085" name="Rectangle 2"/>
          <p:cNvSpPr>
            <a:spLocks noGrp="1" noChangeArrowheads="1"/>
          </p:cNvSpPr>
          <p:nvPr>
            <p:ph type="title"/>
          </p:nvPr>
        </p:nvSpPr>
        <p:spPr>
          <a:xfrm>
            <a:off x="792163" y="228600"/>
            <a:ext cx="8420100" cy="838200"/>
          </a:xfrm>
        </p:spPr>
        <p:txBody>
          <a:bodyPr/>
          <a:lstStyle/>
          <a:p>
            <a:r>
              <a:rPr lang="en-GB" sz="3600" b="1" smtClean="0"/>
              <a:t>Uno sguardo d’insieme</a:t>
            </a:r>
            <a:endParaRPr lang="en-GB" sz="3600" smtClean="0"/>
          </a:p>
        </p:txBody>
      </p:sp>
      <p:pic>
        <p:nvPicPr>
          <p:cNvPr id="4608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219200"/>
            <a:ext cx="5676900" cy="508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7" name="AutoShape 6"/>
          <p:cNvSpPr>
            <a:spLocks noChangeArrowheads="1"/>
          </p:cNvSpPr>
          <p:nvPr/>
        </p:nvSpPr>
        <p:spPr bwMode="auto">
          <a:xfrm rot="1863122">
            <a:off x="2058988" y="2354263"/>
            <a:ext cx="246062" cy="1038225"/>
          </a:xfrm>
          <a:prstGeom prst="rightArrow">
            <a:avLst>
              <a:gd name="adj1" fmla="val 50000"/>
              <a:gd name="adj2" fmla="val 50245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101379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A6FE170F-D102-432C-8964-E762A9288DAD}" type="slidenum">
              <a:rPr lang="en-GB" sz="1200" b="0" smtClean="0"/>
              <a:pPr/>
              <a:t>60</a:t>
            </a:fld>
            <a:endParaRPr lang="en-GB" sz="1400" b="0" smtClean="0"/>
          </a:p>
        </p:txBody>
      </p:sp>
      <p:sp>
        <p:nvSpPr>
          <p:cNvPr id="10138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200" b="1" smtClean="0"/>
              <a:t>Esempio: caso Gaussiano</a:t>
            </a:r>
          </a:p>
        </p:txBody>
      </p:sp>
      <p:sp>
        <p:nvSpPr>
          <p:cNvPr id="1013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39838"/>
            <a:ext cx="8807450" cy="4813300"/>
          </a:xfrm>
        </p:spPr>
        <p:txBody>
          <a:bodyPr/>
          <a:lstStyle/>
          <a:p>
            <a:pPr marL="609600" indent="-609600"/>
            <a:r>
              <a:rPr lang="en-US" sz="2800" smtClean="0"/>
              <a:t>L’equazione mostra come l’osservazione del set di esempi di training influenzi la nostra idea sul vero valore di </a:t>
            </a:r>
            <a:r>
              <a:rPr lang="en-US" sz="2800" smtClean="0">
                <a:latin typeface="Symbol" pitchFamily="18" charset="2"/>
              </a:rPr>
              <a:t>m</a:t>
            </a:r>
            <a:r>
              <a:rPr lang="en-US" sz="2800" smtClean="0"/>
              <a:t>; </a:t>
            </a:r>
            <a:r>
              <a:rPr lang="en-US" sz="2800" i="1" u="sng" smtClean="0"/>
              <a:t>essa relaziona la densità a priori p(</a:t>
            </a:r>
            <a:r>
              <a:rPr lang="en-US" sz="2800" i="1" u="sng" smtClean="0">
                <a:latin typeface="Symbol" pitchFamily="18" charset="2"/>
              </a:rPr>
              <a:t>m</a:t>
            </a:r>
            <a:r>
              <a:rPr lang="en-US" sz="2800" i="1" u="sng" smtClean="0"/>
              <a:t>) con la densità a posteriori p(</a:t>
            </a:r>
            <a:r>
              <a:rPr lang="en-US" sz="2800" i="1" u="sng" smtClean="0">
                <a:latin typeface="Symbol" pitchFamily="18" charset="2"/>
              </a:rPr>
              <a:t>m</a:t>
            </a:r>
            <a:r>
              <a:rPr lang="en-US" sz="2800" i="1" u="sng" smtClean="0"/>
              <a:t>|D)</a:t>
            </a:r>
            <a:r>
              <a:rPr lang="en-US" sz="2800" i="1" smtClean="0"/>
              <a:t>.</a:t>
            </a:r>
            <a:r>
              <a:rPr lang="en-US" sz="2800" i="1" u="sng" smtClean="0"/>
              <a:t> </a:t>
            </a:r>
          </a:p>
          <a:p>
            <a:pPr marL="609600" indent="-609600">
              <a:buFontTx/>
              <a:buNone/>
            </a:pPr>
            <a:r>
              <a:rPr lang="en-US" sz="2800" b="1" smtClean="0"/>
              <a:t>SECONDO PASSO</a:t>
            </a:r>
            <a:r>
              <a:rPr lang="en-US" sz="2800" smtClean="0"/>
              <a:t>: Svolgendo i calcoli, ci si accorge che, grazie al prior normale, </a:t>
            </a:r>
            <a:r>
              <a:rPr lang="en-US" sz="2800" i="1" smtClean="0"/>
              <a:t>p(</a:t>
            </a:r>
            <a:r>
              <a:rPr lang="en-US" sz="2800" i="1" smtClean="0">
                <a:latin typeface="Symbol" pitchFamily="18" charset="2"/>
              </a:rPr>
              <a:t>m</a:t>
            </a:r>
            <a:r>
              <a:rPr lang="en-US" sz="2800" i="1" smtClean="0"/>
              <a:t>|D) </a:t>
            </a:r>
            <a:r>
              <a:rPr lang="en-US" sz="2800" smtClean="0"/>
              <a:t>risulta anch’essa normale, modificandosi in dipendenza del numero di campioni che formano il training set, evolvendosi in impulso di Dirac per </a:t>
            </a:r>
            <a:r>
              <a:rPr lang="en-US" sz="2800" i="1" smtClean="0"/>
              <a:t>n</a:t>
            </a:r>
            <a:r>
              <a:rPr lang="en-US" sz="2800" smtClean="0"/>
              <a:t> </a:t>
            </a:r>
            <a:r>
              <a:rPr lang="en-US" sz="2800" smtClean="0">
                <a:sym typeface="Symbol" pitchFamily="18" charset="2"/>
              </a:rPr>
              <a:t> </a:t>
            </a:r>
            <a:r>
              <a:rPr lang="en-US" sz="2800" smtClean="0"/>
              <a:t> (fenomeno di</a:t>
            </a:r>
            <a:r>
              <a:rPr lang="en-US" sz="2800" i="1" smtClean="0"/>
              <a:t> </a:t>
            </a:r>
            <a:r>
              <a:rPr lang="en-US" sz="2800" i="1" u="sng" smtClean="0"/>
              <a:t>Learning Bayesiano</a:t>
            </a:r>
            <a:r>
              <a:rPr lang="en-US" sz="2800" smtClean="0"/>
              <a:t>).</a:t>
            </a:r>
          </a:p>
          <a:p>
            <a:pPr marL="609600" indent="-609600"/>
            <a:r>
              <a:rPr lang="en-US" sz="2800" smtClean="0"/>
              <a:t>Formalmente si giunge alle seguenti formule:</a:t>
            </a:r>
          </a:p>
          <a:p>
            <a:pPr marL="609600" indent="-609600">
              <a:buFontTx/>
              <a:buNone/>
            </a:pPr>
            <a:r>
              <a:rPr lang="en-US" sz="280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10240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10240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06F43C50-F3A8-494A-9E62-83AB217A52CA}" type="slidenum">
              <a:rPr lang="en-GB" sz="1200" b="0" smtClean="0"/>
              <a:pPr/>
              <a:t>61</a:t>
            </a:fld>
            <a:endParaRPr lang="en-GB" sz="1400" b="0" smtClean="0"/>
          </a:p>
        </p:txBody>
      </p:sp>
      <p:sp>
        <p:nvSpPr>
          <p:cNvPr id="102405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200" b="1" smtClean="0"/>
              <a:t>Esempio: caso Gaussiano</a:t>
            </a:r>
          </a:p>
        </p:txBody>
      </p:sp>
      <p:sp>
        <p:nvSpPr>
          <p:cNvPr id="102406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0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1439863"/>
            <a:ext cx="8591550" cy="319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10342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1034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83F4D471-FFCA-4950-A677-EA79CCCD5530}" type="slidenum">
              <a:rPr lang="en-GB" sz="1200" b="0" smtClean="0"/>
              <a:pPr/>
              <a:t>62</a:t>
            </a:fld>
            <a:endParaRPr lang="en-GB" sz="1400" b="0" smtClean="0"/>
          </a:p>
        </p:txBody>
      </p:sp>
      <p:sp>
        <p:nvSpPr>
          <p:cNvPr id="1034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79488"/>
            <a:ext cx="8807450" cy="50736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smtClean="0"/>
              <a:t>	</a:t>
            </a:r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r>
              <a:rPr lang="en-US" i="1" smtClean="0">
                <a:latin typeface="Symbol" pitchFamily="18" charset="2"/>
              </a:rPr>
              <a:t>m</a:t>
            </a:r>
            <a:r>
              <a:rPr lang="en-US" i="1" baseline="-25000" smtClean="0"/>
              <a:t>n</a:t>
            </a:r>
            <a:r>
              <a:rPr lang="en-US" sz="2800" smtClean="0"/>
              <a:t>   rappresenta la nostra migliore scelta per </a:t>
            </a:r>
            <a:r>
              <a:rPr lang="en-US" i="1" smtClean="0">
                <a:latin typeface="Symbol" pitchFamily="18" charset="2"/>
              </a:rPr>
              <a:t>m</a:t>
            </a:r>
            <a:r>
              <a:rPr lang="en-US" sz="2800" smtClean="0"/>
              <a:t> dopo aver osservato </a:t>
            </a:r>
            <a:r>
              <a:rPr lang="en-US" sz="2800" i="1" smtClean="0"/>
              <a:t>n</a:t>
            </a:r>
            <a:r>
              <a:rPr lang="en-US" sz="2800" smtClean="0"/>
              <a:t> campioni.</a:t>
            </a:r>
          </a:p>
          <a:p>
            <a:pPr marL="609600" indent="-609600">
              <a:buFontTx/>
              <a:buNone/>
            </a:pPr>
            <a:r>
              <a:rPr lang="en-US" i="1" smtClean="0">
                <a:latin typeface="Symbol" pitchFamily="18" charset="2"/>
              </a:rPr>
              <a:t>s</a:t>
            </a:r>
            <a:r>
              <a:rPr lang="en-US" i="1" baseline="-25000" smtClean="0"/>
              <a:t>n</a:t>
            </a:r>
            <a:r>
              <a:rPr lang="en-US" baseline="30000" smtClean="0">
                <a:latin typeface="Symbol" pitchFamily="18" charset="2"/>
              </a:rPr>
              <a:t>2</a:t>
            </a:r>
            <a:r>
              <a:rPr lang="en-US" sz="2800" smtClean="0"/>
              <a:t>  misura l’incertezza della nostra scelta.</a:t>
            </a:r>
          </a:p>
        </p:txBody>
      </p:sp>
      <p:graphicFrame>
        <p:nvGraphicFramePr>
          <p:cNvPr id="103430" name="Object 7"/>
          <p:cNvGraphicFramePr>
            <a:graphicFrameLocks noChangeAspect="1"/>
          </p:cNvGraphicFramePr>
          <p:nvPr/>
        </p:nvGraphicFramePr>
        <p:xfrm>
          <a:off x="896938" y="1038225"/>
          <a:ext cx="7727950" cy="364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32" name="Equation" r:id="rId4" imgW="3505200" imgH="1473200" progId="Equation.3">
                  <p:embed/>
                </p:oleObj>
              </mc:Choice>
              <mc:Fallback>
                <p:oleObj name="Equation" r:id="rId4" imgW="3505200" imgH="1473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6938" y="1038225"/>
                        <a:ext cx="7727950" cy="3648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31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200" b="1" smtClean="0"/>
              <a:t>Esempio: caso Gaussiano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10445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1044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BAB30403-2CD4-48F1-957D-8596BA8C81BA}" type="slidenum">
              <a:rPr lang="en-GB" sz="1200" b="0" smtClean="0"/>
              <a:pPr/>
              <a:t>63</a:t>
            </a:fld>
            <a:endParaRPr lang="en-GB" sz="1400" b="0" smtClean="0"/>
          </a:p>
        </p:txBody>
      </p:sp>
      <p:pic>
        <p:nvPicPr>
          <p:cNvPr id="104453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7950" y="1192213"/>
            <a:ext cx="4718050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5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1871663"/>
            <a:ext cx="5240338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979488"/>
            <a:ext cx="8807450" cy="5073650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US" sz="2800" smtClean="0"/>
              <a:t>	</a:t>
            </a:r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  <a:p>
            <a:pPr marL="609600" indent="-609600">
              <a:buFontTx/>
              <a:buNone/>
            </a:pPr>
            <a:endParaRPr lang="en-US" sz="2800" smtClean="0"/>
          </a:p>
        </p:txBody>
      </p:sp>
      <p:sp>
        <p:nvSpPr>
          <p:cNvPr id="104456" name="Rectangle 4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3200" b="1" smtClean="0"/>
              <a:t>Esempio: caso Gaussiano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34C3CBD1-C91C-4AB3-9700-7CEFD3901B59}" type="slidenum">
              <a:rPr lang="en-GB" sz="1200" smtClean="0">
                <a:solidFill>
                  <a:srgbClr val="000066"/>
                </a:solidFill>
              </a:rPr>
              <a:pPr/>
              <a:t>64</a:t>
            </a:fld>
            <a:endParaRPr lang="en-GB" sz="1200" smtClean="0">
              <a:solidFill>
                <a:srgbClr val="000066"/>
              </a:solidFill>
            </a:endParaRPr>
          </a:p>
        </p:txBody>
      </p:sp>
      <p:sp>
        <p:nvSpPr>
          <p:cNvPr id="1054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GB" sz="3200" b="1" smtClean="0">
                <a:solidFill>
                  <a:srgbClr val="3333CC"/>
                </a:solidFill>
                <a:latin typeface="Times New Roman" pitchFamily="18" charset="0"/>
              </a:rPr>
              <a:t>Esempio: caso Gaussiano</a:t>
            </a:r>
            <a:endParaRPr lang="it-IT" sz="4000" smtClean="0"/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b="1" smtClean="0">
                <a:solidFill>
                  <a:srgbClr val="000000"/>
                </a:solidFill>
              </a:rPr>
              <a:t>TERZO PASSO</a:t>
            </a:r>
            <a:r>
              <a:rPr lang="it-IT" smtClean="0">
                <a:solidFill>
                  <a:srgbClr val="000000"/>
                </a:solidFill>
              </a:rPr>
              <a:t>: stima della densità condizionale </a:t>
            </a:r>
            <a:r>
              <a:rPr lang="en-US" smtClean="0">
                <a:solidFill>
                  <a:srgbClr val="000000"/>
                </a:solidFill>
              </a:rPr>
              <a:t>p(x|D)</a:t>
            </a:r>
            <a:endParaRPr lang="it-IT" smtClean="0">
              <a:solidFill>
                <a:srgbClr val="000000"/>
              </a:solidFill>
            </a:endParaRPr>
          </a:p>
          <a:p>
            <a:endParaRPr lang="it-IT" smtClean="0"/>
          </a:p>
        </p:txBody>
      </p:sp>
      <p:pic>
        <p:nvPicPr>
          <p:cNvPr id="105477" name="Picture 16" descr="B_ESTIMATIO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0838" y="2781300"/>
            <a:ext cx="10736263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478" name="Oval 20"/>
          <p:cNvSpPr>
            <a:spLocks noChangeArrowheads="1"/>
          </p:cNvSpPr>
          <p:nvPr/>
        </p:nvSpPr>
        <p:spPr bwMode="auto">
          <a:xfrm>
            <a:off x="1098550" y="4140200"/>
            <a:ext cx="4098925" cy="736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  <p:sp>
        <p:nvSpPr>
          <p:cNvPr id="105479" name="Oval 21"/>
          <p:cNvSpPr>
            <a:spLocks noChangeArrowheads="1"/>
          </p:cNvSpPr>
          <p:nvPr/>
        </p:nvSpPr>
        <p:spPr bwMode="auto">
          <a:xfrm>
            <a:off x="5380038" y="4179888"/>
            <a:ext cx="4097337" cy="736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9F0E7D5-BFF0-47F1-90AF-7F5D7C01E09D}" type="slidenum">
              <a:rPr lang="en-GB" sz="1200" smtClean="0">
                <a:solidFill>
                  <a:srgbClr val="000066"/>
                </a:solidFill>
              </a:rPr>
              <a:pPr/>
              <a:t>65</a:t>
            </a:fld>
            <a:endParaRPr lang="en-GB" sz="1200" smtClean="0">
              <a:solidFill>
                <a:srgbClr val="000066"/>
              </a:solidFill>
            </a:endParaRPr>
          </a:p>
        </p:txBody>
      </p:sp>
      <p:sp>
        <p:nvSpPr>
          <p:cNvPr id="1064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Esempio: caso Gaussiano</a:t>
            </a:r>
          </a:p>
        </p:txBody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it-IT" smtClean="0"/>
              <a:t>   </a:t>
            </a:r>
            <a:r>
              <a:rPr lang="it-IT" smtClean="0">
                <a:solidFill>
                  <a:srgbClr val="000000"/>
                </a:solidFill>
                <a:latin typeface="Times New Roman" pitchFamily="18" charset="0"/>
              </a:rPr>
              <a:t>dove</a:t>
            </a:r>
          </a:p>
          <a:p>
            <a:endParaRPr lang="it-IT" smtClean="0"/>
          </a:p>
        </p:txBody>
      </p:sp>
      <p:pic>
        <p:nvPicPr>
          <p:cNvPr id="106501" name="Picture 4" descr="B_ESTIMATION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59"/>
          <a:stretch>
            <a:fillRect/>
          </a:stretch>
        </p:blipFill>
        <p:spPr bwMode="auto">
          <a:xfrm>
            <a:off x="0" y="1628775"/>
            <a:ext cx="9909175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CBD7D93-BD0C-4255-9929-29A84390C89B}" type="slidenum">
              <a:rPr lang="en-GB" sz="1200" smtClean="0">
                <a:solidFill>
                  <a:srgbClr val="000066"/>
                </a:solidFill>
              </a:rPr>
              <a:pPr/>
              <a:t>66</a:t>
            </a:fld>
            <a:endParaRPr lang="en-GB" sz="1200" smtClean="0">
              <a:solidFill>
                <a:srgbClr val="000066"/>
              </a:solidFill>
            </a:endParaRPr>
          </a:p>
        </p:txBody>
      </p:sp>
      <p:sp>
        <p:nvSpPr>
          <p:cNvPr id="1075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Esempio: caso Gaussiano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latin typeface="Times New Roman" pitchFamily="18" charset="0"/>
                <a:cs typeface="Times New Roman" pitchFamily="18" charset="0"/>
              </a:rPr>
              <a:t>Concludendo, la densità </a:t>
            </a:r>
            <a:r>
              <a:rPr lang="en-US" i="1" smtClean="0">
                <a:latin typeface="Times New Roman" pitchFamily="18" charset="0"/>
                <a:cs typeface="Times New Roman" pitchFamily="18" charset="0"/>
              </a:rPr>
              <a:t>p(x|D)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 (=                    ) ottenuta è la densità condizionale desiderata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smtClean="0"/>
              <a:t>	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che assieme ai prior </a:t>
            </a:r>
            <a:r>
              <a:rPr lang="en-US" smtClean="0"/>
              <a:t>P(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i</a:t>
            </a:r>
            <a:r>
              <a:rPr lang="en-US" smtClean="0"/>
              <a:t>) </a:t>
            </a:r>
            <a:r>
              <a:rPr lang="en-US" smtClean="0">
                <a:latin typeface="Times New Roman" pitchFamily="18" charset="0"/>
                <a:cs typeface="Times New Roman" pitchFamily="18" charset="0"/>
              </a:rPr>
              <a:t>produce le informazioni desiderate per il design del classificatore, al contrario dell’approccio ML che restituisce solo le stime puntuali</a:t>
            </a:r>
          </a:p>
          <a:p>
            <a:endParaRPr lang="it-IT" smtClean="0"/>
          </a:p>
        </p:txBody>
      </p:sp>
      <p:graphicFrame>
        <p:nvGraphicFramePr>
          <p:cNvPr id="107525" name="Object 2"/>
          <p:cNvGraphicFramePr>
            <a:graphicFrameLocks noChangeAspect="1"/>
          </p:cNvGraphicFramePr>
          <p:nvPr/>
        </p:nvGraphicFramePr>
        <p:xfrm>
          <a:off x="1443038" y="2482850"/>
          <a:ext cx="5783262" cy="159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0" name="Equation" r:id="rId3" imgW="2171700" imgH="647700" progId="Equation.3">
                  <p:embed/>
                </p:oleObj>
              </mc:Choice>
              <mc:Fallback>
                <p:oleObj name="Equation" r:id="rId3" imgW="2171700" imgH="6477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3038" y="2482850"/>
                        <a:ext cx="5783262" cy="159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7526" name="Oval 8"/>
          <p:cNvSpPr>
            <a:spLocks noChangeArrowheads="1"/>
          </p:cNvSpPr>
          <p:nvPr/>
        </p:nvSpPr>
        <p:spPr bwMode="auto">
          <a:xfrm>
            <a:off x="3776663" y="2371725"/>
            <a:ext cx="2252662" cy="7366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  <p:sp>
        <p:nvSpPr>
          <p:cNvPr id="107527" name="AutoShape 9"/>
          <p:cNvSpPr>
            <a:spLocks noChangeArrowheads="1"/>
          </p:cNvSpPr>
          <p:nvPr/>
        </p:nvSpPr>
        <p:spPr bwMode="auto">
          <a:xfrm rot="8626709">
            <a:off x="5556250" y="1552575"/>
            <a:ext cx="896938" cy="1038225"/>
          </a:xfrm>
          <a:prstGeom prst="rightArrow">
            <a:avLst>
              <a:gd name="adj1" fmla="val 50000"/>
              <a:gd name="adj2" fmla="val 42565"/>
            </a:avLst>
          </a:prstGeom>
          <a:solidFill>
            <a:srgbClr val="00008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  <p:graphicFrame>
        <p:nvGraphicFramePr>
          <p:cNvPr id="107528" name="Object 3"/>
          <p:cNvGraphicFramePr>
            <a:graphicFrameLocks noChangeAspect="1"/>
          </p:cNvGraphicFramePr>
          <p:nvPr/>
        </p:nvGraphicFramePr>
        <p:xfrm>
          <a:off x="3344863" y="4860925"/>
          <a:ext cx="12366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1" name="Equation" r:id="rId5" imgW="520700" imgH="228600" progId="Equation.3">
                  <p:embed/>
                </p:oleObj>
              </mc:Choice>
              <mc:Fallback>
                <p:oleObj name="Equation" r:id="rId5" imgW="5207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863" y="4860925"/>
                        <a:ext cx="1236662" cy="541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7529" name="Object 4"/>
          <p:cNvGraphicFramePr>
            <a:graphicFrameLocks noChangeAspect="1"/>
          </p:cNvGraphicFramePr>
          <p:nvPr/>
        </p:nvGraphicFramePr>
        <p:xfrm>
          <a:off x="4749800" y="1042988"/>
          <a:ext cx="1528763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32" name="Equazione" r:id="rId7" imgW="736600" imgH="228600" progId="Equation.3">
                  <p:embed/>
                </p:oleObj>
              </mc:Choice>
              <mc:Fallback>
                <p:oleObj name="Equazione" r:id="rId7" imgW="7366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1042988"/>
                        <a:ext cx="1528763" cy="493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E06EB95-5BEB-4C41-AC6A-09B289C4B162}" type="slidenum">
              <a:rPr lang="en-GB" sz="1200" smtClean="0">
                <a:solidFill>
                  <a:srgbClr val="000066"/>
                </a:solidFill>
              </a:rPr>
              <a:pPr/>
              <a:t>67</a:t>
            </a:fld>
            <a:endParaRPr lang="en-GB" sz="1200" smtClean="0">
              <a:solidFill>
                <a:srgbClr val="000066"/>
              </a:solidFill>
            </a:endParaRPr>
          </a:p>
        </p:txBody>
      </p:sp>
      <p:sp>
        <p:nvSpPr>
          <p:cNvPr id="1085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Stima di Bayes: in generale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en-US" smtClean="0"/>
              <a:t>Riassumendo ed estendendole al caso generale,  le formule principali viste sono:</a:t>
            </a:r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endParaRPr lang="en-US" smtClean="0"/>
          </a:p>
          <a:p>
            <a:pPr>
              <a:lnSpc>
                <a:spcPct val="110000"/>
              </a:lnSpc>
            </a:pPr>
            <a:r>
              <a:rPr lang="en-US" smtClean="0"/>
              <a:t>Si noti la somiglianza con l’approccio ML, con la differenza che qui non si cerca il max puntuale</a:t>
            </a:r>
            <a:endParaRPr lang="it-IT" smtClean="0"/>
          </a:p>
        </p:txBody>
      </p:sp>
      <p:graphicFrame>
        <p:nvGraphicFramePr>
          <p:cNvPr id="108549" name="Object 2"/>
          <p:cNvGraphicFramePr>
            <a:graphicFrameLocks noChangeAspect="1"/>
          </p:cNvGraphicFramePr>
          <p:nvPr/>
        </p:nvGraphicFramePr>
        <p:xfrm>
          <a:off x="2533650" y="4565650"/>
          <a:ext cx="4264025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9" name="Equation" r:id="rId3" imgW="1371600" imgH="431800" progId="Equation.3">
                  <p:embed/>
                </p:oleObj>
              </mc:Choice>
              <mc:Fallback>
                <p:oleObj name="Equation" r:id="rId3" imgW="1371600" imgH="431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3650" y="4565650"/>
                        <a:ext cx="4264025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0" name="Object 3"/>
          <p:cNvGraphicFramePr>
            <a:graphicFrameLocks noChangeAspect="1"/>
          </p:cNvGraphicFramePr>
          <p:nvPr/>
        </p:nvGraphicFramePr>
        <p:xfrm>
          <a:off x="1604963" y="2187575"/>
          <a:ext cx="5765800" cy="80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0" name="Equation" r:id="rId5" imgW="1854200" imgH="279400" progId="Equation.3">
                  <p:embed/>
                </p:oleObj>
              </mc:Choice>
              <mc:Fallback>
                <p:oleObj name="Equation" r:id="rId5" imgW="1854200" imgH="279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4963" y="2187575"/>
                        <a:ext cx="5765800" cy="80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1" name="Object 4"/>
          <p:cNvGraphicFramePr>
            <a:graphicFrameLocks noChangeAspect="1"/>
          </p:cNvGraphicFramePr>
          <p:nvPr/>
        </p:nvGraphicFramePr>
        <p:xfrm>
          <a:off x="104775" y="3314700"/>
          <a:ext cx="4529138" cy="127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1" name="Equation" r:id="rId7" imgW="1828800" imgH="482600" progId="Equation.3">
                  <p:embed/>
                </p:oleObj>
              </mc:Choice>
              <mc:Fallback>
                <p:oleObj name="Equation" r:id="rId7" imgW="1828800" imgH="482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775" y="3314700"/>
                        <a:ext cx="4529138" cy="127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52" name="Object 5"/>
          <p:cNvGraphicFramePr>
            <a:graphicFrameLocks noChangeAspect="1"/>
          </p:cNvGraphicFramePr>
          <p:nvPr/>
        </p:nvGraphicFramePr>
        <p:xfrm>
          <a:off x="4649788" y="3341688"/>
          <a:ext cx="4591050" cy="1277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62" name="Equation" r:id="rId9" imgW="1854200" imgH="482600" progId="Equation.3">
                  <p:embed/>
                </p:oleObj>
              </mc:Choice>
              <mc:Fallback>
                <p:oleObj name="Equation" r:id="rId9" imgW="1854200" imgH="4826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9788" y="3341688"/>
                        <a:ext cx="4591050" cy="12779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8553" name="Oval 9"/>
          <p:cNvSpPr>
            <a:spLocks noChangeArrowheads="1"/>
          </p:cNvSpPr>
          <p:nvPr/>
        </p:nvSpPr>
        <p:spPr bwMode="auto">
          <a:xfrm>
            <a:off x="5316538" y="2233613"/>
            <a:ext cx="1519237" cy="762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  <p:sp>
        <p:nvSpPr>
          <p:cNvPr id="108554" name="Oval 10"/>
          <p:cNvSpPr>
            <a:spLocks noChangeArrowheads="1"/>
          </p:cNvSpPr>
          <p:nvPr/>
        </p:nvSpPr>
        <p:spPr bwMode="auto">
          <a:xfrm>
            <a:off x="7800975" y="3509963"/>
            <a:ext cx="1520825" cy="7620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  <p:sp>
        <p:nvSpPr>
          <p:cNvPr id="108555" name="Oval 11"/>
          <p:cNvSpPr>
            <a:spLocks noChangeArrowheads="1"/>
          </p:cNvSpPr>
          <p:nvPr/>
        </p:nvSpPr>
        <p:spPr bwMode="auto">
          <a:xfrm>
            <a:off x="2478088" y="4822825"/>
            <a:ext cx="1704975" cy="736600"/>
          </a:xfrm>
          <a:prstGeom prst="ellipse">
            <a:avLst/>
          </a:prstGeom>
          <a:noFill/>
          <a:ln w="15875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  <p:sp>
        <p:nvSpPr>
          <p:cNvPr id="108556" name="Oval 12"/>
          <p:cNvSpPr>
            <a:spLocks noChangeArrowheads="1"/>
          </p:cNvSpPr>
          <p:nvPr/>
        </p:nvSpPr>
        <p:spPr bwMode="auto">
          <a:xfrm>
            <a:off x="5330825" y="3238500"/>
            <a:ext cx="1230313" cy="735013"/>
          </a:xfrm>
          <a:prstGeom prst="ellipse">
            <a:avLst/>
          </a:prstGeom>
          <a:noFill/>
          <a:ln w="15875" algn="ctr">
            <a:solidFill>
              <a:srgbClr val="0000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>
            <a:spAutoFit/>
          </a:bodyPr>
          <a:lstStyle/>
          <a:p>
            <a:endParaRPr lang="en-US" b="0">
              <a:solidFill>
                <a:srgbClr val="CCECFF"/>
              </a:solidFill>
            </a:endParaRPr>
          </a:p>
        </p:txBody>
      </p:sp>
      <p:sp>
        <p:nvSpPr>
          <p:cNvPr id="108557" name="Right Arrow 14"/>
          <p:cNvSpPr>
            <a:spLocks noChangeArrowheads="1"/>
          </p:cNvSpPr>
          <p:nvPr/>
        </p:nvSpPr>
        <p:spPr bwMode="auto">
          <a:xfrm rot="1561774">
            <a:off x="7104063" y="2921000"/>
            <a:ext cx="777875" cy="525463"/>
          </a:xfrm>
          <a:prstGeom prst="rightArrow">
            <a:avLst>
              <a:gd name="adj1" fmla="val 50000"/>
              <a:gd name="adj2" fmla="val 4988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b="0"/>
          </a:p>
        </p:txBody>
      </p:sp>
      <p:sp>
        <p:nvSpPr>
          <p:cNvPr id="16" name="Right Arrow 15"/>
          <p:cNvSpPr/>
          <p:nvPr/>
        </p:nvSpPr>
        <p:spPr bwMode="auto">
          <a:xfrm rot="8329578">
            <a:off x="4292600" y="4198938"/>
            <a:ext cx="779463" cy="52546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b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1E472D8-3206-41A7-BB33-22C5F57DD909}" type="slidenum">
              <a:rPr lang="en-GB" sz="1200" smtClean="0">
                <a:solidFill>
                  <a:srgbClr val="000066"/>
                </a:solidFill>
              </a:rPr>
              <a:pPr/>
              <a:t>68</a:t>
            </a:fld>
            <a:endParaRPr lang="en-GB" sz="1200" smtClean="0">
              <a:solidFill>
                <a:srgbClr val="000066"/>
              </a:solidFill>
            </a:endParaRPr>
          </a:p>
        </p:txBody>
      </p:sp>
      <p:sp>
        <p:nvSpPr>
          <p:cNvPr id="1095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Conclusioni: Bayes vs ML</a:t>
            </a:r>
          </a:p>
        </p:txBody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ML restituisce una stima puntuale    , l’approccio Bayesiano una distribuzione su </a:t>
            </a:r>
            <a:r>
              <a:rPr lang="en-US" b="1" smtClean="0">
                <a:solidFill>
                  <a:srgbClr val="000000"/>
                </a:solidFill>
                <a:latin typeface="Symbol" pitchFamily="18" charset="2"/>
              </a:rPr>
              <a:t>q (</a:t>
            </a:r>
            <a:r>
              <a:rPr lang="en-US" smtClean="0">
                <a:solidFill>
                  <a:srgbClr val="000000"/>
                </a:solidFill>
              </a:rPr>
              <a:t>più ricca, tiene conto di tutti i possibili modelli)</a:t>
            </a:r>
          </a:p>
          <a:p>
            <a:pP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Bayes più accurato (in linea di principio), ML più fattibile in pratica</a:t>
            </a:r>
          </a:p>
          <a:p>
            <a:pPr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Inoltre: ML, per un dataset abbastanza grande, produce risultati buoni</a:t>
            </a:r>
          </a:p>
          <a:p>
            <a:pPr lvl="1">
              <a:buFont typeface="Arial" charset="0"/>
              <a:buChar char="•"/>
            </a:pPr>
            <a:r>
              <a:rPr lang="en-US" smtClean="0">
                <a:solidFill>
                  <a:srgbClr val="000000"/>
                </a:solidFill>
              </a:rPr>
              <a:t>le stime risultano equivalenti per training set di cardinalità infinita (Al limite, p(</a:t>
            </a:r>
            <a:r>
              <a:rPr lang="en-US" b="1" smtClean="0">
                <a:solidFill>
                  <a:srgbClr val="000000"/>
                </a:solidFill>
                <a:latin typeface="Symbol" pitchFamily="18" charset="2"/>
              </a:rPr>
              <a:t>q</a:t>
            </a:r>
            <a:r>
              <a:rPr lang="en-US" smtClean="0">
                <a:solidFill>
                  <a:srgbClr val="000000"/>
                </a:solidFill>
              </a:rPr>
              <a:t>|D) converge ad una funzione delta)</a:t>
            </a:r>
          </a:p>
          <a:p>
            <a:endParaRPr lang="en-US" smtClean="0"/>
          </a:p>
        </p:txBody>
      </p:sp>
      <p:graphicFrame>
        <p:nvGraphicFramePr>
          <p:cNvPr id="109573" name="Object 2"/>
          <p:cNvGraphicFramePr>
            <a:graphicFrameLocks noChangeAspect="1"/>
          </p:cNvGraphicFramePr>
          <p:nvPr/>
        </p:nvGraphicFramePr>
        <p:xfrm>
          <a:off x="5172075" y="938213"/>
          <a:ext cx="4476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74" name="Equation" r:id="rId3" imgW="126780" imgH="215526" progId="Equation.3">
                  <p:embed/>
                </p:oleObj>
              </mc:Choice>
              <mc:Fallback>
                <p:oleObj name="Equation" r:id="rId3" imgW="126780" imgH="21552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2075" y="938213"/>
                        <a:ext cx="4476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B6CBA5-07B2-464A-AE6C-CC916C8AA482}" type="slidenum">
              <a:rPr lang="en-GB" sz="1200" smtClean="0">
                <a:solidFill>
                  <a:srgbClr val="000066"/>
                </a:solidFill>
              </a:rPr>
              <a:pPr/>
              <a:t>69</a:t>
            </a:fld>
            <a:endParaRPr lang="en-GB" sz="1200" smtClean="0">
              <a:solidFill>
                <a:srgbClr val="000066"/>
              </a:solidFill>
            </a:endParaRPr>
          </a:p>
        </p:txBody>
      </p:sp>
      <p:sp>
        <p:nvSpPr>
          <p:cNvPr id="1105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smtClean="0"/>
              <a:t>Conclusioni: Bayes vs ML</a:t>
            </a:r>
          </a:p>
        </p:txBody>
      </p:sp>
      <p:sp>
        <p:nvSpPr>
          <p:cNvPr id="1428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</a:rPr>
              <a:t>In </a:t>
            </a:r>
            <a:r>
              <a:rPr lang="en-US" dirty="0" err="1" smtClean="0">
                <a:solidFill>
                  <a:srgbClr val="000000"/>
                </a:solidFill>
              </a:rPr>
              <a:t>Bayes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occorre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stimare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</a:t>
            </a:r>
            <a:r>
              <a:rPr lang="en-US" dirty="0" smtClean="0">
                <a:solidFill>
                  <a:srgbClr val="000000"/>
                </a:solidFill>
              </a:rPr>
              <a:t> prior</a:t>
            </a:r>
          </a:p>
          <a:p>
            <a:pPr marL="360363" indent="-360363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Praticamente</a:t>
            </a:r>
            <a:r>
              <a:rPr lang="en-US" dirty="0" smtClean="0">
                <a:solidFill>
                  <a:srgbClr val="000000"/>
                </a:solidFill>
              </a:rPr>
              <a:t>, </a:t>
            </a:r>
            <a:r>
              <a:rPr lang="en-US" dirty="0" err="1" smtClean="0">
                <a:solidFill>
                  <a:srgbClr val="000000"/>
                </a:solidFill>
              </a:rPr>
              <a:t>gli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approcci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sono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differenti</a:t>
            </a:r>
            <a:r>
              <a:rPr lang="en-US" dirty="0" smtClean="0">
                <a:solidFill>
                  <a:srgbClr val="000000"/>
                </a:solidFill>
              </a:rPr>
              <a:t> per </a:t>
            </a:r>
            <a:r>
              <a:rPr lang="en-US" dirty="0" err="1" smtClean="0">
                <a:solidFill>
                  <a:srgbClr val="000000"/>
                </a:solidFill>
              </a:rPr>
              <a:t>vari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motivi</a:t>
            </a:r>
            <a:r>
              <a:rPr lang="en-US" dirty="0" smtClean="0">
                <a:solidFill>
                  <a:srgbClr val="000000"/>
                </a:solidFill>
              </a:rPr>
              <a:t>:</a:t>
            </a:r>
          </a:p>
          <a:p>
            <a:pPr marL="990600" lvl="1" indent="-358775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Complessità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computazionale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  <a:p>
            <a:pPr marL="990600" lvl="1" indent="-358775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Interpretabilità</a:t>
            </a:r>
            <a:endParaRPr lang="en-US" dirty="0" smtClean="0">
              <a:solidFill>
                <a:srgbClr val="000000"/>
              </a:solidFill>
            </a:endParaRPr>
          </a:p>
          <a:p>
            <a:pPr marL="990600" lvl="1" indent="-358775"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rgbClr val="000000"/>
                </a:solidFill>
              </a:rPr>
              <a:t>Affidabilità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delle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  <a:r>
              <a:rPr lang="en-US" dirty="0" err="1" smtClean="0">
                <a:solidFill>
                  <a:srgbClr val="000000"/>
                </a:solidFill>
              </a:rPr>
              <a:t>informazioni</a:t>
            </a:r>
            <a:r>
              <a:rPr lang="en-US" dirty="0" smtClean="0">
                <a:solidFill>
                  <a:srgbClr val="000000"/>
                </a:solidFill>
              </a:rPr>
              <a:t> a priori</a:t>
            </a:r>
          </a:p>
        </p:txBody>
      </p:sp>
      <p:graphicFrame>
        <p:nvGraphicFramePr>
          <p:cNvPr id="110597" name="Object 2"/>
          <p:cNvGraphicFramePr>
            <a:graphicFrameLocks noChangeAspect="1"/>
          </p:cNvGraphicFramePr>
          <p:nvPr/>
        </p:nvGraphicFramePr>
        <p:xfrm>
          <a:off x="4892675" y="973138"/>
          <a:ext cx="447675" cy="512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8" name="Equation" r:id="rId3" imgW="126780" imgH="215526" progId="Equation.3">
                  <p:embed/>
                </p:oleObj>
              </mc:Choice>
              <mc:Fallback>
                <p:oleObj name="Equation" r:id="rId3" imgW="126780" imgH="215526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2675" y="973138"/>
                        <a:ext cx="447675" cy="512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710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710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D263D2C4-C707-4CC2-9D5A-010E32AE3260}" type="slidenum">
              <a:rPr lang="en-GB" sz="1200" b="0" smtClean="0"/>
              <a:pPr/>
              <a:t>7</a:t>
            </a:fld>
            <a:endParaRPr lang="en-GB" sz="1400" b="0" smtClean="0"/>
          </a:p>
        </p:txBody>
      </p:sp>
      <p:sp>
        <p:nvSpPr>
          <p:cNvPr id="47109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192088"/>
            <a:ext cx="9170987" cy="838200"/>
          </a:xfrm>
        </p:spPr>
        <p:txBody>
          <a:bodyPr/>
          <a:lstStyle/>
          <a:p>
            <a:r>
              <a:rPr lang="en-GB" sz="3600" b="1" smtClean="0"/>
              <a:t>Stima dei parametri – Probabilità a priori</a:t>
            </a:r>
            <a:endParaRPr lang="en-GB" sz="3600" smtClean="0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89013"/>
            <a:ext cx="8420100" cy="5638800"/>
          </a:xfrm>
        </p:spPr>
        <p:txBody>
          <a:bodyPr/>
          <a:lstStyle/>
          <a:p>
            <a:pPr marL="609600" indent="-609600"/>
            <a:r>
              <a:rPr lang="en-GB" sz="2800" smtClean="0"/>
              <a:t>Supponiamo di avere </a:t>
            </a:r>
            <a:r>
              <a:rPr lang="en-US" sz="2800" smtClean="0"/>
              <a:t>un insieme di </a:t>
            </a:r>
            <a:r>
              <a:rPr lang="en-US" sz="2800" i="1" smtClean="0"/>
              <a:t>n</a:t>
            </a:r>
            <a:r>
              <a:rPr lang="en-US" sz="2800" smtClean="0"/>
              <a:t> dati di training in cui ad ogni pattern è assegnata un’etichetta d’identità (ossia conosco per certo a quale stato </a:t>
            </a:r>
            <a:r>
              <a:rPr lang="en-US" sz="2800" smtClean="0">
                <a:latin typeface="Symbol" pitchFamily="18" charset="2"/>
              </a:rPr>
              <a:t>w</a:t>
            </a:r>
            <a:r>
              <a:rPr lang="en-US" sz="2800" baseline="-25000" smtClean="0"/>
              <a:t>j </a:t>
            </a:r>
            <a:r>
              <a:rPr lang="en-US" sz="2800" smtClean="0"/>
              <a:t>appartiene il pattern </a:t>
            </a:r>
            <a:r>
              <a:rPr lang="en-US" sz="2800" i="1" smtClean="0"/>
              <a:t>k</a:t>
            </a:r>
            <a:r>
              <a:rPr lang="en-US" sz="2800" smtClean="0"/>
              <a:t>-esimo)</a:t>
            </a:r>
          </a:p>
          <a:p>
            <a:pPr marL="609600" indent="-609600">
              <a:buFontTx/>
              <a:buNone/>
            </a:pPr>
            <a:r>
              <a:rPr lang="en-US" sz="2800" smtClean="0">
                <a:solidFill>
                  <a:srgbClr val="FF0000"/>
                </a:solidFill>
                <a:sym typeface="Wingdings" pitchFamily="2" charset="2"/>
              </a:rPr>
              <a:t></a:t>
            </a:r>
            <a:r>
              <a:rPr lang="en-US" sz="2800" i="1" smtClean="0">
                <a:solidFill>
                  <a:srgbClr val="FF0000"/>
                </a:solidFill>
              </a:rPr>
              <a:t>	problema di learning dei parametri </a:t>
            </a:r>
            <a:r>
              <a:rPr lang="en-US" sz="2800" b="1" i="1" smtClean="0">
                <a:solidFill>
                  <a:srgbClr val="FF0000"/>
                </a:solidFill>
              </a:rPr>
              <a:t>supervisionato</a:t>
            </a:r>
            <a:endParaRPr lang="en-US" sz="2800" smtClean="0"/>
          </a:p>
          <a:p>
            <a:pPr marL="609600" indent="-609600">
              <a:lnSpc>
                <a:spcPct val="90000"/>
              </a:lnSpc>
            </a:pPr>
            <a:r>
              <a:rPr lang="en-US" sz="2800" smtClean="0"/>
              <a:t>Allora</a:t>
            </a:r>
          </a:p>
          <a:p>
            <a:pPr marL="609600" indent="-609600">
              <a:lnSpc>
                <a:spcPct val="90000"/>
              </a:lnSpc>
            </a:pPr>
            <a:endParaRPr lang="en-US" sz="2800" smtClean="0"/>
          </a:p>
          <a:p>
            <a:pPr marL="609600" indent="-609600">
              <a:buFontTx/>
              <a:buNone/>
            </a:pPr>
            <a:r>
              <a:rPr lang="en-US" sz="2800" smtClean="0"/>
              <a:t>	dove </a:t>
            </a:r>
            <a:r>
              <a:rPr lang="en-US" sz="2800" i="1" smtClean="0"/>
              <a:t>n</a:t>
            </a:r>
            <a:r>
              <a:rPr lang="en-US" sz="2800" i="1" baseline="-25000" smtClean="0"/>
              <a:t>i</a:t>
            </a:r>
            <a:r>
              <a:rPr lang="en-US" sz="2800" i="1" smtClean="0"/>
              <a:t> </a:t>
            </a:r>
            <a:r>
              <a:rPr lang="en-US" sz="2800" smtClean="0"/>
              <a:t>è il numero di campioni con etichetta </a:t>
            </a:r>
            <a:r>
              <a:rPr lang="en-US" sz="2800" smtClean="0">
                <a:latin typeface="Symbol" pitchFamily="18" charset="2"/>
              </a:rPr>
              <a:t>w</a:t>
            </a:r>
            <a:r>
              <a:rPr lang="en-US" sz="2800" baseline="-25000" smtClean="0"/>
              <a:t>i </a:t>
            </a:r>
            <a:endParaRPr lang="en-US" sz="2800" smtClean="0"/>
          </a:p>
          <a:p>
            <a:pPr marL="609600" indent="-609600">
              <a:lnSpc>
                <a:spcPct val="90000"/>
              </a:lnSpc>
            </a:pPr>
            <a:endParaRPr lang="en-GB" sz="2800" i="1" smtClean="0"/>
          </a:p>
        </p:txBody>
      </p:sp>
      <p:graphicFrame>
        <p:nvGraphicFramePr>
          <p:cNvPr id="47111" name="Object 5"/>
          <p:cNvGraphicFramePr>
            <a:graphicFrameLocks noChangeAspect="1"/>
          </p:cNvGraphicFramePr>
          <p:nvPr/>
        </p:nvGraphicFramePr>
        <p:xfrm>
          <a:off x="3275013" y="3348038"/>
          <a:ext cx="16764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2" name="Equation" r:id="rId4" imgW="609336" imgH="355446" progId="Equation.3">
                  <p:embed/>
                </p:oleObj>
              </mc:Choice>
              <mc:Fallback>
                <p:oleObj name="Equation" r:id="rId4" imgW="609336" imgH="355446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013" y="3348038"/>
                        <a:ext cx="1676400" cy="97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813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35DBA225-A57B-4855-9645-E3B47A4318B9}" type="slidenum">
              <a:rPr lang="en-GB" sz="1200" b="0" smtClean="0"/>
              <a:pPr/>
              <a:t>8</a:t>
            </a:fld>
            <a:endParaRPr lang="en-GB" sz="1400" b="0" smtClean="0"/>
          </a:p>
        </p:txBody>
      </p:sp>
      <p:sp>
        <p:nvSpPr>
          <p:cNvPr id="48133" name="Rectangle 2"/>
          <p:cNvSpPr>
            <a:spLocks noGrp="1" noChangeArrowheads="1"/>
          </p:cNvSpPr>
          <p:nvPr>
            <p:ph type="title"/>
          </p:nvPr>
        </p:nvSpPr>
        <p:spPr>
          <a:xfrm>
            <a:off x="454025" y="228600"/>
            <a:ext cx="9170988" cy="838200"/>
          </a:xfrm>
        </p:spPr>
        <p:txBody>
          <a:bodyPr/>
          <a:lstStyle/>
          <a:p>
            <a:r>
              <a:rPr lang="en-GB" sz="3600" b="1" smtClean="0"/>
              <a:t>Stima dei parametri – Class conditional</a:t>
            </a:r>
            <a:endParaRPr lang="en-GB" sz="3600" smtClean="0"/>
          </a:p>
        </p:txBody>
      </p:sp>
      <p:sp>
        <p:nvSpPr>
          <p:cNvPr id="481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158875"/>
            <a:ext cx="9326562" cy="5181600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Supponiamo di avere </a:t>
            </a:r>
            <a:r>
              <a:rPr lang="en-US" i="1" smtClean="0"/>
              <a:t>c</a:t>
            </a:r>
            <a:r>
              <a:rPr lang="en-US" smtClean="0"/>
              <a:t> set di campioni D</a:t>
            </a:r>
            <a:r>
              <a:rPr lang="en-US" baseline="-25000" smtClean="0"/>
              <a:t>1</a:t>
            </a:r>
            <a:r>
              <a:rPr lang="en-US" smtClean="0"/>
              <a:t>,D</a:t>
            </a:r>
            <a:r>
              <a:rPr lang="en-US" baseline="-25000" smtClean="0"/>
              <a:t>2</a:t>
            </a:r>
            <a:r>
              <a:rPr lang="en-US" smtClean="0"/>
              <a:t>,...,D</a:t>
            </a:r>
            <a:r>
              <a:rPr lang="en-US" baseline="-25000" smtClean="0"/>
              <a:t>c</a:t>
            </a:r>
            <a:r>
              <a:rPr lang="en-US" smtClean="0"/>
              <a:t> tracciati indipendentemente in accordo alla densità p(x|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j</a:t>
            </a:r>
            <a:r>
              <a:rPr lang="en-US" smtClean="0"/>
              <a:t>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Assumiamo che p(x|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j</a:t>
            </a:r>
            <a:r>
              <a:rPr lang="en-US" smtClean="0"/>
              <a:t>) abbia forma parametrica conosciuta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Il problema di stima dei parametri consiste nello stimare i parametri che definiscono p(x|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j</a:t>
            </a:r>
            <a:r>
              <a:rPr lang="en-US" smtClean="0"/>
              <a:t>)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Per semplificare il problema, assumiamo inoltre che: 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i campioni appartenenti al set D</a:t>
            </a:r>
            <a:r>
              <a:rPr lang="en-US" baseline="-25000" smtClean="0"/>
              <a:t>i</a:t>
            </a:r>
            <a:r>
              <a:rPr lang="en-US" smtClean="0"/>
              <a:t> non danno informazioni relative ai parametri di p(x| 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baseline="-25000" smtClean="0"/>
              <a:t>j</a:t>
            </a:r>
            <a:r>
              <a:rPr lang="en-US" smtClean="0"/>
              <a:t>) se i</a:t>
            </a:r>
            <a:r>
              <a:rPr lang="en-US" smtClean="0">
                <a:sym typeface="Symbol" pitchFamily="18" charset="2"/>
              </a:rPr>
              <a:t></a:t>
            </a:r>
            <a:r>
              <a:rPr lang="en-US" smtClean="0"/>
              <a:t>j.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200" b="0" smtClean="0"/>
              <a:t>Marco Cristani</a:t>
            </a:r>
            <a:endParaRPr lang="en-GB" sz="1400" b="0" smtClean="0"/>
          </a:p>
        </p:txBody>
      </p:sp>
      <p:sp>
        <p:nvSpPr>
          <p:cNvPr id="49155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r>
              <a:rPr lang="en-GB" sz="1200" b="0" smtClean="0"/>
              <a:t>Teoria e Tecniche del Riconoscimento</a:t>
            </a:r>
            <a:endParaRPr lang="en-GB" sz="1400" b="0" smtClean="0"/>
          </a:p>
        </p:txBody>
      </p:sp>
      <p:sp>
        <p:nvSpPr>
          <p:cNvPr id="4915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GB" sz="1200" b="0" smtClean="0"/>
          </a:p>
          <a:p>
            <a:fld id="{1214F853-FAEC-4F42-B735-9EC1CA9A01B1}" type="slidenum">
              <a:rPr lang="en-GB" sz="1200" b="0" smtClean="0"/>
              <a:pPr/>
              <a:t>9</a:t>
            </a:fld>
            <a:endParaRPr lang="en-GB" sz="1400" b="0" smtClean="0"/>
          </a:p>
        </p:txBody>
      </p:sp>
      <p:sp>
        <p:nvSpPr>
          <p:cNvPr id="49157" name="Rectangle 2"/>
          <p:cNvSpPr>
            <a:spLocks noGrp="1" noChangeArrowheads="1"/>
          </p:cNvSpPr>
          <p:nvPr>
            <p:ph type="title"/>
          </p:nvPr>
        </p:nvSpPr>
        <p:spPr>
          <a:xfrm>
            <a:off x="241300" y="179388"/>
            <a:ext cx="9451975" cy="838200"/>
          </a:xfrm>
        </p:spPr>
        <p:txBody>
          <a:bodyPr/>
          <a:lstStyle/>
          <a:p>
            <a:r>
              <a:rPr lang="en-GB" sz="4000" b="1" smtClean="0"/>
              <a:t>Stima dei parametri – Due approcci</a:t>
            </a:r>
            <a:endParaRPr lang="en-GB" sz="4000" smtClean="0"/>
          </a:p>
        </p:txBody>
      </p:sp>
      <p:sp>
        <p:nvSpPr>
          <p:cNvPr id="491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54088"/>
            <a:ext cx="8807450" cy="5386387"/>
          </a:xfrm>
        </p:spPr>
        <p:txBody>
          <a:bodyPr/>
          <a:lstStyle/>
          <a:p>
            <a:pPr marL="609600" indent="-609600">
              <a:lnSpc>
                <a:spcPct val="90000"/>
              </a:lnSpc>
            </a:pPr>
            <a:r>
              <a:rPr lang="en-US" smtClean="0"/>
              <a:t>Specificatamente, il problema può essere formulato come: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Dato un set di training D={x</a:t>
            </a:r>
            <a:r>
              <a:rPr lang="en-US" baseline="-25000" smtClean="0"/>
              <a:t>1</a:t>
            </a:r>
            <a:r>
              <a:rPr lang="en-US" smtClean="0"/>
              <a:t>, x</a:t>
            </a:r>
            <a:r>
              <a:rPr lang="en-US" baseline="-25000" smtClean="0"/>
              <a:t>2</a:t>
            </a:r>
            <a:r>
              <a:rPr lang="en-US" smtClean="0"/>
              <a:t>, ...., x</a:t>
            </a:r>
            <a:r>
              <a:rPr lang="en-US" baseline="-25000" smtClean="0"/>
              <a:t>n</a:t>
            </a:r>
            <a:r>
              <a:rPr lang="en-US" smtClean="0"/>
              <a:t>}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p(x|</a:t>
            </a:r>
            <a:r>
              <a:rPr lang="en-US" smtClean="0">
                <a:latin typeface="Symbol" pitchFamily="18" charset="2"/>
              </a:rPr>
              <a:t>w</a:t>
            </a:r>
            <a:r>
              <a:rPr lang="en-US" smtClean="0"/>
              <a:t>) è determinata da 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mtClean="0"/>
              <a:t>, che è un vettore rappresentante i parametri necessari</a:t>
            </a:r>
          </a:p>
          <a:p>
            <a:pPr marL="990600" lvl="1" indent="-533400">
              <a:lnSpc>
                <a:spcPct val="90000"/>
              </a:lnSpc>
              <a:buFontTx/>
              <a:buNone/>
            </a:pPr>
            <a:r>
              <a:rPr lang="en-US" smtClean="0"/>
              <a:t>	(p.e.,                      se                                    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Vogliamo trovare il migliore </a:t>
            </a:r>
            <a:r>
              <a:rPr lang="en-US" b="1" smtClean="0">
                <a:latin typeface="Symbol" pitchFamily="18" charset="2"/>
              </a:rPr>
              <a:t>q</a:t>
            </a:r>
            <a:r>
              <a:rPr lang="en-US" smtClean="0"/>
              <a:t> usando il set di training.</a:t>
            </a:r>
          </a:p>
          <a:p>
            <a:pPr marL="609600" indent="-609600">
              <a:lnSpc>
                <a:spcPct val="90000"/>
              </a:lnSpc>
            </a:pPr>
            <a:r>
              <a:rPr lang="en-US" smtClean="0"/>
              <a:t>Esistono due approcci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Stima </a:t>
            </a:r>
            <a:r>
              <a:rPr lang="en-US" smtClean="0">
                <a:solidFill>
                  <a:srgbClr val="FF0000"/>
                </a:solidFill>
              </a:rPr>
              <a:t>Maximum-likelihood</a:t>
            </a:r>
            <a:r>
              <a:rPr lang="en-US" smtClean="0"/>
              <a:t> </a:t>
            </a:r>
            <a:r>
              <a:rPr lang="en-US" smtClean="0">
                <a:solidFill>
                  <a:srgbClr val="FF0000"/>
                </a:solidFill>
              </a:rPr>
              <a:t>(ML)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mtClean="0"/>
              <a:t>Stima di </a:t>
            </a:r>
            <a:r>
              <a:rPr lang="en-US" smtClean="0">
                <a:solidFill>
                  <a:srgbClr val="FF0000"/>
                </a:solidFill>
              </a:rPr>
              <a:t>Bayes</a:t>
            </a:r>
          </a:p>
        </p:txBody>
      </p:sp>
      <p:graphicFrame>
        <p:nvGraphicFramePr>
          <p:cNvPr id="49159" name="Object 4"/>
          <p:cNvGraphicFramePr>
            <a:graphicFrameLocks noChangeAspect="1"/>
          </p:cNvGraphicFramePr>
          <p:nvPr/>
        </p:nvGraphicFramePr>
        <p:xfrm>
          <a:off x="2662238" y="3281363"/>
          <a:ext cx="1573212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1" name="Equation" r:id="rId4" imgW="622030" imgH="203112" progId="Equation.3">
                  <p:embed/>
                </p:oleObj>
              </mc:Choice>
              <mc:Fallback>
                <p:oleObj name="Equation" r:id="rId4" imgW="622030" imgH="203112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2238" y="3281363"/>
                        <a:ext cx="1573212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5"/>
          <p:cNvGraphicFramePr>
            <a:graphicFrameLocks noChangeAspect="1"/>
          </p:cNvGraphicFramePr>
          <p:nvPr/>
        </p:nvGraphicFramePr>
        <p:xfrm>
          <a:off x="4762500" y="3255963"/>
          <a:ext cx="2922588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2" name="Equation" r:id="rId6" imgW="1155700" imgH="203200" progId="Equation.3">
                  <p:embed/>
                </p:oleObj>
              </mc:Choice>
              <mc:Fallback>
                <p:oleObj name="Equation" r:id="rId6" imgW="1155700" imgH="203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3255963"/>
                        <a:ext cx="2922588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ceano">
  <a:themeElements>
    <a:clrScheme name="Oce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Vortice">
  <a:themeElements>
    <a:clrScheme name="Vort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Vort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ort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Vortice">
  <a:themeElements>
    <a:clrScheme name="Vortice 1">
      <a:dk1>
        <a:srgbClr val="000066"/>
      </a:dk1>
      <a:lt1>
        <a:srgbClr val="CCECFF"/>
      </a:lt1>
      <a:dk2>
        <a:srgbClr val="0000CC"/>
      </a:dk2>
      <a:lt2>
        <a:srgbClr val="CCFFFF"/>
      </a:lt2>
      <a:accent1>
        <a:srgbClr val="CC99FF"/>
      </a:accent1>
      <a:accent2>
        <a:srgbClr val="9999FF"/>
      </a:accent2>
      <a:accent3>
        <a:srgbClr val="AAAAE2"/>
      </a:accent3>
      <a:accent4>
        <a:srgbClr val="AEC9DA"/>
      </a:accent4>
      <a:accent5>
        <a:srgbClr val="E2CAFF"/>
      </a:accent5>
      <a:accent6>
        <a:srgbClr val="8A8AE7"/>
      </a:accent6>
      <a:hlink>
        <a:srgbClr val="99CCFF"/>
      </a:hlink>
      <a:folHlink>
        <a:srgbClr val="0066FF"/>
      </a:folHlink>
    </a:clrScheme>
    <a:fontScheme name="Vort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Vortice 1">
        <a:dk1>
          <a:srgbClr val="000066"/>
        </a:dk1>
        <a:lt1>
          <a:srgbClr val="CCECFF"/>
        </a:lt1>
        <a:dk2>
          <a:srgbClr val="0000CC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AAAAE2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ice 2">
        <a:dk1>
          <a:srgbClr val="000066"/>
        </a:dk1>
        <a:lt1>
          <a:srgbClr val="CCECFF"/>
        </a:lt1>
        <a:dk2>
          <a:srgbClr val="6699FF"/>
        </a:dk2>
        <a:lt2>
          <a:srgbClr val="CCFFFF"/>
        </a:lt2>
        <a:accent1>
          <a:srgbClr val="CC99FF"/>
        </a:accent1>
        <a:accent2>
          <a:srgbClr val="9999FF"/>
        </a:accent2>
        <a:accent3>
          <a:srgbClr val="B8CAFF"/>
        </a:accent3>
        <a:accent4>
          <a:srgbClr val="AEC9DA"/>
        </a:accent4>
        <a:accent5>
          <a:srgbClr val="E2CAFF"/>
        </a:accent5>
        <a:accent6>
          <a:srgbClr val="8A8AE7"/>
        </a:accent6>
        <a:hlink>
          <a:srgbClr val="99CCFF"/>
        </a:hlink>
        <a:folHlink>
          <a:srgbClr val="006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tic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39159</TotalTime>
  <Words>3169</Words>
  <Application>Microsoft Office PowerPoint</Application>
  <PresentationFormat>A4 (21x29,7 cm)</PresentationFormat>
  <Paragraphs>700</Paragraphs>
  <Slides>69</Slides>
  <Notes>40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4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69</vt:i4>
      </vt:variant>
    </vt:vector>
  </HeadingPairs>
  <TitlesOfParts>
    <vt:vector size="79" baseType="lpstr">
      <vt:lpstr>Times New Roman</vt:lpstr>
      <vt:lpstr>Arial</vt:lpstr>
      <vt:lpstr>Tahoma</vt:lpstr>
      <vt:lpstr>Wingdings</vt:lpstr>
      <vt:lpstr>Symbol</vt:lpstr>
      <vt:lpstr>Struttura predefinita</vt:lpstr>
      <vt:lpstr>Oceano</vt:lpstr>
      <vt:lpstr>Vortice</vt:lpstr>
      <vt:lpstr>1_Vortice</vt:lpstr>
      <vt:lpstr>Microsoft Equation 3.0</vt:lpstr>
      <vt:lpstr>Teoria e Tecniche del Riconoscimento</vt:lpstr>
      <vt:lpstr>Introduzione</vt:lpstr>
      <vt:lpstr>Presentazione standard di PowerPoint</vt:lpstr>
      <vt:lpstr>Presentazione standard di PowerPoint</vt:lpstr>
      <vt:lpstr>Stima dei parametri</vt:lpstr>
      <vt:lpstr>Uno sguardo d’insieme</vt:lpstr>
      <vt:lpstr>Stima dei parametri – Probabilità a priori</vt:lpstr>
      <vt:lpstr>Stima dei parametri – Class conditional</vt:lpstr>
      <vt:lpstr>Stima dei parametri – Due approcci</vt:lpstr>
      <vt:lpstr>Stima dei parametri – Due approcci (2)</vt:lpstr>
      <vt:lpstr>Stima dei parametri – Due approcci (3)</vt:lpstr>
      <vt:lpstr>Approccio Maximum Likelihood</vt:lpstr>
      <vt:lpstr>Approccio Maximum Likelihood (2)</vt:lpstr>
      <vt:lpstr>Approccio Maximum Likelihood (3)</vt:lpstr>
      <vt:lpstr>Approccio Maximum Likelihood (4)</vt:lpstr>
      <vt:lpstr>Approccio Maximum Likelihood (5)</vt:lpstr>
      <vt:lpstr>Maximum Likelihood: caso Gaussiano</vt:lpstr>
      <vt:lpstr>Maximum Likelihood: caso Gaussiano (2)</vt:lpstr>
      <vt:lpstr>Maximum Likelihood: caso Gaussiano (3)</vt:lpstr>
      <vt:lpstr>Maximum Likelihood: caso Gaussiano (4)</vt:lpstr>
      <vt:lpstr>Maximum Likelihood: caso Gaussiano (5)</vt:lpstr>
      <vt:lpstr>Maximum-Likelihood: altri casi</vt:lpstr>
      <vt:lpstr>Maximum-Likelihood – Modello d’errore</vt:lpstr>
      <vt:lpstr>Maximum-Likelihood – Modello d’errore (2)</vt:lpstr>
      <vt:lpstr>Expectation-Maximization</vt:lpstr>
      <vt:lpstr>Introduction -  Maximum Likelihood Estimation (MLE) problem</vt:lpstr>
      <vt:lpstr>Introduction -  MLE problem and EM solution</vt:lpstr>
      <vt:lpstr>Introduction -  EM</vt:lpstr>
      <vt:lpstr>Introduction -  EM placement in the maximization methods literature</vt:lpstr>
      <vt:lpstr>Introduction -  MLE example - Mixture of Gaussians (MoG)</vt:lpstr>
      <vt:lpstr>Introduction -  MLE example - MoGs (2)</vt:lpstr>
      <vt:lpstr>Introduction -  MLE example - MoGs (3)</vt:lpstr>
      <vt:lpstr>The algorithm -  EM in one slide! - The EM trick</vt:lpstr>
      <vt:lpstr>The algorithm -  Jensen Inequality</vt:lpstr>
      <vt:lpstr>The algorithm -  Novel objects in the MLE instance</vt:lpstr>
      <vt:lpstr>The algorithm -  Novel objects in the MLE instance (2)</vt:lpstr>
      <vt:lpstr>The algorithm -  Minimization of the divergence</vt:lpstr>
      <vt:lpstr>The algorithm -  The core of the EM in practice</vt:lpstr>
      <vt:lpstr>The algorithm -  Perplexities and practical receipts</vt:lpstr>
      <vt:lpstr>Applications -  Back to the MoGs - the E-players</vt:lpstr>
      <vt:lpstr>Applications -  Back to the MoGs - the M-players</vt:lpstr>
      <vt:lpstr>Presentazione standard di PowerPoint</vt:lpstr>
      <vt:lpstr>Presentazione standard di PowerPoint</vt:lpstr>
      <vt:lpstr>Presentazione standard di PowerPoint</vt:lpstr>
      <vt:lpstr>The m-players</vt:lpstr>
      <vt:lpstr>Remarks</vt:lpstr>
      <vt:lpstr>Stima di Bayes</vt:lpstr>
      <vt:lpstr>Approccio di stima Bayesiano – Idea centrale</vt:lpstr>
      <vt:lpstr>Approccio di stima Bayesiano – Idea centrale (2)</vt:lpstr>
      <vt:lpstr>Approccio di stima Bayesiano – Idea centrale (3)</vt:lpstr>
      <vt:lpstr>Approccio di stima Bayesiano – Idea centrale (4)</vt:lpstr>
      <vt:lpstr>Approccio di stima Bayesiano – Idea centrale (5)</vt:lpstr>
      <vt:lpstr>Distribuzione dei parametri</vt:lpstr>
      <vt:lpstr>Distribuzione dei parametri</vt:lpstr>
      <vt:lpstr>Distribuzione dei parametri</vt:lpstr>
      <vt:lpstr>Esempio: caso Gaussiano</vt:lpstr>
      <vt:lpstr>Esempio: caso Gaussiano</vt:lpstr>
      <vt:lpstr>Esempio: caso Gaussiano</vt:lpstr>
      <vt:lpstr>Esempio: caso Gaussiano</vt:lpstr>
      <vt:lpstr>Esempio: caso Gaussiano</vt:lpstr>
      <vt:lpstr>Esempio: caso Gaussiano</vt:lpstr>
      <vt:lpstr>Esempio: caso Gaussiano</vt:lpstr>
      <vt:lpstr>Esempio: caso Gaussiano</vt:lpstr>
      <vt:lpstr>Esempio: caso Gaussiano</vt:lpstr>
      <vt:lpstr>Esempio: caso Gaussiano</vt:lpstr>
      <vt:lpstr>Esempio: caso Gaussiano</vt:lpstr>
      <vt:lpstr>Stima di Bayes: in generale</vt:lpstr>
      <vt:lpstr>Conclusioni: Bayes vs ML</vt:lpstr>
      <vt:lpstr>Conclusioni: Bayes vs ML</vt:lpstr>
    </vt:vector>
  </TitlesOfParts>
  <Company>Murrino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Classificazione</dc:title>
  <dc:creator>swan</dc:creator>
  <dc:description>Rivista d Bice -18-4-01 </dc:description>
  <cp:lastModifiedBy>Marco Cristani</cp:lastModifiedBy>
  <cp:revision>424</cp:revision>
  <cp:lastPrinted>2001-05-02T10:47:20Z</cp:lastPrinted>
  <dcterms:created xsi:type="dcterms:W3CDTF">1999-12-27T12:54:12Z</dcterms:created>
  <dcterms:modified xsi:type="dcterms:W3CDTF">2013-01-14T10:15:44Z</dcterms:modified>
</cp:coreProperties>
</file>