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vml" ContentType="application/vnd.openxmlformats-officedocument.vmlDrawing"/>
  <Default Extension="emf" ContentType="image/x-emf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6"/>
  </p:notesMasterIdLst>
  <p:sldIdLst>
    <p:sldId id="281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68" r:id="rId13"/>
    <p:sldId id="272" r:id="rId14"/>
    <p:sldId id="265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3E220D-BF8A-8545-87AB-307EA2877F58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C8D992-1A80-FC44-9514-CD58DFAE9169}">
      <dgm:prSet phldrT="[Text]"/>
      <dgm:spPr/>
      <dgm:t>
        <a:bodyPr/>
        <a:lstStyle/>
        <a:p>
          <a:endParaRPr lang="en-US" dirty="0"/>
        </a:p>
      </dgm:t>
    </dgm:pt>
    <dgm:pt modelId="{43C1C77A-DD05-D843-B2F4-C37D3E70B649}" type="parTrans" cxnId="{462D1275-EB5A-9645-BCCA-5E5ED663009D}">
      <dgm:prSet/>
      <dgm:spPr/>
      <dgm:t>
        <a:bodyPr/>
        <a:lstStyle/>
        <a:p>
          <a:endParaRPr lang="en-US"/>
        </a:p>
      </dgm:t>
    </dgm:pt>
    <dgm:pt modelId="{49A16D76-6981-0040-AA1A-6FEC4477BD03}" type="sibTrans" cxnId="{462D1275-EB5A-9645-BCCA-5E5ED663009D}">
      <dgm:prSet/>
      <dgm:spPr/>
      <dgm:t>
        <a:bodyPr/>
        <a:lstStyle/>
        <a:p>
          <a:endParaRPr lang="en-US"/>
        </a:p>
      </dgm:t>
    </dgm:pt>
    <dgm:pt modelId="{23A4B366-F323-6647-A4E4-62F36E5BACE0}">
      <dgm:prSet phldrT="[Text]"/>
      <dgm:spPr/>
      <dgm:t>
        <a:bodyPr/>
        <a:lstStyle/>
        <a:p>
          <a:r>
            <a:rPr lang="en-US" dirty="0" smtClean="0"/>
            <a:t>Nomi	</a:t>
          </a:r>
          <a:endParaRPr lang="en-US" dirty="0"/>
        </a:p>
      </dgm:t>
    </dgm:pt>
    <dgm:pt modelId="{B35A9F77-1C71-4740-AC87-99B82C9736BD}" type="parTrans" cxnId="{AA4E07D5-D6A7-E748-989B-DA7B9CAC258E}">
      <dgm:prSet/>
      <dgm:spPr/>
      <dgm:t>
        <a:bodyPr/>
        <a:lstStyle/>
        <a:p>
          <a:endParaRPr lang="en-US"/>
        </a:p>
      </dgm:t>
    </dgm:pt>
    <dgm:pt modelId="{0DD680BB-52F0-984C-B6D3-7572192721CE}" type="sibTrans" cxnId="{AA4E07D5-D6A7-E748-989B-DA7B9CAC258E}">
      <dgm:prSet/>
      <dgm:spPr/>
      <dgm:t>
        <a:bodyPr/>
        <a:lstStyle/>
        <a:p>
          <a:endParaRPr lang="en-US"/>
        </a:p>
      </dgm:t>
    </dgm:pt>
    <dgm:pt modelId="{C4B1A159-E5E0-1B4C-96C0-2885A94627F8}">
      <dgm:prSet phldrT="[Text]"/>
      <dgm:spPr/>
      <dgm:t>
        <a:bodyPr/>
        <a:lstStyle/>
        <a:p>
          <a:r>
            <a:rPr lang="en-US" dirty="0" err="1" smtClean="0"/>
            <a:t>Avverbi</a:t>
          </a:r>
          <a:endParaRPr lang="en-US" dirty="0"/>
        </a:p>
      </dgm:t>
    </dgm:pt>
    <dgm:pt modelId="{A2371174-FCF6-0140-ABF0-5A0CB4ECB8A4}" type="parTrans" cxnId="{7607D41A-16FF-DD4B-8B94-1FE0E3689DD2}">
      <dgm:prSet/>
      <dgm:spPr/>
      <dgm:t>
        <a:bodyPr/>
        <a:lstStyle/>
        <a:p>
          <a:endParaRPr lang="en-US"/>
        </a:p>
      </dgm:t>
    </dgm:pt>
    <dgm:pt modelId="{8D901C25-E092-534C-B555-9D3D03298439}" type="sibTrans" cxnId="{7607D41A-16FF-DD4B-8B94-1FE0E3689DD2}">
      <dgm:prSet/>
      <dgm:spPr/>
      <dgm:t>
        <a:bodyPr/>
        <a:lstStyle/>
        <a:p>
          <a:endParaRPr lang="en-US"/>
        </a:p>
      </dgm:t>
    </dgm:pt>
    <dgm:pt modelId="{565BBCF1-03AE-2E49-AE2C-24DCFBB825C5}">
      <dgm:prSet phldrT="[Text]"/>
      <dgm:spPr/>
      <dgm:t>
        <a:bodyPr/>
        <a:lstStyle/>
        <a:p>
          <a:r>
            <a:rPr lang="en-US" dirty="0" err="1" smtClean="0"/>
            <a:t>Aggettivi</a:t>
          </a:r>
          <a:endParaRPr lang="en-US" dirty="0"/>
        </a:p>
      </dgm:t>
    </dgm:pt>
    <dgm:pt modelId="{79540240-0442-644C-BED3-89618FD0ADF2}" type="parTrans" cxnId="{B00078D2-2467-D344-8224-702A18630DC2}">
      <dgm:prSet/>
      <dgm:spPr/>
      <dgm:t>
        <a:bodyPr/>
        <a:lstStyle/>
        <a:p>
          <a:endParaRPr lang="en-US"/>
        </a:p>
      </dgm:t>
    </dgm:pt>
    <dgm:pt modelId="{9C6757B8-DC5A-0B41-B840-EEF0EDD34FC2}" type="sibTrans" cxnId="{B00078D2-2467-D344-8224-702A18630DC2}">
      <dgm:prSet/>
      <dgm:spPr/>
      <dgm:t>
        <a:bodyPr/>
        <a:lstStyle/>
        <a:p>
          <a:endParaRPr lang="en-US"/>
        </a:p>
      </dgm:t>
    </dgm:pt>
    <dgm:pt modelId="{01895FC3-1120-D348-B394-7177CBF903B2}">
      <dgm:prSet phldrT="[Text]"/>
      <dgm:spPr/>
      <dgm:t>
        <a:bodyPr/>
        <a:lstStyle/>
        <a:p>
          <a:r>
            <a:rPr lang="en-US" dirty="0" err="1" smtClean="0"/>
            <a:t>Verbi</a:t>
          </a:r>
          <a:endParaRPr lang="en-US" dirty="0" smtClean="0"/>
        </a:p>
        <a:p>
          <a:endParaRPr lang="en-US" dirty="0"/>
        </a:p>
      </dgm:t>
    </dgm:pt>
    <dgm:pt modelId="{9299A1D8-6A5A-204C-94A8-5F6EA3A767C2}" type="parTrans" cxnId="{D37485DC-5D56-1649-A111-621B7A6B7E58}">
      <dgm:prSet/>
      <dgm:spPr/>
      <dgm:t>
        <a:bodyPr/>
        <a:lstStyle/>
        <a:p>
          <a:endParaRPr lang="en-US"/>
        </a:p>
      </dgm:t>
    </dgm:pt>
    <dgm:pt modelId="{7BE219F6-068B-8940-B76D-B582B0BCAB6E}" type="sibTrans" cxnId="{D37485DC-5D56-1649-A111-621B7A6B7E58}">
      <dgm:prSet/>
      <dgm:spPr/>
      <dgm:t>
        <a:bodyPr/>
        <a:lstStyle/>
        <a:p>
          <a:endParaRPr lang="en-US"/>
        </a:p>
      </dgm:t>
    </dgm:pt>
    <dgm:pt modelId="{D89B0F99-1C42-E940-9245-FE938A864BBC}" type="pres">
      <dgm:prSet presAssocID="{7C3E220D-BF8A-8545-87AB-307EA2877F5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11B30DC-CC21-D142-A233-5E9848423BD2}" type="pres">
      <dgm:prSet presAssocID="{18C8D992-1A80-FC44-9514-CD58DFAE9169}" presName="thickLine" presStyleLbl="alignNode1" presStyleIdx="0" presStyleCnt="1"/>
      <dgm:spPr/>
    </dgm:pt>
    <dgm:pt modelId="{89EF2B4B-2602-AB4B-92CB-56F2515B830A}" type="pres">
      <dgm:prSet presAssocID="{18C8D992-1A80-FC44-9514-CD58DFAE9169}" presName="horz1" presStyleCnt="0"/>
      <dgm:spPr/>
    </dgm:pt>
    <dgm:pt modelId="{1FA567ED-F77B-4949-957E-477ED349A15E}" type="pres">
      <dgm:prSet presAssocID="{18C8D992-1A80-FC44-9514-CD58DFAE9169}" presName="tx1" presStyleLbl="revTx" presStyleIdx="0" presStyleCnt="5"/>
      <dgm:spPr/>
      <dgm:t>
        <a:bodyPr/>
        <a:lstStyle/>
        <a:p>
          <a:endParaRPr lang="en-US"/>
        </a:p>
      </dgm:t>
    </dgm:pt>
    <dgm:pt modelId="{D430D6DA-41C0-0B4A-B70B-FCC9A5B6D1D5}" type="pres">
      <dgm:prSet presAssocID="{18C8D992-1A80-FC44-9514-CD58DFAE9169}" presName="vert1" presStyleCnt="0"/>
      <dgm:spPr/>
    </dgm:pt>
    <dgm:pt modelId="{1E616D7C-D43F-CA44-B8A3-992AFED9E4EF}" type="pres">
      <dgm:prSet presAssocID="{C4B1A159-E5E0-1B4C-96C0-2885A94627F8}" presName="vertSpace2a" presStyleCnt="0"/>
      <dgm:spPr/>
    </dgm:pt>
    <dgm:pt modelId="{7FAAF0A2-183B-094C-8A38-F71B05109806}" type="pres">
      <dgm:prSet presAssocID="{C4B1A159-E5E0-1B4C-96C0-2885A94627F8}" presName="horz2" presStyleCnt="0"/>
      <dgm:spPr/>
    </dgm:pt>
    <dgm:pt modelId="{F38F238E-2221-DC49-8828-CD4CFD7BC879}" type="pres">
      <dgm:prSet presAssocID="{C4B1A159-E5E0-1B4C-96C0-2885A94627F8}" presName="horzSpace2" presStyleCnt="0"/>
      <dgm:spPr/>
    </dgm:pt>
    <dgm:pt modelId="{E1306BCC-7139-8641-A987-DBCA1B477473}" type="pres">
      <dgm:prSet presAssocID="{C4B1A159-E5E0-1B4C-96C0-2885A94627F8}" presName="tx2" presStyleLbl="revTx" presStyleIdx="1" presStyleCnt="5"/>
      <dgm:spPr/>
      <dgm:t>
        <a:bodyPr/>
        <a:lstStyle/>
        <a:p>
          <a:endParaRPr lang="en-US"/>
        </a:p>
      </dgm:t>
    </dgm:pt>
    <dgm:pt modelId="{4E43412C-B7FD-604D-91FD-FC6C31E15153}" type="pres">
      <dgm:prSet presAssocID="{C4B1A159-E5E0-1B4C-96C0-2885A94627F8}" presName="vert2" presStyleCnt="0"/>
      <dgm:spPr/>
    </dgm:pt>
    <dgm:pt modelId="{3F220496-23E7-284B-8275-4E3490EC9A13}" type="pres">
      <dgm:prSet presAssocID="{C4B1A159-E5E0-1B4C-96C0-2885A94627F8}" presName="thinLine2b" presStyleLbl="callout" presStyleIdx="0" presStyleCnt="4"/>
      <dgm:spPr/>
    </dgm:pt>
    <dgm:pt modelId="{2D2859E6-06FF-D444-9309-A846E5F9A9C6}" type="pres">
      <dgm:prSet presAssocID="{C4B1A159-E5E0-1B4C-96C0-2885A94627F8}" presName="vertSpace2b" presStyleCnt="0"/>
      <dgm:spPr/>
    </dgm:pt>
    <dgm:pt modelId="{BC50170F-4CC7-EB42-B3D1-7D21137DE3B0}" type="pres">
      <dgm:prSet presAssocID="{23A4B366-F323-6647-A4E4-62F36E5BACE0}" presName="horz2" presStyleCnt="0"/>
      <dgm:spPr/>
    </dgm:pt>
    <dgm:pt modelId="{E3EF26D8-4581-1543-B15D-A29DB66D6D47}" type="pres">
      <dgm:prSet presAssocID="{23A4B366-F323-6647-A4E4-62F36E5BACE0}" presName="horzSpace2" presStyleCnt="0"/>
      <dgm:spPr/>
    </dgm:pt>
    <dgm:pt modelId="{B0B96B82-FB41-704B-B373-EE54AFFA3139}" type="pres">
      <dgm:prSet presAssocID="{23A4B366-F323-6647-A4E4-62F36E5BACE0}" presName="tx2" presStyleLbl="revTx" presStyleIdx="2" presStyleCnt="5"/>
      <dgm:spPr/>
      <dgm:t>
        <a:bodyPr/>
        <a:lstStyle/>
        <a:p>
          <a:endParaRPr lang="en-US"/>
        </a:p>
      </dgm:t>
    </dgm:pt>
    <dgm:pt modelId="{1BD5A913-6A10-C24A-99F0-A6863A37CE32}" type="pres">
      <dgm:prSet presAssocID="{23A4B366-F323-6647-A4E4-62F36E5BACE0}" presName="vert2" presStyleCnt="0"/>
      <dgm:spPr/>
    </dgm:pt>
    <dgm:pt modelId="{0E33B58B-4540-6149-9F28-9CF9E5731EFB}" type="pres">
      <dgm:prSet presAssocID="{23A4B366-F323-6647-A4E4-62F36E5BACE0}" presName="thinLine2b" presStyleLbl="callout" presStyleIdx="1" presStyleCnt="4"/>
      <dgm:spPr/>
    </dgm:pt>
    <dgm:pt modelId="{DDE5C0C0-E55D-DC40-AEC3-95F9B04FFF3C}" type="pres">
      <dgm:prSet presAssocID="{23A4B366-F323-6647-A4E4-62F36E5BACE0}" presName="vertSpace2b" presStyleCnt="0"/>
      <dgm:spPr/>
    </dgm:pt>
    <dgm:pt modelId="{DF027420-7AF2-AB4A-83E1-CBF7D0666635}" type="pres">
      <dgm:prSet presAssocID="{565BBCF1-03AE-2E49-AE2C-24DCFBB825C5}" presName="horz2" presStyleCnt="0"/>
      <dgm:spPr/>
    </dgm:pt>
    <dgm:pt modelId="{DB2FE6E5-B886-7D4F-AF4C-DAEB93957AA0}" type="pres">
      <dgm:prSet presAssocID="{565BBCF1-03AE-2E49-AE2C-24DCFBB825C5}" presName="horzSpace2" presStyleCnt="0"/>
      <dgm:spPr/>
    </dgm:pt>
    <dgm:pt modelId="{B7A65723-03D6-0546-B60B-5595BC2D4E4D}" type="pres">
      <dgm:prSet presAssocID="{565BBCF1-03AE-2E49-AE2C-24DCFBB825C5}" presName="tx2" presStyleLbl="revTx" presStyleIdx="3" presStyleCnt="5"/>
      <dgm:spPr/>
      <dgm:t>
        <a:bodyPr/>
        <a:lstStyle/>
        <a:p>
          <a:endParaRPr lang="en-US"/>
        </a:p>
      </dgm:t>
    </dgm:pt>
    <dgm:pt modelId="{13D4C75F-0417-8A4F-9086-5F7AA318DABF}" type="pres">
      <dgm:prSet presAssocID="{565BBCF1-03AE-2E49-AE2C-24DCFBB825C5}" presName="vert2" presStyleCnt="0"/>
      <dgm:spPr/>
    </dgm:pt>
    <dgm:pt modelId="{D6070DF8-74EE-ED49-A30D-A39E7993FB66}" type="pres">
      <dgm:prSet presAssocID="{565BBCF1-03AE-2E49-AE2C-24DCFBB825C5}" presName="thinLine2b" presStyleLbl="callout" presStyleIdx="2" presStyleCnt="4" custLinFactNeighborX="-3092"/>
      <dgm:spPr/>
    </dgm:pt>
    <dgm:pt modelId="{4E1F8DC4-A1CF-C041-92E2-4AC1A5FA90E7}" type="pres">
      <dgm:prSet presAssocID="{565BBCF1-03AE-2E49-AE2C-24DCFBB825C5}" presName="vertSpace2b" presStyleCnt="0"/>
      <dgm:spPr/>
    </dgm:pt>
    <dgm:pt modelId="{187282D5-3DF4-EC4F-807D-9C3CD1DA10A4}" type="pres">
      <dgm:prSet presAssocID="{01895FC3-1120-D348-B394-7177CBF903B2}" presName="horz2" presStyleCnt="0"/>
      <dgm:spPr/>
    </dgm:pt>
    <dgm:pt modelId="{B83FCF86-488E-9D4B-B6B6-C5982D8ECADE}" type="pres">
      <dgm:prSet presAssocID="{01895FC3-1120-D348-B394-7177CBF903B2}" presName="horzSpace2" presStyleCnt="0"/>
      <dgm:spPr/>
    </dgm:pt>
    <dgm:pt modelId="{EC303E8D-4ECF-254A-8D6C-57CB17972E20}" type="pres">
      <dgm:prSet presAssocID="{01895FC3-1120-D348-B394-7177CBF903B2}" presName="tx2" presStyleLbl="revTx" presStyleIdx="4" presStyleCnt="5"/>
      <dgm:spPr/>
      <dgm:t>
        <a:bodyPr/>
        <a:lstStyle/>
        <a:p>
          <a:endParaRPr lang="en-US"/>
        </a:p>
      </dgm:t>
    </dgm:pt>
    <dgm:pt modelId="{E9FAA2BC-3AEF-9E4B-A075-94299799D2D9}" type="pres">
      <dgm:prSet presAssocID="{01895FC3-1120-D348-B394-7177CBF903B2}" presName="vert2" presStyleCnt="0"/>
      <dgm:spPr/>
    </dgm:pt>
    <dgm:pt modelId="{871B020B-F12A-6248-8B24-28C5FA81205E}" type="pres">
      <dgm:prSet presAssocID="{01895FC3-1120-D348-B394-7177CBF903B2}" presName="thinLine2b" presStyleLbl="callout" presStyleIdx="3" presStyleCnt="4"/>
      <dgm:spPr/>
    </dgm:pt>
    <dgm:pt modelId="{095870BB-3824-FD4E-B9DC-9CC246D71559}" type="pres">
      <dgm:prSet presAssocID="{01895FC3-1120-D348-B394-7177CBF903B2}" presName="vertSpace2b" presStyleCnt="0"/>
      <dgm:spPr/>
    </dgm:pt>
  </dgm:ptLst>
  <dgm:cxnLst>
    <dgm:cxn modelId="{C648DE15-B806-FA4B-BA66-1D00609A09B4}" type="presOf" srcId="{18C8D992-1A80-FC44-9514-CD58DFAE9169}" destId="{1FA567ED-F77B-4949-957E-477ED349A15E}" srcOrd="0" destOrd="0" presId="urn:microsoft.com/office/officeart/2008/layout/LinedList"/>
    <dgm:cxn modelId="{462D1275-EB5A-9645-BCCA-5E5ED663009D}" srcId="{7C3E220D-BF8A-8545-87AB-307EA2877F58}" destId="{18C8D992-1A80-FC44-9514-CD58DFAE9169}" srcOrd="0" destOrd="0" parTransId="{43C1C77A-DD05-D843-B2F4-C37D3E70B649}" sibTransId="{49A16D76-6981-0040-AA1A-6FEC4477BD03}"/>
    <dgm:cxn modelId="{AA4E07D5-D6A7-E748-989B-DA7B9CAC258E}" srcId="{18C8D992-1A80-FC44-9514-CD58DFAE9169}" destId="{23A4B366-F323-6647-A4E4-62F36E5BACE0}" srcOrd="1" destOrd="0" parTransId="{B35A9F77-1C71-4740-AC87-99B82C9736BD}" sibTransId="{0DD680BB-52F0-984C-B6D3-7572192721CE}"/>
    <dgm:cxn modelId="{7607D41A-16FF-DD4B-8B94-1FE0E3689DD2}" srcId="{18C8D992-1A80-FC44-9514-CD58DFAE9169}" destId="{C4B1A159-E5E0-1B4C-96C0-2885A94627F8}" srcOrd="0" destOrd="0" parTransId="{A2371174-FCF6-0140-ABF0-5A0CB4ECB8A4}" sibTransId="{8D901C25-E092-534C-B555-9D3D03298439}"/>
    <dgm:cxn modelId="{D37485DC-5D56-1649-A111-621B7A6B7E58}" srcId="{18C8D992-1A80-FC44-9514-CD58DFAE9169}" destId="{01895FC3-1120-D348-B394-7177CBF903B2}" srcOrd="3" destOrd="0" parTransId="{9299A1D8-6A5A-204C-94A8-5F6EA3A767C2}" sibTransId="{7BE219F6-068B-8940-B76D-B582B0BCAB6E}"/>
    <dgm:cxn modelId="{B00078D2-2467-D344-8224-702A18630DC2}" srcId="{18C8D992-1A80-FC44-9514-CD58DFAE9169}" destId="{565BBCF1-03AE-2E49-AE2C-24DCFBB825C5}" srcOrd="2" destOrd="0" parTransId="{79540240-0442-644C-BED3-89618FD0ADF2}" sibTransId="{9C6757B8-DC5A-0B41-B840-EEF0EDD34FC2}"/>
    <dgm:cxn modelId="{548B1DA0-ACC6-F74E-90D9-0E531C51FBB8}" type="presOf" srcId="{565BBCF1-03AE-2E49-AE2C-24DCFBB825C5}" destId="{B7A65723-03D6-0546-B60B-5595BC2D4E4D}" srcOrd="0" destOrd="0" presId="urn:microsoft.com/office/officeart/2008/layout/LinedList"/>
    <dgm:cxn modelId="{AF097756-98A9-1E42-94B6-AD10A9721695}" type="presOf" srcId="{23A4B366-F323-6647-A4E4-62F36E5BACE0}" destId="{B0B96B82-FB41-704B-B373-EE54AFFA3139}" srcOrd="0" destOrd="0" presId="urn:microsoft.com/office/officeart/2008/layout/LinedList"/>
    <dgm:cxn modelId="{B2F1EB18-45AB-8441-9EA6-735B36256CF6}" type="presOf" srcId="{7C3E220D-BF8A-8545-87AB-307EA2877F58}" destId="{D89B0F99-1C42-E940-9245-FE938A864BBC}" srcOrd="0" destOrd="0" presId="urn:microsoft.com/office/officeart/2008/layout/LinedList"/>
    <dgm:cxn modelId="{DCE09602-E230-2F45-9A31-0D9CBC70A10E}" type="presOf" srcId="{01895FC3-1120-D348-B394-7177CBF903B2}" destId="{EC303E8D-4ECF-254A-8D6C-57CB17972E20}" srcOrd="0" destOrd="0" presId="urn:microsoft.com/office/officeart/2008/layout/LinedList"/>
    <dgm:cxn modelId="{59B60422-A82A-6840-BD54-E1391263CE07}" type="presOf" srcId="{C4B1A159-E5E0-1B4C-96C0-2885A94627F8}" destId="{E1306BCC-7139-8641-A987-DBCA1B477473}" srcOrd="0" destOrd="0" presId="urn:microsoft.com/office/officeart/2008/layout/LinedList"/>
    <dgm:cxn modelId="{AAF9B307-7700-894B-BF71-3874BF3CFFCC}" type="presParOf" srcId="{D89B0F99-1C42-E940-9245-FE938A864BBC}" destId="{411B30DC-CC21-D142-A233-5E9848423BD2}" srcOrd="0" destOrd="0" presId="urn:microsoft.com/office/officeart/2008/layout/LinedList"/>
    <dgm:cxn modelId="{0366AA7C-F771-ED42-B288-E7BA9B0F5642}" type="presParOf" srcId="{D89B0F99-1C42-E940-9245-FE938A864BBC}" destId="{89EF2B4B-2602-AB4B-92CB-56F2515B830A}" srcOrd="1" destOrd="0" presId="urn:microsoft.com/office/officeart/2008/layout/LinedList"/>
    <dgm:cxn modelId="{1D797B96-F746-8B47-89FB-47383ED07FCB}" type="presParOf" srcId="{89EF2B4B-2602-AB4B-92CB-56F2515B830A}" destId="{1FA567ED-F77B-4949-957E-477ED349A15E}" srcOrd="0" destOrd="0" presId="urn:microsoft.com/office/officeart/2008/layout/LinedList"/>
    <dgm:cxn modelId="{496FD586-8822-7347-8899-1D400C954106}" type="presParOf" srcId="{89EF2B4B-2602-AB4B-92CB-56F2515B830A}" destId="{D430D6DA-41C0-0B4A-B70B-FCC9A5B6D1D5}" srcOrd="1" destOrd="0" presId="urn:microsoft.com/office/officeart/2008/layout/LinedList"/>
    <dgm:cxn modelId="{22842166-EBB1-534A-931B-F0946914D01F}" type="presParOf" srcId="{D430D6DA-41C0-0B4A-B70B-FCC9A5B6D1D5}" destId="{1E616D7C-D43F-CA44-B8A3-992AFED9E4EF}" srcOrd="0" destOrd="0" presId="urn:microsoft.com/office/officeart/2008/layout/LinedList"/>
    <dgm:cxn modelId="{7F121697-3B24-7A44-B1E2-4767992E9135}" type="presParOf" srcId="{D430D6DA-41C0-0B4A-B70B-FCC9A5B6D1D5}" destId="{7FAAF0A2-183B-094C-8A38-F71B05109806}" srcOrd="1" destOrd="0" presId="urn:microsoft.com/office/officeart/2008/layout/LinedList"/>
    <dgm:cxn modelId="{1B7CC61A-C065-9A4D-95F1-ECF2BE3DA884}" type="presParOf" srcId="{7FAAF0A2-183B-094C-8A38-F71B05109806}" destId="{F38F238E-2221-DC49-8828-CD4CFD7BC879}" srcOrd="0" destOrd="0" presId="urn:microsoft.com/office/officeart/2008/layout/LinedList"/>
    <dgm:cxn modelId="{BC42896C-AD5D-C545-81AB-43FAB12A7D0D}" type="presParOf" srcId="{7FAAF0A2-183B-094C-8A38-F71B05109806}" destId="{E1306BCC-7139-8641-A987-DBCA1B477473}" srcOrd="1" destOrd="0" presId="urn:microsoft.com/office/officeart/2008/layout/LinedList"/>
    <dgm:cxn modelId="{7C61B03C-CF4D-104B-B68C-0A9EE0511A72}" type="presParOf" srcId="{7FAAF0A2-183B-094C-8A38-F71B05109806}" destId="{4E43412C-B7FD-604D-91FD-FC6C31E15153}" srcOrd="2" destOrd="0" presId="urn:microsoft.com/office/officeart/2008/layout/LinedList"/>
    <dgm:cxn modelId="{642059AE-3A57-3345-8171-624D1A9DCE79}" type="presParOf" srcId="{D430D6DA-41C0-0B4A-B70B-FCC9A5B6D1D5}" destId="{3F220496-23E7-284B-8275-4E3490EC9A13}" srcOrd="2" destOrd="0" presId="urn:microsoft.com/office/officeart/2008/layout/LinedList"/>
    <dgm:cxn modelId="{1517E73E-2E43-F94A-80FC-FBE00514A9B5}" type="presParOf" srcId="{D430D6DA-41C0-0B4A-B70B-FCC9A5B6D1D5}" destId="{2D2859E6-06FF-D444-9309-A846E5F9A9C6}" srcOrd="3" destOrd="0" presId="urn:microsoft.com/office/officeart/2008/layout/LinedList"/>
    <dgm:cxn modelId="{DE929C05-79EF-1840-A75F-DC9C6A53B260}" type="presParOf" srcId="{D430D6DA-41C0-0B4A-B70B-FCC9A5B6D1D5}" destId="{BC50170F-4CC7-EB42-B3D1-7D21137DE3B0}" srcOrd="4" destOrd="0" presId="urn:microsoft.com/office/officeart/2008/layout/LinedList"/>
    <dgm:cxn modelId="{A1088926-42CC-3F4E-BD26-FDE6E4376128}" type="presParOf" srcId="{BC50170F-4CC7-EB42-B3D1-7D21137DE3B0}" destId="{E3EF26D8-4581-1543-B15D-A29DB66D6D47}" srcOrd="0" destOrd="0" presId="urn:microsoft.com/office/officeart/2008/layout/LinedList"/>
    <dgm:cxn modelId="{C9C33BE2-F591-5340-B019-874F42193F96}" type="presParOf" srcId="{BC50170F-4CC7-EB42-B3D1-7D21137DE3B0}" destId="{B0B96B82-FB41-704B-B373-EE54AFFA3139}" srcOrd="1" destOrd="0" presId="urn:microsoft.com/office/officeart/2008/layout/LinedList"/>
    <dgm:cxn modelId="{0FF18CED-D034-6146-95D4-C2F3A3571B8F}" type="presParOf" srcId="{BC50170F-4CC7-EB42-B3D1-7D21137DE3B0}" destId="{1BD5A913-6A10-C24A-99F0-A6863A37CE32}" srcOrd="2" destOrd="0" presId="urn:microsoft.com/office/officeart/2008/layout/LinedList"/>
    <dgm:cxn modelId="{9ED135A6-A1D3-CF44-875E-69A33FA5C09A}" type="presParOf" srcId="{D430D6DA-41C0-0B4A-B70B-FCC9A5B6D1D5}" destId="{0E33B58B-4540-6149-9F28-9CF9E5731EFB}" srcOrd="5" destOrd="0" presId="urn:microsoft.com/office/officeart/2008/layout/LinedList"/>
    <dgm:cxn modelId="{90715D71-79E2-7040-B091-E508F769FBA9}" type="presParOf" srcId="{D430D6DA-41C0-0B4A-B70B-FCC9A5B6D1D5}" destId="{DDE5C0C0-E55D-DC40-AEC3-95F9B04FFF3C}" srcOrd="6" destOrd="0" presId="urn:microsoft.com/office/officeart/2008/layout/LinedList"/>
    <dgm:cxn modelId="{02B793E5-C499-BE4D-92A9-DA9CA49910AC}" type="presParOf" srcId="{D430D6DA-41C0-0B4A-B70B-FCC9A5B6D1D5}" destId="{DF027420-7AF2-AB4A-83E1-CBF7D0666635}" srcOrd="7" destOrd="0" presId="urn:microsoft.com/office/officeart/2008/layout/LinedList"/>
    <dgm:cxn modelId="{65F8BDEB-3DA3-4B4D-B321-93660CF80EC1}" type="presParOf" srcId="{DF027420-7AF2-AB4A-83E1-CBF7D0666635}" destId="{DB2FE6E5-B886-7D4F-AF4C-DAEB93957AA0}" srcOrd="0" destOrd="0" presId="urn:microsoft.com/office/officeart/2008/layout/LinedList"/>
    <dgm:cxn modelId="{1F0EB355-89C1-4644-8559-11552ECDA220}" type="presParOf" srcId="{DF027420-7AF2-AB4A-83E1-CBF7D0666635}" destId="{B7A65723-03D6-0546-B60B-5595BC2D4E4D}" srcOrd="1" destOrd="0" presId="urn:microsoft.com/office/officeart/2008/layout/LinedList"/>
    <dgm:cxn modelId="{D864341C-C249-4645-865F-06EC2BB653F1}" type="presParOf" srcId="{DF027420-7AF2-AB4A-83E1-CBF7D0666635}" destId="{13D4C75F-0417-8A4F-9086-5F7AA318DABF}" srcOrd="2" destOrd="0" presId="urn:microsoft.com/office/officeart/2008/layout/LinedList"/>
    <dgm:cxn modelId="{76FA1B7D-AED6-3642-90ED-8D947DBE48EA}" type="presParOf" srcId="{D430D6DA-41C0-0B4A-B70B-FCC9A5B6D1D5}" destId="{D6070DF8-74EE-ED49-A30D-A39E7993FB66}" srcOrd="8" destOrd="0" presId="urn:microsoft.com/office/officeart/2008/layout/LinedList"/>
    <dgm:cxn modelId="{D5D955ED-5D5B-174D-852D-7CA617CF30F3}" type="presParOf" srcId="{D430D6DA-41C0-0B4A-B70B-FCC9A5B6D1D5}" destId="{4E1F8DC4-A1CF-C041-92E2-4AC1A5FA90E7}" srcOrd="9" destOrd="0" presId="urn:microsoft.com/office/officeart/2008/layout/LinedList"/>
    <dgm:cxn modelId="{B8C5726B-4D59-2146-B052-4F992487C053}" type="presParOf" srcId="{D430D6DA-41C0-0B4A-B70B-FCC9A5B6D1D5}" destId="{187282D5-3DF4-EC4F-807D-9C3CD1DA10A4}" srcOrd="10" destOrd="0" presId="urn:microsoft.com/office/officeart/2008/layout/LinedList"/>
    <dgm:cxn modelId="{25AA7228-65F3-DD49-BA5C-05F5BD52372A}" type="presParOf" srcId="{187282D5-3DF4-EC4F-807D-9C3CD1DA10A4}" destId="{B83FCF86-488E-9D4B-B6B6-C5982D8ECADE}" srcOrd="0" destOrd="0" presId="urn:microsoft.com/office/officeart/2008/layout/LinedList"/>
    <dgm:cxn modelId="{96522F6B-56F6-A04E-B10A-1CE558740F82}" type="presParOf" srcId="{187282D5-3DF4-EC4F-807D-9C3CD1DA10A4}" destId="{EC303E8D-4ECF-254A-8D6C-57CB17972E20}" srcOrd="1" destOrd="0" presId="urn:microsoft.com/office/officeart/2008/layout/LinedList"/>
    <dgm:cxn modelId="{F2B15C74-C367-234E-A16E-DA57747D8ACD}" type="presParOf" srcId="{187282D5-3DF4-EC4F-807D-9C3CD1DA10A4}" destId="{E9FAA2BC-3AEF-9E4B-A075-94299799D2D9}" srcOrd="2" destOrd="0" presId="urn:microsoft.com/office/officeart/2008/layout/LinedList"/>
    <dgm:cxn modelId="{FC65463A-0C3D-4140-8220-D66EDB319BE9}" type="presParOf" srcId="{D430D6DA-41C0-0B4A-B70B-FCC9A5B6D1D5}" destId="{871B020B-F12A-6248-8B24-28C5FA81205E}" srcOrd="11" destOrd="0" presId="urn:microsoft.com/office/officeart/2008/layout/LinedList"/>
    <dgm:cxn modelId="{A4FFF0CB-09A1-BD49-BF7A-033C054730DE}" type="presParOf" srcId="{D430D6DA-41C0-0B4A-B70B-FCC9A5B6D1D5}" destId="{095870BB-3824-FD4E-B9DC-9CC246D7155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B30DC-CC21-D142-A233-5E9848423BD2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A567ED-F77B-4949-957E-477ED349A15E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1645920" cy="4525963"/>
      </dsp:txXfrm>
    </dsp:sp>
    <dsp:sp modelId="{E1306BCC-7139-8641-A987-DBCA1B477473}">
      <dsp:nvSpPr>
        <dsp:cNvPr id="0" name=""/>
        <dsp:cNvSpPr/>
      </dsp:nvSpPr>
      <dsp:spPr>
        <a:xfrm>
          <a:off x="1769364" y="53204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Avverbi</a:t>
          </a:r>
          <a:endParaRPr lang="en-US" sz="2600" kern="1200" dirty="0"/>
        </a:p>
      </dsp:txBody>
      <dsp:txXfrm>
        <a:off x="1769364" y="53204"/>
        <a:ext cx="6460236" cy="1064087"/>
      </dsp:txXfrm>
    </dsp:sp>
    <dsp:sp modelId="{3F220496-23E7-284B-8275-4E3490EC9A13}">
      <dsp:nvSpPr>
        <dsp:cNvPr id="0" name=""/>
        <dsp:cNvSpPr/>
      </dsp:nvSpPr>
      <dsp:spPr>
        <a:xfrm>
          <a:off x="1645920" y="1117291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B96B82-FB41-704B-B373-EE54AFFA3139}">
      <dsp:nvSpPr>
        <dsp:cNvPr id="0" name=""/>
        <dsp:cNvSpPr/>
      </dsp:nvSpPr>
      <dsp:spPr>
        <a:xfrm>
          <a:off x="1769364" y="1170496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Nomi	</a:t>
          </a:r>
          <a:endParaRPr lang="en-US" sz="2600" kern="1200" dirty="0"/>
        </a:p>
      </dsp:txBody>
      <dsp:txXfrm>
        <a:off x="1769364" y="1170496"/>
        <a:ext cx="6460236" cy="1064087"/>
      </dsp:txXfrm>
    </dsp:sp>
    <dsp:sp modelId="{0E33B58B-4540-6149-9F28-9CF9E5731EFB}">
      <dsp:nvSpPr>
        <dsp:cNvPr id="0" name=""/>
        <dsp:cNvSpPr/>
      </dsp:nvSpPr>
      <dsp:spPr>
        <a:xfrm>
          <a:off x="1645920" y="2234583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7A65723-03D6-0546-B60B-5595BC2D4E4D}">
      <dsp:nvSpPr>
        <dsp:cNvPr id="0" name=""/>
        <dsp:cNvSpPr/>
      </dsp:nvSpPr>
      <dsp:spPr>
        <a:xfrm>
          <a:off x="1769364" y="2287788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Aggettivi</a:t>
          </a:r>
          <a:endParaRPr lang="en-US" sz="2600" kern="1200" dirty="0"/>
        </a:p>
      </dsp:txBody>
      <dsp:txXfrm>
        <a:off x="1769364" y="2287788"/>
        <a:ext cx="6460236" cy="1064087"/>
      </dsp:txXfrm>
    </dsp:sp>
    <dsp:sp modelId="{D6070DF8-74EE-ED49-A30D-A39E7993FB66}">
      <dsp:nvSpPr>
        <dsp:cNvPr id="0" name=""/>
        <dsp:cNvSpPr/>
      </dsp:nvSpPr>
      <dsp:spPr>
        <a:xfrm>
          <a:off x="1442352" y="3351875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303E8D-4ECF-254A-8D6C-57CB17972E20}">
      <dsp:nvSpPr>
        <dsp:cNvPr id="0" name=""/>
        <dsp:cNvSpPr/>
      </dsp:nvSpPr>
      <dsp:spPr>
        <a:xfrm>
          <a:off x="1769364" y="3405079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Verbi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>
        <a:off x="1769364" y="3405079"/>
        <a:ext cx="6460236" cy="1064087"/>
      </dsp:txXfrm>
    </dsp:sp>
    <dsp:sp modelId="{871B020B-F12A-6248-8B24-28C5FA81205E}">
      <dsp:nvSpPr>
        <dsp:cNvPr id="0" name=""/>
        <dsp:cNvSpPr/>
      </dsp:nvSpPr>
      <dsp:spPr>
        <a:xfrm>
          <a:off x="1645920" y="446916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42E3D-9BEE-C944-979C-165E1D2868F6}" type="datetimeFigureOut">
              <a:rPr lang="en-US" smtClean="0"/>
              <a:t>04/04/11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E6998-A0E8-B542-96B0-D6E49C28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E6998-A0E8-B542-96B0-D6E49C28D8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4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Monday 4 April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Monday 4 April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B385921-A91A-409C-921C-0E0EC1E750EC}" type="datetime2">
              <a:rPr lang="en-US" smtClean="0"/>
              <a:t>Monday 4 April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-HD:Users:simonamarchesini:Documents:Ricerca:Hoepli:Libro%20Marchesini:Word:Cap.%206.%20Il%20sistema%20onomastico!OLE_LINK14" TargetMode="Externa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-HD:Users:simonamarchesini:Documents:Ricerca:Hoepli:Libro%20Marchesini:Word:Cap.%206.%20Il%20sistema%20onomastico!OLE_LINK15" TargetMode="External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-HD:Users:simonamarchesini:Documents:Ricerca:Hoepli:Libro%20Marchesini:Word:Cap.%206.%20Il%20sistema%20onomastico!OLE_LINK17" TargetMode="External"/></Relationships>
</file>

<file path=ppt/slides/_rels/slide3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L’onomastica</a:t>
            </a:r>
            <a:r>
              <a:rPr lang="en-US" dirty="0"/>
              <a:t>	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nell’Italia</a:t>
            </a:r>
            <a:r>
              <a:rPr lang="en-US" dirty="0" smtClean="0"/>
              <a:t> </a:t>
            </a:r>
            <a:r>
              <a:rPr lang="en-US" dirty="0" err="1" smtClean="0"/>
              <a:t>antica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75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666498"/>
            <a:ext cx="7543800" cy="1247249"/>
          </a:xfrm>
        </p:spPr>
        <p:txBody>
          <a:bodyPr/>
          <a:lstStyle/>
          <a:p>
            <a:r>
              <a:rPr lang="en-US" sz="4000" dirty="0"/>
              <a:t>Le </a:t>
            </a:r>
            <a:r>
              <a:rPr lang="en-US" sz="4000" dirty="0" err="1"/>
              <a:t>forme</a:t>
            </a:r>
            <a:r>
              <a:rPr lang="en-US" sz="4000" dirty="0"/>
              <a:t> </a:t>
            </a:r>
            <a:r>
              <a:rPr lang="en-US" sz="4000" dirty="0" err="1"/>
              <a:t>onomastiche</a:t>
            </a:r>
            <a:r>
              <a:rPr lang="en-US" sz="4000" dirty="0"/>
              <a:t> </a:t>
            </a:r>
            <a:r>
              <a:rPr lang="en-US" sz="4000" dirty="0" err="1"/>
              <a:t>dell’integrazione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78143" y="2247921"/>
            <a:ext cx="7051457" cy="3858150"/>
          </a:xfrm>
        </p:spPr>
        <p:txBody>
          <a:bodyPr>
            <a:noAutofit/>
          </a:bodyPr>
          <a:lstStyle/>
          <a:p>
            <a:pPr marL="18288" indent="0" algn="ctr">
              <a:buNone/>
            </a:pPr>
            <a:r>
              <a:rPr lang="en-US" sz="2400" b="1" dirty="0" smtClean="0"/>
              <a:t>L1 </a:t>
            </a:r>
            <a:r>
              <a:rPr lang="en-US" sz="2400" b="1" dirty="0" err="1" smtClean="0"/>
              <a:t>vs</a:t>
            </a:r>
            <a:r>
              <a:rPr lang="en-US" sz="2400" b="1" dirty="0" smtClean="0"/>
              <a:t> L2</a:t>
            </a:r>
          </a:p>
          <a:p>
            <a:pPr marL="18288" indent="0" algn="ctr">
              <a:buNone/>
            </a:pPr>
            <a:endParaRPr lang="en-US" sz="2400" b="1" dirty="0" smtClean="0"/>
          </a:p>
          <a:p>
            <a:r>
              <a:rPr lang="en-US" sz="2400" b="1" dirty="0" smtClean="0"/>
              <a:t>Nomi </a:t>
            </a:r>
            <a:r>
              <a:rPr lang="en-US" sz="2400" b="1" dirty="0" err="1" smtClean="0"/>
              <a:t>adattati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es</a:t>
            </a:r>
            <a:r>
              <a:rPr lang="en-US" sz="2400" dirty="0" smtClean="0"/>
              <a:t>. </a:t>
            </a:r>
            <a:r>
              <a:rPr lang="en-US" sz="2400" dirty="0" err="1"/>
              <a:t>e</a:t>
            </a:r>
            <a:r>
              <a:rPr lang="en-US" sz="2400" dirty="0" err="1" smtClean="0"/>
              <a:t>tr</a:t>
            </a:r>
            <a:r>
              <a:rPr lang="en-US" sz="2400" dirty="0" smtClean="0"/>
              <a:t>. </a:t>
            </a:r>
            <a:r>
              <a:rPr lang="en-US" sz="2400" i="1" dirty="0" err="1" smtClean="0"/>
              <a:t>Kalatur</a:t>
            </a:r>
            <a:r>
              <a:rPr lang="en-US" sz="2400" dirty="0" smtClean="0"/>
              <a:t> &lt; lat. </a:t>
            </a:r>
            <a:r>
              <a:rPr lang="en-US" sz="2400" i="1" dirty="0" err="1" smtClean="0"/>
              <a:t>Kalator</a:t>
            </a:r>
            <a:r>
              <a:rPr lang="en-US" sz="2400" dirty="0" smtClean="0"/>
              <a:t>; </a:t>
            </a:r>
            <a:r>
              <a:rPr lang="en-US" sz="2400" dirty="0" err="1" smtClean="0"/>
              <a:t>amer.</a:t>
            </a:r>
            <a:r>
              <a:rPr lang="en-US" sz="2400" dirty="0" smtClean="0"/>
              <a:t> </a:t>
            </a:r>
            <a:r>
              <a:rPr lang="en-US" sz="2400" i="1" dirty="0" smtClean="0"/>
              <a:t>Christie</a:t>
            </a:r>
            <a:r>
              <a:rPr lang="en-US" sz="2400" dirty="0" smtClean="0"/>
              <a:t> &lt; ital. </a:t>
            </a:r>
            <a:r>
              <a:rPr lang="en-US" sz="2400" i="1" dirty="0" err="1" smtClean="0"/>
              <a:t>Cristi</a:t>
            </a:r>
            <a:r>
              <a:rPr lang="en-US" sz="2400" dirty="0" smtClean="0"/>
              <a:t>; </a:t>
            </a:r>
            <a:r>
              <a:rPr lang="en-US" sz="2400" dirty="0" err="1" smtClean="0"/>
              <a:t>amer.</a:t>
            </a:r>
            <a:r>
              <a:rPr lang="en-US" sz="2400" dirty="0" smtClean="0"/>
              <a:t> </a:t>
            </a:r>
            <a:r>
              <a:rPr lang="en-US" sz="2400" i="1" dirty="0" err="1" smtClean="0"/>
              <a:t>Arditty</a:t>
            </a:r>
            <a:r>
              <a:rPr lang="en-US" sz="2400" dirty="0" smtClean="0"/>
              <a:t> &lt; ital. </a:t>
            </a:r>
            <a:r>
              <a:rPr lang="en-US" sz="2400" i="1" dirty="0" err="1" smtClean="0"/>
              <a:t>Arditti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Nomi </a:t>
            </a:r>
            <a:r>
              <a:rPr lang="en-US" sz="2400" b="1" dirty="0" err="1" smtClean="0"/>
              <a:t>integrati</a:t>
            </a:r>
            <a:r>
              <a:rPr lang="en-US" sz="2400" b="1" dirty="0" smtClean="0"/>
              <a:t>  </a:t>
            </a:r>
            <a:r>
              <a:rPr lang="en-US" sz="2400" dirty="0" smtClean="0"/>
              <a:t>(</a:t>
            </a:r>
            <a:r>
              <a:rPr lang="en-US" sz="2400" dirty="0" err="1" smtClean="0"/>
              <a:t>es</a:t>
            </a:r>
            <a:r>
              <a:rPr lang="en-US" sz="2400" dirty="0" smtClean="0"/>
              <a:t>. </a:t>
            </a:r>
            <a:r>
              <a:rPr lang="en-US" sz="2400" dirty="0" err="1"/>
              <a:t>e</a:t>
            </a:r>
            <a:r>
              <a:rPr lang="en-US" sz="2400" dirty="0" err="1" smtClean="0"/>
              <a:t>tr</a:t>
            </a:r>
            <a:r>
              <a:rPr lang="en-US" sz="2400" dirty="0" smtClean="0"/>
              <a:t>. </a:t>
            </a:r>
            <a:r>
              <a:rPr lang="en-US" sz="2400" i="1" dirty="0" err="1" smtClean="0"/>
              <a:t>Zarmaie</a:t>
            </a:r>
            <a:r>
              <a:rPr lang="en-US" sz="2400" dirty="0" smtClean="0"/>
              <a:t> &lt;  </a:t>
            </a:r>
            <a:r>
              <a:rPr lang="en-US" sz="2400" dirty="0" err="1" smtClean="0"/>
              <a:t>microas</a:t>
            </a:r>
            <a:r>
              <a:rPr lang="en-US" sz="2400" dirty="0" smtClean="0"/>
              <a:t>. *</a:t>
            </a:r>
            <a:r>
              <a:rPr lang="en-US" sz="2400" i="1" dirty="0" smtClean="0"/>
              <a:t>Zarma</a:t>
            </a:r>
            <a:r>
              <a:rPr lang="en-US" sz="2400" dirty="0" smtClean="0"/>
              <a:t>; </a:t>
            </a:r>
            <a:r>
              <a:rPr lang="en-US" sz="2400" dirty="0" err="1" smtClean="0"/>
              <a:t>amer.</a:t>
            </a:r>
            <a:r>
              <a:rPr lang="en-US" sz="2400" dirty="0" smtClean="0"/>
              <a:t>  </a:t>
            </a:r>
            <a:r>
              <a:rPr lang="en-US" sz="2400" i="1" dirty="0" err="1" smtClean="0"/>
              <a:t>Alberts</a:t>
            </a:r>
            <a:r>
              <a:rPr lang="en-US" sz="2400" dirty="0"/>
              <a:t> </a:t>
            </a:r>
            <a:r>
              <a:rPr lang="en-US" sz="2400" dirty="0" smtClean="0"/>
              <a:t>&lt; ital. </a:t>
            </a:r>
            <a:r>
              <a:rPr lang="en-US" sz="2400" i="1" dirty="0" err="1" smtClean="0"/>
              <a:t>Alberti</a:t>
            </a:r>
            <a:r>
              <a:rPr lang="en-US" sz="2400" dirty="0" smtClean="0"/>
              <a:t>)</a:t>
            </a:r>
          </a:p>
          <a:p>
            <a:r>
              <a:rPr lang="en-US" sz="2400" b="1" dirty="0" err="1" smtClean="0"/>
              <a:t>Neoformazioni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es</a:t>
            </a:r>
            <a:r>
              <a:rPr lang="en-US" sz="2400" dirty="0" smtClean="0"/>
              <a:t>. </a:t>
            </a:r>
            <a:r>
              <a:rPr lang="en-US" sz="2400" dirty="0" err="1"/>
              <a:t>e</a:t>
            </a:r>
            <a:r>
              <a:rPr lang="en-US" sz="2400" dirty="0" err="1" smtClean="0"/>
              <a:t>tr</a:t>
            </a:r>
            <a:r>
              <a:rPr lang="en-US" sz="2400" dirty="0" smtClean="0"/>
              <a:t>. </a:t>
            </a:r>
            <a:r>
              <a:rPr lang="en-US" sz="2400" i="1" dirty="0" err="1" smtClean="0"/>
              <a:t>Tulumnes</a:t>
            </a:r>
            <a:r>
              <a:rPr lang="en-US" sz="2400" dirty="0" smtClean="0"/>
              <a:t> &lt; lat. </a:t>
            </a:r>
            <a:r>
              <a:rPr lang="en-US" sz="2400" i="1" dirty="0" err="1" smtClean="0"/>
              <a:t>Tolonius</a:t>
            </a:r>
            <a:r>
              <a:rPr lang="en-US" sz="2400" dirty="0" smtClean="0"/>
              <a:t>;  </a:t>
            </a:r>
            <a:r>
              <a:rPr lang="en-US" sz="2400" dirty="0" err="1" smtClean="0"/>
              <a:t>amer.</a:t>
            </a:r>
            <a:r>
              <a:rPr lang="en-US" sz="2400" dirty="0" smtClean="0"/>
              <a:t> </a:t>
            </a:r>
            <a:r>
              <a:rPr lang="en-US" sz="2400" i="1" dirty="0" err="1" smtClean="0"/>
              <a:t>Notar</a:t>
            </a:r>
            <a:r>
              <a:rPr lang="en-US" sz="2400" dirty="0" smtClean="0"/>
              <a:t> &lt; ital. </a:t>
            </a:r>
            <a:r>
              <a:rPr lang="en-US" sz="2400" i="1" dirty="0" err="1" smtClean="0"/>
              <a:t>Notarpasquale</a:t>
            </a:r>
            <a:r>
              <a:rPr lang="en-US" sz="2400" dirty="0" smtClean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1557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45546" y="321289"/>
            <a:ext cx="7543800" cy="1247249"/>
          </a:xfrm>
        </p:spPr>
        <p:txBody>
          <a:bodyPr/>
          <a:lstStyle/>
          <a:p>
            <a:r>
              <a:rPr lang="en-US" sz="4000" dirty="0"/>
              <a:t>Le </a:t>
            </a:r>
            <a:r>
              <a:rPr lang="en-US" sz="4000" dirty="0" err="1"/>
              <a:t>forme</a:t>
            </a:r>
            <a:r>
              <a:rPr lang="en-US" sz="4000" dirty="0"/>
              <a:t> </a:t>
            </a:r>
            <a:r>
              <a:rPr lang="en-US" sz="4000" dirty="0" err="1"/>
              <a:t>onomastiche</a:t>
            </a:r>
            <a:r>
              <a:rPr lang="en-US" sz="4000" dirty="0"/>
              <a:t> </a:t>
            </a:r>
            <a:r>
              <a:rPr lang="en-US" sz="4000" dirty="0" err="1"/>
              <a:t>dell’integrazione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78143" y="2062756"/>
            <a:ext cx="7051457" cy="3858150"/>
          </a:xfrm>
        </p:spPr>
        <p:txBody>
          <a:bodyPr>
            <a:normAutofit fontScale="92500" lnSpcReduction="10000"/>
          </a:bodyPr>
          <a:lstStyle/>
          <a:p>
            <a:pPr marL="18288" indent="0" algn="ctr">
              <a:buNone/>
            </a:pPr>
            <a:r>
              <a:rPr lang="en-US" sz="2600" b="1" dirty="0" smtClean="0"/>
              <a:t>L1 </a:t>
            </a:r>
            <a:r>
              <a:rPr lang="en-US" sz="2600" b="1" dirty="0" err="1" smtClean="0"/>
              <a:t>vs</a:t>
            </a:r>
            <a:r>
              <a:rPr lang="en-US" sz="2600" b="1" dirty="0" smtClean="0"/>
              <a:t> L2</a:t>
            </a:r>
          </a:p>
          <a:p>
            <a:pPr marL="18288" indent="0" algn="ctr">
              <a:buNone/>
            </a:pPr>
            <a:endParaRPr lang="en-US" sz="2600" b="1" dirty="0" smtClean="0"/>
          </a:p>
          <a:p>
            <a:r>
              <a:rPr lang="en-US" sz="2600" b="1" dirty="0" smtClean="0"/>
              <a:t>Nomi di </a:t>
            </a:r>
            <a:r>
              <a:rPr lang="en-US" sz="2600" b="1" dirty="0" err="1" smtClean="0"/>
              <a:t>adattamento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lessicale-semantico</a:t>
            </a:r>
            <a:r>
              <a:rPr lang="en-US" sz="2600" b="1" dirty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es</a:t>
            </a:r>
            <a:r>
              <a:rPr lang="en-US" sz="2600" dirty="0" smtClean="0"/>
              <a:t>. </a:t>
            </a:r>
            <a:r>
              <a:rPr lang="en-US" sz="2600" dirty="0" err="1"/>
              <a:t>a</a:t>
            </a:r>
            <a:r>
              <a:rPr lang="en-US" sz="2600" dirty="0" err="1" smtClean="0"/>
              <a:t>mer.</a:t>
            </a:r>
            <a:r>
              <a:rPr lang="en-US" sz="2600" dirty="0" smtClean="0"/>
              <a:t> </a:t>
            </a:r>
            <a:r>
              <a:rPr lang="en-US" sz="2600" i="1" dirty="0" smtClean="0"/>
              <a:t>Stone</a:t>
            </a:r>
            <a:r>
              <a:rPr lang="en-US" sz="2600" dirty="0" smtClean="0"/>
              <a:t> &lt; ted. </a:t>
            </a:r>
            <a:r>
              <a:rPr lang="en-US" sz="2600" i="1" dirty="0" smtClean="0"/>
              <a:t>Stein</a:t>
            </a:r>
            <a:r>
              <a:rPr lang="en-US" sz="2600" dirty="0" smtClean="0"/>
              <a:t>)</a:t>
            </a:r>
          </a:p>
          <a:p>
            <a:r>
              <a:rPr lang="en-US" sz="2600" b="1" dirty="0" err="1" smtClean="0"/>
              <a:t>Calchi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onomastici</a:t>
            </a:r>
            <a:r>
              <a:rPr lang="en-US" sz="2600" dirty="0" smtClean="0"/>
              <a:t> (</a:t>
            </a:r>
            <a:r>
              <a:rPr lang="en-US" sz="2600" dirty="0" err="1" smtClean="0"/>
              <a:t>es</a:t>
            </a:r>
            <a:r>
              <a:rPr lang="en-US" sz="2600" dirty="0" smtClean="0"/>
              <a:t>. ted. </a:t>
            </a:r>
            <a:r>
              <a:rPr lang="en-US" sz="2600" i="1" dirty="0" smtClean="0"/>
              <a:t>Schwarzkopf</a:t>
            </a:r>
            <a:r>
              <a:rPr lang="en-US" sz="2600" dirty="0" smtClean="0"/>
              <a:t> &lt; ital. </a:t>
            </a:r>
            <a:r>
              <a:rPr lang="en-US" sz="2600" i="1" dirty="0" err="1" smtClean="0"/>
              <a:t>Testanera</a:t>
            </a:r>
            <a:r>
              <a:rPr lang="en-US" sz="2600" dirty="0" smtClean="0"/>
              <a:t>)</a:t>
            </a:r>
          </a:p>
          <a:p>
            <a:r>
              <a:rPr lang="en-US" sz="2600" b="1" dirty="0" smtClean="0"/>
              <a:t>Nomi </a:t>
            </a:r>
            <a:r>
              <a:rPr lang="en-US" sz="2600" b="1" dirty="0" err="1" smtClean="0"/>
              <a:t>rifunzionalizzati</a:t>
            </a:r>
            <a:r>
              <a:rPr lang="en-US" sz="2600" b="1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es</a:t>
            </a:r>
            <a:r>
              <a:rPr lang="en-US" sz="2600" dirty="0" smtClean="0"/>
              <a:t>. </a:t>
            </a:r>
            <a:r>
              <a:rPr lang="en-US" sz="2600" i="1" dirty="0" smtClean="0"/>
              <a:t>Massimo</a:t>
            </a:r>
            <a:r>
              <a:rPr lang="en-US" sz="2600" dirty="0" smtClean="0"/>
              <a:t> </a:t>
            </a:r>
            <a:r>
              <a:rPr lang="en-US" sz="2600" dirty="0" err="1" smtClean="0"/>
              <a:t>cogn</a:t>
            </a:r>
            <a:r>
              <a:rPr lang="en-US" sz="2600" dirty="0" smtClean="0"/>
              <a:t>. &lt; </a:t>
            </a:r>
            <a:r>
              <a:rPr lang="en-US" sz="2600" i="1" dirty="0" smtClean="0"/>
              <a:t>Massimo</a:t>
            </a:r>
            <a:r>
              <a:rPr lang="en-US" sz="2600" dirty="0" smtClean="0"/>
              <a:t> </a:t>
            </a:r>
            <a:r>
              <a:rPr lang="en-US" sz="2600" dirty="0" err="1" smtClean="0"/>
              <a:t>pren</a:t>
            </a:r>
            <a:r>
              <a:rPr lang="en-US" sz="2600" dirty="0" smtClean="0"/>
              <a:t>.)</a:t>
            </a:r>
            <a:endParaRPr lang="en-US" sz="2600" dirty="0"/>
          </a:p>
          <a:p>
            <a:r>
              <a:rPr lang="en-US" sz="2600" b="1" dirty="0" smtClean="0"/>
              <a:t>Stock </a:t>
            </a:r>
            <a:r>
              <a:rPr lang="en-US" sz="2600" b="1" dirty="0" err="1" smtClean="0"/>
              <a:t>onomastico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intercambiabile</a:t>
            </a:r>
            <a:r>
              <a:rPr lang="en-US" sz="2600" b="1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etr</a:t>
            </a:r>
            <a:r>
              <a:rPr lang="en-US" sz="2600" dirty="0" smtClean="0"/>
              <a:t>. </a:t>
            </a:r>
            <a:r>
              <a:rPr lang="en-US" sz="2600" i="1" dirty="0" err="1" smtClean="0"/>
              <a:t>Tite</a:t>
            </a:r>
            <a:r>
              <a:rPr lang="en-US" sz="2600" dirty="0" smtClean="0"/>
              <a:t>/lat. </a:t>
            </a:r>
            <a:r>
              <a:rPr lang="en-US" sz="2600" i="1" dirty="0" smtClean="0"/>
              <a:t>Titus</a:t>
            </a:r>
            <a:r>
              <a:rPr lang="en-US" sz="2600" dirty="0" smtClean="0"/>
              <a:t>/</a:t>
            </a:r>
            <a:r>
              <a:rPr lang="en-US" sz="2600" dirty="0" err="1" smtClean="0"/>
              <a:t>fal</a:t>
            </a:r>
            <a:r>
              <a:rPr lang="en-US" sz="2600" dirty="0" smtClean="0"/>
              <a:t>. </a:t>
            </a:r>
            <a:r>
              <a:rPr lang="en-US" sz="2600" i="1" dirty="0" err="1" smtClean="0"/>
              <a:t>Titos</a:t>
            </a:r>
            <a:r>
              <a:rPr lang="en-US" sz="26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95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tappe</a:t>
            </a:r>
            <a:r>
              <a:rPr lang="en-US" dirty="0" smtClean="0"/>
              <a:t> </a:t>
            </a:r>
            <a:r>
              <a:rPr lang="en-US" dirty="0" err="1" smtClean="0"/>
              <a:t>dell’integrazione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96031"/>
            <a:ext cx="8229600" cy="403013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Precontatto</a:t>
            </a:r>
            <a:r>
              <a:rPr lang="en-US" sz="2400" dirty="0" smtClean="0"/>
              <a:t> /</a:t>
            </a:r>
            <a:r>
              <a:rPr lang="en-US" sz="2400" dirty="0" err="1" smtClean="0"/>
              <a:t>contatto</a:t>
            </a:r>
            <a:r>
              <a:rPr lang="en-US" sz="2400" dirty="0" smtClean="0"/>
              <a:t> a </a:t>
            </a:r>
            <a:r>
              <a:rPr lang="en-US" sz="2400" dirty="0" err="1" smtClean="0"/>
              <a:t>distanza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Contatto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Post-</a:t>
            </a:r>
            <a:r>
              <a:rPr lang="en-US" sz="2400" dirty="0" err="1" smtClean="0"/>
              <a:t>contatto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0321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Abbreviazioni</a:t>
            </a:r>
            <a:r>
              <a:rPr lang="en-US" dirty="0" smtClean="0"/>
              <a:t> e </a:t>
            </a:r>
            <a:r>
              <a:rPr lang="en-US" dirty="0" err="1" smtClean="0"/>
              <a:t>corrispondenze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4833"/>
            <a:ext cx="8229600" cy="4091330"/>
          </a:xfrm>
        </p:spPr>
        <p:txBody>
          <a:bodyPr/>
          <a:lstStyle/>
          <a:p>
            <a:r>
              <a:rPr lang="en-US" dirty="0" smtClean="0"/>
              <a:t>PN: </a:t>
            </a:r>
            <a:r>
              <a:rPr lang="en-US" dirty="0" err="1" smtClean="0"/>
              <a:t>prenome</a:t>
            </a:r>
            <a:r>
              <a:rPr lang="en-US" dirty="0" smtClean="0"/>
              <a:t> = </a:t>
            </a:r>
            <a:r>
              <a:rPr lang="en-US" dirty="0" err="1" smtClean="0"/>
              <a:t>nome</a:t>
            </a:r>
            <a:r>
              <a:rPr lang="en-US" dirty="0" smtClean="0"/>
              <a:t> di </a:t>
            </a:r>
            <a:r>
              <a:rPr lang="en-US" dirty="0" err="1" smtClean="0"/>
              <a:t>battesimo</a:t>
            </a:r>
            <a:endParaRPr lang="en-US" dirty="0" smtClean="0"/>
          </a:p>
          <a:p>
            <a:r>
              <a:rPr lang="en-US" dirty="0" smtClean="0"/>
              <a:t>GENT: </a:t>
            </a:r>
            <a:r>
              <a:rPr lang="en-US" dirty="0" err="1" smtClean="0"/>
              <a:t>gentilizio</a:t>
            </a:r>
            <a:r>
              <a:rPr lang="en-US" dirty="0" smtClean="0"/>
              <a:t> = </a:t>
            </a:r>
            <a:r>
              <a:rPr lang="en-US" dirty="0" err="1" smtClean="0"/>
              <a:t>nome</a:t>
            </a:r>
            <a:r>
              <a:rPr lang="en-US" dirty="0" smtClean="0"/>
              <a:t> </a:t>
            </a:r>
            <a:r>
              <a:rPr lang="en-US" dirty="0" err="1" smtClean="0"/>
              <a:t>ereditario</a:t>
            </a:r>
            <a:r>
              <a:rPr lang="en-US" dirty="0" smtClean="0"/>
              <a:t> di </a:t>
            </a:r>
            <a:r>
              <a:rPr lang="en-US" dirty="0" err="1" smtClean="0"/>
              <a:t>famiglia</a:t>
            </a:r>
            <a:endParaRPr lang="en-US" dirty="0" smtClean="0"/>
          </a:p>
          <a:p>
            <a:r>
              <a:rPr lang="en-US" dirty="0" smtClean="0"/>
              <a:t>PATR: </a:t>
            </a:r>
            <a:r>
              <a:rPr lang="en-US" dirty="0" err="1" smtClean="0"/>
              <a:t>patronimico</a:t>
            </a:r>
            <a:r>
              <a:rPr lang="en-US" dirty="0" smtClean="0"/>
              <a:t> = </a:t>
            </a:r>
            <a:r>
              <a:rPr lang="en-US" dirty="0" err="1" smtClean="0"/>
              <a:t>nome</a:t>
            </a:r>
            <a:r>
              <a:rPr lang="en-US" dirty="0" smtClean="0"/>
              <a:t> del padre in </a:t>
            </a:r>
            <a:r>
              <a:rPr lang="en-US" dirty="0" err="1" smtClean="0"/>
              <a:t>genitivo</a:t>
            </a:r>
            <a:endParaRPr lang="en-US" dirty="0" smtClean="0"/>
          </a:p>
          <a:p>
            <a:r>
              <a:rPr lang="en-US" dirty="0" smtClean="0"/>
              <a:t>MATR: </a:t>
            </a:r>
            <a:r>
              <a:rPr lang="en-US" dirty="0" err="1" smtClean="0"/>
              <a:t>matronimico</a:t>
            </a:r>
            <a:r>
              <a:rPr lang="en-US" dirty="0" smtClean="0"/>
              <a:t> = </a:t>
            </a:r>
            <a:r>
              <a:rPr lang="en-US" dirty="0" err="1" smtClean="0"/>
              <a:t>nome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madre</a:t>
            </a:r>
            <a:r>
              <a:rPr lang="en-US" dirty="0" smtClean="0"/>
              <a:t> in </a:t>
            </a:r>
            <a:r>
              <a:rPr lang="en-US" dirty="0" err="1" smtClean="0"/>
              <a:t>genitivo</a:t>
            </a:r>
            <a:endParaRPr lang="en-US" dirty="0" smtClean="0"/>
          </a:p>
          <a:p>
            <a:r>
              <a:rPr lang="en-US" dirty="0" smtClean="0"/>
              <a:t>CO: </a:t>
            </a:r>
            <a:r>
              <a:rPr lang="en-US" dirty="0" err="1" smtClean="0"/>
              <a:t>cognome</a:t>
            </a:r>
            <a:r>
              <a:rPr lang="en-US" dirty="0" smtClean="0"/>
              <a:t> = </a:t>
            </a:r>
            <a:r>
              <a:rPr lang="en-US" dirty="0" err="1" smtClean="0"/>
              <a:t>ulteriore</a:t>
            </a:r>
            <a:r>
              <a:rPr lang="en-US" dirty="0" smtClean="0"/>
              <a:t> </a:t>
            </a:r>
            <a:r>
              <a:rPr lang="en-US" dirty="0" err="1" smtClean="0"/>
              <a:t>elemento</a:t>
            </a:r>
            <a:r>
              <a:rPr lang="en-US" dirty="0" smtClean="0"/>
              <a:t> </a:t>
            </a:r>
            <a:r>
              <a:rPr lang="en-US" dirty="0" err="1" smtClean="0"/>
              <a:t>identificativo</a:t>
            </a:r>
            <a:endParaRPr lang="en-US" dirty="0" smtClean="0"/>
          </a:p>
          <a:p>
            <a:r>
              <a:rPr lang="en-US" dirty="0" smtClean="0"/>
              <a:t>ING: “</a:t>
            </a:r>
            <a:r>
              <a:rPr lang="en-US" dirty="0" err="1" smtClean="0"/>
              <a:t>Individualnamengentile</a:t>
            </a:r>
            <a:r>
              <a:rPr lang="en-US" dirty="0" smtClean="0"/>
              <a:t>” = </a:t>
            </a:r>
            <a:r>
              <a:rPr lang="en-US" dirty="0" err="1" smtClean="0"/>
              <a:t>prenome</a:t>
            </a:r>
            <a:r>
              <a:rPr lang="en-US" dirty="0" smtClean="0"/>
              <a:t> </a:t>
            </a:r>
            <a:r>
              <a:rPr lang="en-US" dirty="0" err="1" smtClean="0"/>
              <a:t>rifunzionalizzato</a:t>
            </a:r>
            <a:r>
              <a:rPr lang="en-US" dirty="0" smtClean="0"/>
              <a:t> come </a:t>
            </a:r>
            <a:r>
              <a:rPr lang="en-US" dirty="0" err="1" smtClean="0"/>
              <a:t>gentilizio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288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 </a:t>
            </a:r>
            <a:r>
              <a:rPr lang="en-US" dirty="0" err="1" smtClean="0"/>
              <a:t>gentilizio</a:t>
            </a:r>
            <a:r>
              <a:rPr lang="en-US" dirty="0" smtClean="0"/>
              <a:t> </a:t>
            </a:r>
            <a:r>
              <a:rPr lang="en-US" dirty="0" err="1" smtClean="0"/>
              <a:t>latino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8530" y="2292248"/>
            <a:ext cx="8423209" cy="3657599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/>
              <a:t>Formula </a:t>
            </a:r>
            <a:r>
              <a:rPr lang="en-US" sz="2400" b="1" dirty="0" err="1" smtClean="0"/>
              <a:t>onomastica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dell’Italia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Antica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preromana</a:t>
            </a:r>
            <a:r>
              <a:rPr lang="en-US" sz="2400" b="1" dirty="0" smtClean="0"/>
              <a:t>)</a:t>
            </a:r>
          </a:p>
          <a:p>
            <a:endParaRPr lang="en-US" dirty="0"/>
          </a:p>
          <a:p>
            <a:pPr marL="18288" indent="0" algn="ctr">
              <a:buNone/>
            </a:pPr>
            <a:r>
              <a:rPr lang="en-US" dirty="0" err="1" smtClean="0"/>
              <a:t>prenome</a:t>
            </a:r>
            <a:r>
              <a:rPr lang="en-US" dirty="0" smtClean="0"/>
              <a:t> (PN) + </a:t>
            </a:r>
            <a:r>
              <a:rPr lang="en-US" dirty="0" err="1" smtClean="0"/>
              <a:t>gentilizio</a:t>
            </a:r>
            <a:r>
              <a:rPr lang="en-US" dirty="0" smtClean="0"/>
              <a:t> (GENT)</a:t>
            </a:r>
          </a:p>
          <a:p>
            <a:pPr marL="18288" indent="0" algn="ctr">
              <a:buNone/>
            </a:pPr>
            <a:r>
              <a:rPr lang="en-US" dirty="0" err="1" smtClean="0"/>
              <a:t>Lar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smtClean="0"/>
              <a:t>                      </a:t>
            </a:r>
            <a:r>
              <a:rPr lang="en-US" dirty="0" err="1" smtClean="0"/>
              <a:t>Spurina</a:t>
            </a:r>
            <a:endParaRPr lang="en-US" dirty="0" smtClean="0"/>
          </a:p>
          <a:p>
            <a:pPr marL="18288" indent="0" algn="ctr">
              <a:buNone/>
            </a:pPr>
            <a:endParaRPr lang="en-US" dirty="0" smtClean="0"/>
          </a:p>
          <a:p>
            <a:r>
              <a:rPr lang="en-US" sz="2400" b="1" dirty="0" smtClean="0"/>
              <a:t>Formula </a:t>
            </a:r>
            <a:r>
              <a:rPr lang="en-US" sz="2400" b="1" dirty="0" err="1" smtClean="0"/>
              <a:t>onomastica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latina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età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repubblicana</a:t>
            </a:r>
            <a:r>
              <a:rPr lang="en-US" sz="2400" b="1" dirty="0" smtClean="0"/>
              <a:t>)</a:t>
            </a:r>
          </a:p>
          <a:p>
            <a:pPr marL="18288" indent="0" algn="ctr">
              <a:buNone/>
            </a:pPr>
            <a:endParaRPr lang="en-US" dirty="0"/>
          </a:p>
          <a:p>
            <a:pPr marL="18288" indent="0">
              <a:buNone/>
            </a:pPr>
            <a:r>
              <a:rPr lang="it-IT" dirty="0" smtClean="0">
                <a:effectLst/>
              </a:rPr>
              <a:t>prenome    </a:t>
            </a:r>
            <a:r>
              <a:rPr lang="it-IT" dirty="0">
                <a:effectLst/>
              </a:rPr>
              <a:t>+   gentilizio  +  patronimico + tribù  +   cognome	</a:t>
            </a:r>
          </a:p>
          <a:p>
            <a:pPr marL="18288" indent="0">
              <a:buNone/>
            </a:pPr>
            <a:r>
              <a:rPr lang="it-IT" i="1" dirty="0" smtClean="0">
                <a:effectLst/>
              </a:rPr>
              <a:t>      </a:t>
            </a:r>
            <a:r>
              <a:rPr lang="it-IT" i="1" dirty="0">
                <a:effectLst/>
              </a:rPr>
              <a:t>M. 	 </a:t>
            </a:r>
            <a:r>
              <a:rPr lang="it-IT" i="1" dirty="0" smtClean="0">
                <a:effectLst/>
              </a:rPr>
              <a:t>            </a:t>
            </a:r>
            <a:r>
              <a:rPr lang="it-IT" i="1" dirty="0" err="1" smtClean="0">
                <a:effectLst/>
              </a:rPr>
              <a:t>Herenni</a:t>
            </a:r>
            <a:r>
              <a:rPr lang="it-IT" i="1" dirty="0" smtClean="0">
                <a:effectLst/>
              </a:rPr>
              <a:t>               </a:t>
            </a:r>
            <a:r>
              <a:rPr lang="it-IT" i="1" dirty="0" err="1">
                <a:effectLst/>
              </a:rPr>
              <a:t>M.f</a:t>
            </a:r>
            <a:r>
              <a:rPr lang="it-IT" i="1" dirty="0">
                <a:effectLst/>
              </a:rPr>
              <a:t>.   </a:t>
            </a:r>
            <a:r>
              <a:rPr lang="it-IT" i="1" dirty="0" smtClean="0">
                <a:effectLst/>
              </a:rPr>
              <a:t>          </a:t>
            </a:r>
            <a:r>
              <a:rPr lang="it-IT" i="1" dirty="0" err="1">
                <a:effectLst/>
              </a:rPr>
              <a:t>Mae</a:t>
            </a:r>
            <a:r>
              <a:rPr lang="it-IT" i="1" dirty="0">
                <a:effectLst/>
              </a:rPr>
              <a:t>.	     </a:t>
            </a:r>
            <a:r>
              <a:rPr lang="it-IT" i="1" dirty="0" smtClean="0">
                <a:effectLst/>
              </a:rPr>
              <a:t>   Rufus</a:t>
            </a:r>
            <a:endParaRPr lang="it-IT" dirty="0">
              <a:effectLst/>
            </a:endParaRPr>
          </a:p>
          <a:p>
            <a:pPr marL="18288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256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Falisco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5432"/>
            <a:ext cx="8229600" cy="4060731"/>
          </a:xfrm>
        </p:spPr>
        <p:txBody>
          <a:bodyPr/>
          <a:lstStyle/>
          <a:p>
            <a:r>
              <a:rPr lang="en-US" dirty="0" err="1" smtClean="0"/>
              <a:t>presenza</a:t>
            </a:r>
            <a:r>
              <a:rPr lang="en-US" dirty="0" smtClean="0"/>
              <a:t> di </a:t>
            </a:r>
            <a:r>
              <a:rPr lang="en-US" dirty="0" err="1" smtClean="0"/>
              <a:t>gentilizio</a:t>
            </a:r>
            <a:endParaRPr lang="en-US" dirty="0" smtClean="0"/>
          </a:p>
          <a:p>
            <a:r>
              <a:rPr lang="en-US" dirty="0" err="1" smtClean="0"/>
              <a:t>suffisso</a:t>
            </a:r>
            <a:r>
              <a:rPr lang="en-US" dirty="0" smtClean="0"/>
              <a:t> –</a:t>
            </a:r>
            <a:r>
              <a:rPr lang="en-US" dirty="0" err="1" smtClean="0"/>
              <a:t>io</a:t>
            </a:r>
            <a:r>
              <a:rPr lang="en-US" dirty="0" smtClean="0"/>
              <a:t>- &lt; *</a:t>
            </a:r>
            <a:r>
              <a:rPr lang="en-US" dirty="0" err="1" smtClean="0"/>
              <a:t>iyo</a:t>
            </a:r>
            <a:r>
              <a:rPr lang="en-US" dirty="0" smtClean="0"/>
              <a:t>-</a:t>
            </a:r>
          </a:p>
          <a:p>
            <a:r>
              <a:rPr lang="en-US" dirty="0" err="1" smtClean="0"/>
              <a:t>suffisso</a:t>
            </a:r>
            <a:r>
              <a:rPr lang="en-US" dirty="0" smtClean="0"/>
              <a:t> –no- &lt; </a:t>
            </a:r>
            <a:r>
              <a:rPr lang="en-US" dirty="0" err="1" smtClean="0"/>
              <a:t>etr</a:t>
            </a:r>
            <a:r>
              <a:rPr lang="en-US" dirty="0" smtClean="0"/>
              <a:t>. –</a:t>
            </a:r>
            <a:r>
              <a:rPr lang="en-US" dirty="0" err="1" smtClean="0"/>
              <a:t>na</a:t>
            </a:r>
            <a:r>
              <a:rPr lang="en-US" dirty="0" smtClean="0"/>
              <a:t> (</a:t>
            </a:r>
            <a:r>
              <a:rPr lang="en-US" i="1" dirty="0" err="1" smtClean="0"/>
              <a:t>Amanos</a:t>
            </a:r>
            <a:r>
              <a:rPr lang="en-US" dirty="0" smtClean="0"/>
              <a:t>: 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smtClean="0"/>
              <a:t>Amana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indicazione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fileo</a:t>
            </a:r>
            <a:r>
              <a:rPr lang="en-US" dirty="0" smtClean="0"/>
              <a:t>(s)/ </a:t>
            </a:r>
            <a:r>
              <a:rPr lang="en-US" dirty="0" err="1" smtClean="0"/>
              <a:t>hileo</a:t>
            </a:r>
            <a:r>
              <a:rPr lang="en-US" dirty="0" smtClean="0"/>
              <a:t>(s)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1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Etrusco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3036"/>
            <a:ext cx="8229600" cy="4183127"/>
          </a:xfrm>
        </p:spPr>
        <p:txBody>
          <a:bodyPr/>
          <a:lstStyle/>
          <a:p>
            <a:r>
              <a:rPr lang="en-US" dirty="0" err="1" smtClean="0"/>
              <a:t>Età</a:t>
            </a:r>
            <a:r>
              <a:rPr lang="en-US" dirty="0" smtClean="0"/>
              <a:t> </a:t>
            </a:r>
            <a:r>
              <a:rPr lang="en-US" dirty="0" err="1" smtClean="0"/>
              <a:t>arcaica</a:t>
            </a:r>
            <a:endParaRPr lang="en-US" dirty="0" smtClean="0"/>
          </a:p>
          <a:p>
            <a:pPr lvl="1"/>
            <a:r>
              <a:rPr lang="en-US" dirty="0" smtClean="0"/>
              <a:t>PN + GENT (+ PATR) </a:t>
            </a:r>
          </a:p>
          <a:p>
            <a:pPr lvl="1"/>
            <a:r>
              <a:rPr lang="en-US" dirty="0" smtClean="0"/>
              <a:t>PN + GENT (+MATR)</a:t>
            </a:r>
          </a:p>
          <a:p>
            <a:pPr lvl="1"/>
            <a:r>
              <a:rPr lang="en-US" dirty="0" smtClean="0"/>
              <a:t>PN + ING</a:t>
            </a:r>
          </a:p>
          <a:p>
            <a:pPr lvl="1"/>
            <a:r>
              <a:rPr lang="en-US" dirty="0" smtClean="0"/>
              <a:t>PN + GENT/ING + CO (</a:t>
            </a:r>
            <a:r>
              <a:rPr lang="en-US" dirty="0" err="1" smtClean="0"/>
              <a:t>raro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err="1" smtClean="0"/>
              <a:t>Età</a:t>
            </a:r>
            <a:r>
              <a:rPr lang="en-US" dirty="0" smtClean="0"/>
              <a:t> </a:t>
            </a:r>
            <a:r>
              <a:rPr lang="en-US" dirty="0" err="1" smtClean="0"/>
              <a:t>recente</a:t>
            </a:r>
            <a:endParaRPr lang="en-US" dirty="0" smtClean="0"/>
          </a:p>
          <a:p>
            <a:pPr lvl="1"/>
            <a:r>
              <a:rPr lang="en-US" dirty="0" smtClean="0"/>
              <a:t>PN + GENT + PATR (+MATR)</a:t>
            </a:r>
          </a:p>
          <a:p>
            <a:pPr lvl="1"/>
            <a:r>
              <a:rPr lang="en-US" dirty="0" smtClean="0"/>
              <a:t>PN + PATR + GENT</a:t>
            </a:r>
          </a:p>
          <a:p>
            <a:pPr lvl="1"/>
            <a:r>
              <a:rPr lang="en-US" dirty="0" smtClean="0"/>
              <a:t>PN + GENT + PATR + CO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15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Etrusco</a:t>
            </a:r>
            <a:r>
              <a:rPr lang="en-US" dirty="0" smtClean="0"/>
              <a:t>: </a:t>
            </a:r>
            <a:r>
              <a:rPr lang="en-US" dirty="0" err="1" smtClean="0"/>
              <a:t>suffissi</a:t>
            </a:r>
            <a:r>
              <a:rPr lang="en-US" dirty="0" smtClean="0"/>
              <a:t> </a:t>
            </a:r>
            <a:r>
              <a:rPr lang="en-US" dirty="0" err="1" smtClean="0"/>
              <a:t>gentilizi</a:t>
            </a:r>
            <a:r>
              <a:rPr lang="en-US" dirty="0" smtClean="0"/>
              <a:t> da </a:t>
            </a:r>
            <a:r>
              <a:rPr lang="en-US" dirty="0" err="1" smtClean="0"/>
              <a:t>patronimici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9118"/>
            <a:ext cx="8229600" cy="3617045"/>
          </a:xfrm>
        </p:spPr>
        <p:txBody>
          <a:bodyPr/>
          <a:lstStyle/>
          <a:p>
            <a:r>
              <a:rPr lang="en-US" dirty="0" smtClean="0"/>
              <a:t>-</a:t>
            </a:r>
            <a:r>
              <a:rPr lang="en-US" dirty="0" err="1" smtClean="0"/>
              <a:t>na</a:t>
            </a:r>
            <a:r>
              <a:rPr lang="en-US" dirty="0" smtClean="0"/>
              <a:t> (m. Velia-</a:t>
            </a:r>
            <a:r>
              <a:rPr lang="en-US" dirty="0" err="1" smtClean="0"/>
              <a:t>na</a:t>
            </a:r>
            <a:r>
              <a:rPr lang="en-US" dirty="0" smtClean="0"/>
              <a:t>, </a:t>
            </a:r>
            <a:r>
              <a:rPr lang="en-US" dirty="0" err="1" smtClean="0"/>
              <a:t>Pia-na</a:t>
            </a:r>
            <a:r>
              <a:rPr lang="en-US" dirty="0" smtClean="0"/>
              <a:t>, </a:t>
            </a:r>
            <a:r>
              <a:rPr lang="en-US" dirty="0" err="1" smtClean="0"/>
              <a:t>Vestirici-na</a:t>
            </a:r>
            <a:r>
              <a:rPr lang="en-US" dirty="0" smtClean="0"/>
              <a:t>, f. </a:t>
            </a:r>
            <a:r>
              <a:rPr lang="en-US" dirty="0" err="1" smtClean="0"/>
              <a:t>Nuzar</a:t>
            </a:r>
            <a:r>
              <a:rPr lang="en-US" dirty="0" smtClean="0"/>
              <a:t>-</a:t>
            </a:r>
            <a:r>
              <a:rPr lang="en-US" dirty="0" err="1" smtClean="0"/>
              <a:t>na</a:t>
            </a:r>
            <a:r>
              <a:rPr lang="en-US" dirty="0" smtClean="0"/>
              <a:t>-i)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ra</a:t>
            </a:r>
            <a:r>
              <a:rPr lang="en-US" dirty="0" smtClean="0"/>
              <a:t> (m. </a:t>
            </a:r>
            <a:r>
              <a:rPr lang="en-US" dirty="0" err="1" smtClean="0"/>
              <a:t>Vel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u-ra</a:t>
            </a:r>
            <a:r>
              <a:rPr lang="en-US" dirty="0" smtClean="0"/>
              <a:t>, </a:t>
            </a:r>
            <a:r>
              <a:rPr lang="en-US" dirty="0" err="1" smtClean="0"/>
              <a:t>Velf-ra</a:t>
            </a:r>
            <a:r>
              <a:rPr lang="en-US" dirty="0" smtClean="0"/>
              <a:t>, </a:t>
            </a:r>
            <a:r>
              <a:rPr lang="en-US" dirty="0" err="1" smtClean="0"/>
              <a:t>Tela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u-ra</a:t>
            </a:r>
            <a:r>
              <a:rPr lang="en-US" dirty="0" smtClean="0"/>
              <a:t>)</a:t>
            </a:r>
          </a:p>
          <a:p>
            <a:r>
              <a:rPr lang="en-US" dirty="0" smtClean="0"/>
              <a:t>-me-</a:t>
            </a:r>
            <a:r>
              <a:rPr lang="en-US" dirty="0" err="1" smtClean="0"/>
              <a:t>na</a:t>
            </a:r>
            <a:r>
              <a:rPr lang="en-US" dirty="0" smtClean="0"/>
              <a:t> (m. *</a:t>
            </a:r>
            <a:r>
              <a:rPr lang="en-US" dirty="0" err="1" smtClean="0"/>
              <a:t>Ritu</a:t>
            </a:r>
            <a:r>
              <a:rPr lang="en-US" dirty="0"/>
              <a:t>-</a:t>
            </a:r>
            <a:r>
              <a:rPr lang="en-US" dirty="0" smtClean="0"/>
              <a:t>me-</a:t>
            </a:r>
            <a:r>
              <a:rPr lang="en-US" dirty="0" err="1" smtClean="0"/>
              <a:t>na</a:t>
            </a:r>
            <a:r>
              <a:rPr lang="en-US" dirty="0" smtClean="0"/>
              <a:t>, </a:t>
            </a:r>
            <a:r>
              <a:rPr lang="en-US" dirty="0" err="1" smtClean="0"/>
              <a:t>Pustu</a:t>
            </a:r>
            <a:r>
              <a:rPr lang="en-US" dirty="0"/>
              <a:t>-</a:t>
            </a:r>
            <a:r>
              <a:rPr lang="en-US" dirty="0" smtClean="0"/>
              <a:t>mi-</a:t>
            </a:r>
            <a:r>
              <a:rPr lang="en-US" dirty="0" err="1" smtClean="0"/>
              <a:t>na</a:t>
            </a:r>
            <a:r>
              <a:rPr lang="en-US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nie</a:t>
            </a:r>
            <a:r>
              <a:rPr lang="en-US" dirty="0" smtClean="0"/>
              <a:t> &lt;*-</a:t>
            </a:r>
            <a:r>
              <a:rPr lang="en-US" dirty="0" err="1" smtClean="0"/>
              <a:t>na-ie</a:t>
            </a:r>
            <a:r>
              <a:rPr lang="en-US" dirty="0" smtClean="0"/>
              <a:t> (m. </a:t>
            </a:r>
            <a:r>
              <a:rPr lang="en-US" dirty="0" err="1" smtClean="0"/>
              <a:t>Parm-nie</a:t>
            </a:r>
            <a:r>
              <a:rPr lang="en-US" dirty="0" smtClean="0"/>
              <a:t>, </a:t>
            </a:r>
            <a:r>
              <a:rPr lang="en-US" dirty="0" err="1" smtClean="0"/>
              <a:t>Tar</a:t>
            </a:r>
            <a:r>
              <a:rPr lang="en-US" dirty="0" err="1" smtClean="0">
                <a:latin typeface="Symbol" charset="2"/>
                <a:cs typeface="Symbol" charset="2"/>
              </a:rPr>
              <a:t>c</a:t>
            </a:r>
            <a:r>
              <a:rPr lang="en-US" dirty="0" err="1" smtClean="0"/>
              <a:t>u-nie</a:t>
            </a:r>
            <a:r>
              <a:rPr lang="en-US" dirty="0" smtClean="0"/>
              <a:t>, </a:t>
            </a:r>
            <a:r>
              <a:rPr lang="en-US" dirty="0" err="1" smtClean="0"/>
              <a:t>Carpu-nie</a:t>
            </a:r>
            <a:r>
              <a:rPr lang="en-US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rie</a:t>
            </a:r>
            <a:r>
              <a:rPr lang="en-US" dirty="0" smtClean="0"/>
              <a:t> &lt;*</a:t>
            </a:r>
            <a:r>
              <a:rPr lang="en-US" dirty="0" err="1" smtClean="0"/>
              <a:t>ra-ie</a:t>
            </a:r>
            <a:r>
              <a:rPr lang="en-US" dirty="0" smtClean="0"/>
              <a:t> (m. Nave-</a:t>
            </a:r>
            <a:r>
              <a:rPr lang="en-US" dirty="0" err="1" smtClean="0"/>
              <a:t>rie</a:t>
            </a:r>
            <a:r>
              <a:rPr lang="en-US" dirty="0" smtClean="0"/>
              <a:t>, </a:t>
            </a:r>
            <a:r>
              <a:rPr lang="en-US" dirty="0" err="1" smtClean="0"/>
              <a:t>Man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u-reie</a:t>
            </a:r>
            <a:r>
              <a:rPr lang="en-US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ie-na</a:t>
            </a:r>
            <a:r>
              <a:rPr lang="en-US" dirty="0" smtClean="0"/>
              <a:t> (m. </a:t>
            </a:r>
            <a:r>
              <a:rPr lang="en-US" dirty="0" err="1" smtClean="0"/>
              <a:t>Fap-ie-na</a:t>
            </a:r>
            <a:r>
              <a:rPr lang="en-US" dirty="0" smtClean="0"/>
              <a:t>, *Spur-</a:t>
            </a:r>
            <a:r>
              <a:rPr lang="en-US" dirty="0" err="1" smtClean="0"/>
              <a:t>ie</a:t>
            </a:r>
            <a:r>
              <a:rPr lang="en-US" dirty="0" smtClean="0"/>
              <a:t>-</a:t>
            </a:r>
            <a:r>
              <a:rPr lang="en-US" dirty="0" err="1" smtClean="0"/>
              <a:t>na</a:t>
            </a:r>
            <a:r>
              <a:rPr lang="en-US" dirty="0" smtClean="0"/>
              <a:t>, *</a:t>
            </a:r>
            <a:r>
              <a:rPr lang="en-US" dirty="0" err="1" smtClean="0"/>
              <a:t>Acr-ie-na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29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Etrusco</a:t>
            </a:r>
            <a:r>
              <a:rPr lang="en-US" dirty="0" smtClean="0"/>
              <a:t>: </a:t>
            </a:r>
            <a:r>
              <a:rPr lang="en-US" dirty="0" err="1" smtClean="0"/>
              <a:t>suffissi</a:t>
            </a:r>
            <a:r>
              <a:rPr lang="en-US" dirty="0" smtClean="0"/>
              <a:t> </a:t>
            </a:r>
            <a:r>
              <a:rPr lang="en-US" dirty="0" err="1" smtClean="0"/>
              <a:t>gentilizi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6031"/>
            <a:ext cx="8229600" cy="403013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Da </a:t>
            </a:r>
            <a:r>
              <a:rPr lang="en-US" dirty="0" err="1" smtClean="0"/>
              <a:t>etnici</a:t>
            </a:r>
            <a:endParaRPr lang="en-US" dirty="0"/>
          </a:p>
          <a:p>
            <a:r>
              <a:rPr lang="en-US" dirty="0" smtClean="0"/>
              <a:t>-</a:t>
            </a:r>
            <a:r>
              <a:rPr lang="en-US" dirty="0" err="1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e</a:t>
            </a:r>
            <a:r>
              <a:rPr lang="en-US" dirty="0" smtClean="0"/>
              <a:t>/-</a:t>
            </a:r>
            <a:r>
              <a:rPr lang="en-US" dirty="0" err="1" smtClean="0"/>
              <a:t>te</a:t>
            </a:r>
            <a:r>
              <a:rPr lang="en-US" dirty="0" smtClean="0"/>
              <a:t> (m. </a:t>
            </a:r>
            <a:r>
              <a:rPr lang="en-US" dirty="0" err="1" smtClean="0"/>
              <a:t>Kavia-te</a:t>
            </a:r>
            <a:r>
              <a:rPr lang="en-US" dirty="0" smtClean="0"/>
              <a:t>, </a:t>
            </a:r>
            <a:r>
              <a:rPr lang="en-US" dirty="0" err="1" smtClean="0"/>
              <a:t>Ecna-te</a:t>
            </a:r>
            <a:r>
              <a:rPr lang="en-US" dirty="0" smtClean="0"/>
              <a:t>, Nula-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na-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e</a:t>
            </a:r>
            <a:r>
              <a:rPr lang="en-US" dirty="0" smtClean="0"/>
              <a:t>/-</a:t>
            </a:r>
            <a:r>
              <a:rPr lang="en-US" dirty="0" err="1" smtClean="0"/>
              <a:t>te</a:t>
            </a:r>
            <a:r>
              <a:rPr lang="en-US" dirty="0" smtClean="0"/>
              <a:t> (m. Uri-</a:t>
            </a:r>
            <a:r>
              <a:rPr lang="en-US" dirty="0" err="1" smtClean="0"/>
              <a:t>na</a:t>
            </a:r>
            <a:r>
              <a:rPr lang="en-US" dirty="0" smtClean="0"/>
              <a:t>-</a:t>
            </a:r>
            <a:r>
              <a:rPr lang="en-US" dirty="0" err="1" smtClean="0"/>
              <a:t>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ane</a:t>
            </a:r>
            <a:r>
              <a:rPr lang="en-US" dirty="0" smtClean="0"/>
              <a:t> / -</a:t>
            </a:r>
            <a:r>
              <a:rPr lang="en-US" dirty="0" err="1" smtClean="0"/>
              <a:t>ine</a:t>
            </a:r>
            <a:r>
              <a:rPr lang="en-US" dirty="0" smtClean="0"/>
              <a:t> (m. </a:t>
            </a:r>
            <a:r>
              <a:rPr lang="en-US" dirty="0" err="1" smtClean="0"/>
              <a:t>Vei-ane</a:t>
            </a:r>
            <a:r>
              <a:rPr lang="en-US" dirty="0" smtClean="0"/>
              <a:t>, </a:t>
            </a:r>
            <a:r>
              <a:rPr lang="en-US" dirty="0" err="1" smtClean="0"/>
              <a:t>Lat-ine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G</a:t>
            </a:r>
            <a:r>
              <a:rPr lang="en-US" dirty="0" err="1" smtClean="0"/>
              <a:t>entilizi</a:t>
            </a:r>
            <a:r>
              <a:rPr lang="en-US" dirty="0" smtClean="0"/>
              <a:t> </a:t>
            </a:r>
            <a:r>
              <a:rPr lang="en-US" dirty="0" smtClean="0"/>
              <a:t>in –u (m. </a:t>
            </a:r>
            <a:r>
              <a:rPr lang="en-US" dirty="0" err="1" smtClean="0"/>
              <a:t>Velu</a:t>
            </a:r>
            <a:r>
              <a:rPr lang="en-US" dirty="0" smtClean="0"/>
              <a:t>, </a:t>
            </a:r>
            <a:r>
              <a:rPr lang="en-US" dirty="0" err="1" smtClean="0"/>
              <a:t>An</a:t>
            </a:r>
            <a:r>
              <a:rPr lang="en-US" dirty="0" err="1" smtClean="0">
                <a:latin typeface="Symbol" charset="2"/>
                <a:cs typeface="Symbol" charset="2"/>
              </a:rPr>
              <a:t>c</a:t>
            </a:r>
            <a:r>
              <a:rPr lang="en-US" dirty="0" err="1" smtClean="0"/>
              <a:t>aru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546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Sabellici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903"/>
            <a:ext cx="8229600" cy="42282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Umbro</a:t>
            </a:r>
            <a:r>
              <a:rPr lang="en-US" dirty="0" smtClean="0"/>
              <a:t>, </a:t>
            </a:r>
            <a:r>
              <a:rPr lang="en-US" dirty="0" err="1" smtClean="0"/>
              <a:t>Volsco</a:t>
            </a:r>
            <a:r>
              <a:rPr lang="en-US" dirty="0" smtClean="0"/>
              <a:t>, </a:t>
            </a:r>
            <a:r>
              <a:rPr lang="en-US" dirty="0" err="1" smtClean="0"/>
              <a:t>Marso</a:t>
            </a:r>
            <a:r>
              <a:rPr lang="en-US" dirty="0" smtClean="0"/>
              <a:t>, </a:t>
            </a:r>
            <a:r>
              <a:rPr lang="en-US" dirty="0" err="1" smtClean="0"/>
              <a:t>Equo</a:t>
            </a:r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PN + (</a:t>
            </a:r>
            <a:r>
              <a:rPr lang="en-US" dirty="0" err="1" smtClean="0"/>
              <a:t>fel</a:t>
            </a:r>
            <a:r>
              <a:rPr lang="en-US" dirty="0" smtClean="0"/>
              <a:t>(is) PATR +) GENT</a:t>
            </a:r>
          </a:p>
          <a:p>
            <a:endParaRPr lang="en-US" dirty="0"/>
          </a:p>
          <a:p>
            <a:r>
              <a:rPr lang="en-US" dirty="0" err="1" smtClean="0"/>
              <a:t>Po.Ca.Pomposiies</a:t>
            </a:r>
            <a:r>
              <a:rPr lang="en-US" dirty="0" smtClean="0"/>
              <a:t> (</a:t>
            </a:r>
            <a:r>
              <a:rPr lang="en-US" dirty="0" err="1" smtClean="0"/>
              <a:t>Aequo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Vuvçis</a:t>
            </a:r>
            <a:r>
              <a:rPr lang="en-US" dirty="0" smtClean="0"/>
              <a:t> </a:t>
            </a:r>
            <a:r>
              <a:rPr lang="en-US" dirty="0" err="1" smtClean="0"/>
              <a:t>Titis</a:t>
            </a:r>
            <a:r>
              <a:rPr lang="en-US" dirty="0" smtClean="0"/>
              <a:t> </a:t>
            </a:r>
            <a:r>
              <a:rPr lang="en-US" dirty="0" err="1" smtClean="0"/>
              <a:t>Teteies</a:t>
            </a:r>
            <a:r>
              <a:rPr lang="en-US" dirty="0" smtClean="0"/>
              <a:t> (</a:t>
            </a:r>
            <a:r>
              <a:rPr lang="en-US" dirty="0" err="1" smtClean="0"/>
              <a:t>Umbro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Luvceis</a:t>
            </a:r>
            <a:r>
              <a:rPr lang="en-US" dirty="0" smtClean="0"/>
              <a:t> </a:t>
            </a:r>
            <a:r>
              <a:rPr lang="en-US" dirty="0" err="1" smtClean="0"/>
              <a:t>Cnaiviies</a:t>
            </a:r>
            <a:r>
              <a:rPr lang="en-US" dirty="0" smtClean="0"/>
              <a:t> (Osco)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9697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propri</a:t>
            </a:r>
            <a:r>
              <a:rPr lang="en-US" dirty="0" smtClean="0"/>
              <a:t>: </a:t>
            </a:r>
            <a:r>
              <a:rPr lang="en-US" dirty="0" err="1" smtClean="0"/>
              <a:t>definizione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56123"/>
            <a:ext cx="8229600" cy="3770040"/>
          </a:xfrm>
        </p:spPr>
        <p:txBody>
          <a:bodyPr>
            <a:normAutofit/>
          </a:bodyPr>
          <a:lstStyle/>
          <a:p>
            <a:r>
              <a:rPr lang="en-US" sz="2400" i="1" dirty="0" err="1" smtClean="0"/>
              <a:t>Proprium</a:t>
            </a:r>
            <a:r>
              <a:rPr lang="en-US" sz="2400" i="1" dirty="0" smtClean="0"/>
              <a:t> </a:t>
            </a:r>
            <a:r>
              <a:rPr lang="en-US" sz="2400" dirty="0" err="1" smtClean="0"/>
              <a:t>vs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appellativum</a:t>
            </a:r>
            <a:endParaRPr lang="en-US" sz="2400" i="1" dirty="0" smtClean="0"/>
          </a:p>
          <a:p>
            <a:endParaRPr lang="en-US" sz="2400" i="1" dirty="0" smtClean="0"/>
          </a:p>
          <a:p>
            <a:pPr lvl="1"/>
            <a:r>
              <a:rPr lang="en-US" sz="2000" dirty="0" err="1" smtClean="0"/>
              <a:t>Nella</a:t>
            </a:r>
            <a:r>
              <a:rPr lang="en-US" sz="2000" dirty="0" smtClean="0"/>
              <a:t> </a:t>
            </a:r>
            <a:r>
              <a:rPr lang="en-US" sz="2000" dirty="0" err="1" smtClean="0"/>
              <a:t>neuropsicologia</a:t>
            </a:r>
            <a:r>
              <a:rPr lang="en-US" sz="2000" dirty="0" smtClean="0"/>
              <a:t> </a:t>
            </a:r>
            <a:r>
              <a:rPr lang="en-US" sz="2000" dirty="0" err="1" smtClean="0"/>
              <a:t>cognitiva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err="1" smtClean="0"/>
              <a:t>Nella</a:t>
            </a:r>
            <a:r>
              <a:rPr lang="en-US" sz="2000" dirty="0" smtClean="0"/>
              <a:t> </a:t>
            </a:r>
            <a:r>
              <a:rPr lang="en-US" sz="2000" dirty="0" err="1" smtClean="0"/>
              <a:t>linguistica</a:t>
            </a:r>
            <a:r>
              <a:rPr lang="en-US" sz="2000" dirty="0" smtClean="0"/>
              <a:t> </a:t>
            </a:r>
            <a:r>
              <a:rPr lang="en-US" sz="2000" dirty="0" err="1" smtClean="0"/>
              <a:t>generale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72441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Sabellici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9808"/>
            <a:ext cx="8229600" cy="332635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Osco e </a:t>
            </a:r>
            <a:r>
              <a:rPr lang="en-US" dirty="0" err="1" smtClean="0"/>
              <a:t>Peligno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PN + GENT + PATR + Co</a:t>
            </a:r>
          </a:p>
          <a:p>
            <a:pPr marL="0" indent="0" algn="ctr">
              <a:buNone/>
            </a:pPr>
            <a:r>
              <a:rPr lang="en-US" dirty="0" err="1" smtClean="0"/>
              <a:t>osc</a:t>
            </a:r>
            <a:r>
              <a:rPr lang="en-US" dirty="0" smtClean="0"/>
              <a:t>. </a:t>
            </a:r>
            <a:r>
              <a:rPr lang="en-US" i="1" dirty="0" smtClean="0"/>
              <a:t>Gn. </a:t>
            </a:r>
            <a:r>
              <a:rPr lang="en-US" i="1" dirty="0" err="1" smtClean="0"/>
              <a:t>Staiis</a:t>
            </a:r>
            <a:r>
              <a:rPr lang="en-US" i="1" dirty="0" smtClean="0"/>
              <a:t> </a:t>
            </a:r>
            <a:r>
              <a:rPr lang="en-US" i="1" dirty="0" err="1" smtClean="0"/>
              <a:t>Mh</a:t>
            </a:r>
            <a:r>
              <a:rPr lang="en-US" i="1" dirty="0" smtClean="0"/>
              <a:t>.(=</a:t>
            </a:r>
            <a:r>
              <a:rPr lang="en-US" i="1" dirty="0" err="1" smtClean="0"/>
              <a:t>Mahiis</a:t>
            </a:r>
            <a:r>
              <a:rPr lang="en-US" i="1" dirty="0" smtClean="0"/>
              <a:t>) </a:t>
            </a:r>
            <a:r>
              <a:rPr lang="en-US" i="1" dirty="0" err="1" smtClean="0"/>
              <a:t>Stafidinis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845481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Messapico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0732"/>
            <a:ext cx="8229600" cy="40454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Gentilizi</a:t>
            </a:r>
            <a:r>
              <a:rPr lang="en-US" dirty="0" smtClean="0"/>
              <a:t> solo dal IV </a:t>
            </a:r>
            <a:r>
              <a:rPr lang="en-US" dirty="0" err="1" smtClean="0"/>
              <a:t>secolo</a:t>
            </a:r>
            <a:r>
              <a:rPr lang="en-US" dirty="0" smtClean="0"/>
              <a:t> </a:t>
            </a:r>
            <a:r>
              <a:rPr lang="en-US" dirty="0" err="1" smtClean="0"/>
              <a:t>a.C</a:t>
            </a:r>
            <a:r>
              <a:rPr lang="en-US" dirty="0" smtClean="0"/>
              <a:t>. Il </a:t>
            </a:r>
            <a:r>
              <a:rPr lang="en-US" dirty="0" err="1" smtClean="0"/>
              <a:t>nome</a:t>
            </a:r>
            <a:r>
              <a:rPr lang="en-US" dirty="0" smtClean="0"/>
              <a:t>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epsresso</a:t>
            </a:r>
            <a:r>
              <a:rPr lang="en-US" dirty="0" smtClean="0"/>
              <a:t> in </a:t>
            </a:r>
            <a:r>
              <a:rPr lang="en-US" dirty="0" err="1" smtClean="0"/>
              <a:t>nominativo</a:t>
            </a:r>
            <a:r>
              <a:rPr lang="en-US" dirty="0" smtClean="0"/>
              <a:t> o in </a:t>
            </a:r>
            <a:r>
              <a:rPr lang="en-US" dirty="0" err="1" smtClean="0"/>
              <a:t>genitivo</a:t>
            </a:r>
            <a:r>
              <a:rPr lang="en-US" dirty="0" smtClean="0"/>
              <a:t>; PN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abbreviati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maschili</a:t>
            </a:r>
            <a:r>
              <a:rPr lang="en-US" dirty="0" smtClean="0"/>
              <a:t>: PN + GENT (-</a:t>
            </a:r>
            <a:r>
              <a:rPr lang="en-US" dirty="0" err="1" smtClean="0"/>
              <a:t>ya</a:t>
            </a:r>
            <a:r>
              <a:rPr lang="en-US" dirty="0" smtClean="0"/>
              <a:t>- &lt; *-</a:t>
            </a:r>
            <a:r>
              <a:rPr lang="en-US" dirty="0" err="1" smtClean="0"/>
              <a:t>yo</a:t>
            </a:r>
            <a:r>
              <a:rPr lang="en-US" dirty="0" smtClean="0"/>
              <a:t>-)</a:t>
            </a:r>
          </a:p>
          <a:p>
            <a:r>
              <a:rPr lang="en-US" dirty="0" err="1" smtClean="0"/>
              <a:t>femminili</a:t>
            </a:r>
            <a:r>
              <a:rPr lang="en-US" dirty="0" smtClean="0"/>
              <a:t>: PN + PATR (PN + GENT padre) + </a:t>
            </a:r>
            <a:r>
              <a:rPr lang="en-US" dirty="0" err="1" smtClean="0"/>
              <a:t>bilia</a:t>
            </a:r>
            <a:r>
              <a:rPr lang="en-US" dirty="0" smtClean="0"/>
              <a:t> ‘</a:t>
            </a:r>
            <a:r>
              <a:rPr lang="en-US" dirty="0" err="1" smtClean="0"/>
              <a:t>figlia</a:t>
            </a:r>
            <a:r>
              <a:rPr lang="en-US" dirty="0" smtClean="0"/>
              <a:t>’</a:t>
            </a:r>
          </a:p>
          <a:p>
            <a:pPr marL="0" indent="0" algn="ctr">
              <a:buNone/>
            </a:pPr>
            <a:r>
              <a:rPr lang="en-US" dirty="0" err="1" smtClean="0"/>
              <a:t>Es</a:t>
            </a:r>
            <a:r>
              <a:rPr lang="en-US" dirty="0" smtClean="0"/>
              <a:t>. </a:t>
            </a:r>
            <a:r>
              <a:rPr lang="en-US" dirty="0" err="1" smtClean="0"/>
              <a:t>Hipaka</a:t>
            </a:r>
            <a:r>
              <a:rPr lang="en-US" dirty="0" smtClean="0"/>
              <a:t> </a:t>
            </a:r>
            <a:r>
              <a:rPr lang="en-US" dirty="0" err="1" smtClean="0">
                <a:latin typeface="Symbol" charset="2"/>
                <a:cs typeface="Symbol" charset="2"/>
              </a:rPr>
              <a:t>Q</a:t>
            </a:r>
            <a:r>
              <a:rPr lang="en-US" dirty="0" err="1" smtClean="0"/>
              <a:t>aotoras</a:t>
            </a:r>
            <a:r>
              <a:rPr lang="en-US" dirty="0" smtClean="0"/>
              <a:t> </a:t>
            </a:r>
            <a:r>
              <a:rPr lang="en-US" dirty="0" err="1" smtClean="0"/>
              <a:t>Keošorrihi</a:t>
            </a:r>
            <a:r>
              <a:rPr lang="en-US" dirty="0" smtClean="0"/>
              <a:t> </a:t>
            </a:r>
            <a:r>
              <a:rPr lang="en-US" dirty="0" err="1" smtClean="0"/>
              <a:t>bilia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La </a:t>
            </a:r>
            <a:r>
              <a:rPr lang="en-US" dirty="0" err="1" smtClean="0"/>
              <a:t>ieronimia</a:t>
            </a:r>
            <a:r>
              <a:rPr lang="en-US" dirty="0" smtClean="0"/>
              <a:t>: </a:t>
            </a:r>
          </a:p>
          <a:p>
            <a:r>
              <a:rPr lang="en-US" dirty="0" smtClean="0"/>
              <a:t>tabara </a:t>
            </a:r>
            <a:r>
              <a:rPr lang="en-US" dirty="0" err="1" smtClean="0"/>
              <a:t>Damatras</a:t>
            </a:r>
            <a:r>
              <a:rPr lang="en-US" dirty="0" smtClean="0"/>
              <a:t>, </a:t>
            </a:r>
            <a:r>
              <a:rPr lang="es-ES_tradnl" dirty="0" err="1" smtClean="0"/>
              <a:t>tabarovas</a:t>
            </a:r>
            <a:r>
              <a:rPr lang="es-ES_tradnl" dirty="0" smtClean="0"/>
              <a:t> </a:t>
            </a:r>
            <a:r>
              <a:rPr lang="es-ES_tradnl" dirty="0" err="1"/>
              <a:t>Aproditiovas</a:t>
            </a:r>
            <a:r>
              <a:rPr lang="es-ES_tradnl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&gt; </a:t>
            </a:r>
            <a:r>
              <a:rPr lang="fi-FI" dirty="0" err="1"/>
              <a:t>T</a:t>
            </a:r>
            <a:r>
              <a:rPr lang="fi-FI" dirty="0" err="1" smtClean="0"/>
              <a:t>abaraihi</a:t>
            </a:r>
            <a:r>
              <a:rPr lang="fi-FI" dirty="0" smtClean="0"/>
              <a:t> </a:t>
            </a:r>
            <a:r>
              <a:rPr lang="fi-FI" dirty="0" err="1" smtClean="0"/>
              <a:t>Mahharaos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85214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Venetico</a:t>
            </a: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598486"/>
              </p:ext>
            </p:extLst>
          </p:nvPr>
        </p:nvGraphicFramePr>
        <p:xfrm>
          <a:off x="1313416" y="1841499"/>
          <a:ext cx="7239600" cy="4033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5626100" imgH="3175000" progId="Word.Document.12">
                  <p:link updateAutomatic="1"/>
                </p:oleObj>
              </mc:Choice>
              <mc:Fallback>
                <p:oleObj name="Document" r:id="rId3" imgW="5626100" imgH="31750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3416" y="1841499"/>
                        <a:ext cx="7239600" cy="4033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9063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 </a:t>
            </a:r>
            <a:r>
              <a:rPr lang="en-US" sz="4000" dirty="0" err="1" smtClean="0"/>
              <a:t>suffissi</a:t>
            </a:r>
            <a:r>
              <a:rPr lang="en-US" sz="4000" dirty="0" smtClean="0"/>
              <a:t> </a:t>
            </a:r>
            <a:r>
              <a:rPr lang="en-US" sz="4000" dirty="0" err="1" smtClean="0"/>
              <a:t>gentilizi</a:t>
            </a:r>
            <a:r>
              <a:rPr lang="en-US" sz="4000" dirty="0" smtClean="0"/>
              <a:t> </a:t>
            </a:r>
            <a:r>
              <a:rPr lang="en-US" sz="4000" dirty="0" err="1" smtClean="0"/>
              <a:t>patronimici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err="1" smtClean="0"/>
              <a:t>nelle</a:t>
            </a:r>
            <a:r>
              <a:rPr lang="en-US" sz="4000" dirty="0" smtClean="0"/>
              <a:t> </a:t>
            </a:r>
            <a:r>
              <a:rPr lang="en-US" sz="4000" dirty="0" err="1" smtClean="0"/>
              <a:t>lingue</a:t>
            </a:r>
            <a:r>
              <a:rPr lang="en-US" sz="4000" dirty="0" smtClean="0"/>
              <a:t> </a:t>
            </a:r>
            <a:r>
              <a:rPr lang="en-US" sz="4000" dirty="0" err="1" smtClean="0"/>
              <a:t>dell’Italia</a:t>
            </a:r>
            <a:r>
              <a:rPr lang="en-US" sz="4000" dirty="0" smtClean="0"/>
              <a:t> </a:t>
            </a:r>
            <a:r>
              <a:rPr lang="en-US" sz="4000" dirty="0" err="1" smtClean="0"/>
              <a:t>antica</a:t>
            </a:r>
            <a:endParaRPr lang="en-US" sz="4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82610"/>
              </p:ext>
            </p:extLst>
          </p:nvPr>
        </p:nvGraphicFramePr>
        <p:xfrm>
          <a:off x="566121" y="2099855"/>
          <a:ext cx="7833889" cy="375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5626100" imgH="2514600" progId="Word.Document.12">
                  <p:link updateAutomatic="1"/>
                </p:oleObj>
              </mc:Choice>
              <mc:Fallback>
                <p:oleObj name="Document" r:id="rId3" imgW="5626100" imgH="25146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6121" y="2099855"/>
                        <a:ext cx="7833889" cy="37598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8267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 </a:t>
            </a:r>
            <a:r>
              <a:rPr lang="en-US" sz="4000" dirty="0" err="1" smtClean="0"/>
              <a:t>suffissi</a:t>
            </a:r>
            <a:r>
              <a:rPr lang="en-US" sz="4000" dirty="0" smtClean="0"/>
              <a:t> </a:t>
            </a:r>
            <a:r>
              <a:rPr lang="en-US" sz="4000" dirty="0" err="1" smtClean="0"/>
              <a:t>gentilizi</a:t>
            </a:r>
            <a:r>
              <a:rPr lang="en-US" sz="4000" dirty="0" smtClean="0"/>
              <a:t> da </a:t>
            </a:r>
            <a:r>
              <a:rPr lang="en-US" sz="4000" dirty="0" err="1" smtClean="0"/>
              <a:t>etnici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err="1"/>
              <a:t>nelle</a:t>
            </a:r>
            <a:r>
              <a:rPr lang="en-US" sz="4000" dirty="0"/>
              <a:t> </a:t>
            </a:r>
            <a:r>
              <a:rPr lang="en-US" sz="4000" dirty="0" err="1"/>
              <a:t>lingue</a:t>
            </a:r>
            <a:r>
              <a:rPr lang="en-US" sz="4000" dirty="0"/>
              <a:t> </a:t>
            </a:r>
            <a:r>
              <a:rPr lang="en-US" sz="4000" dirty="0" err="1"/>
              <a:t>dell’Italia</a:t>
            </a:r>
            <a:r>
              <a:rPr lang="en-US" sz="4000" dirty="0"/>
              <a:t> </a:t>
            </a:r>
            <a:r>
              <a:rPr lang="en-US" sz="4000" dirty="0" err="1"/>
              <a:t>antica</a:t>
            </a:r>
            <a:endParaRPr lang="en-US" sz="4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609003"/>
              </p:ext>
            </p:extLst>
          </p:nvPr>
        </p:nvGraphicFramePr>
        <p:xfrm>
          <a:off x="274794" y="2343149"/>
          <a:ext cx="7762539" cy="299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Document" r:id="rId3" imgW="5626100" imgH="2171700" progId="Word.Document.12">
                  <p:link updateAutomatic="1"/>
                </p:oleObj>
              </mc:Choice>
              <mc:Fallback>
                <p:oleObj name="Document" r:id="rId3" imgW="5626100" imgH="21717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794" y="2343149"/>
                        <a:ext cx="7762539" cy="2996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932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278326"/>
            <a:ext cx="8229600" cy="1202413"/>
          </a:xfrm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salti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categoria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933382"/>
              </p:ext>
            </p:extLst>
          </p:nvPr>
        </p:nvGraphicFramePr>
        <p:xfrm>
          <a:off x="533702" y="4374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urved Up Arrow 9"/>
          <p:cNvSpPr/>
          <p:nvPr/>
        </p:nvSpPr>
        <p:spPr>
          <a:xfrm>
            <a:off x="6632248" y="1428936"/>
            <a:ext cx="523875" cy="317500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Up Arrow 10"/>
          <p:cNvSpPr/>
          <p:nvPr/>
        </p:nvSpPr>
        <p:spPr>
          <a:xfrm>
            <a:off x="4955849" y="2632536"/>
            <a:ext cx="523875" cy="317500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urved Up Arrow 11"/>
          <p:cNvSpPr/>
          <p:nvPr/>
        </p:nvSpPr>
        <p:spPr>
          <a:xfrm>
            <a:off x="6613874" y="3703646"/>
            <a:ext cx="523875" cy="317500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 rot="11009909">
            <a:off x="4944406" y="1429737"/>
            <a:ext cx="532570" cy="300732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urved Up Arrow 14"/>
          <p:cNvSpPr/>
          <p:nvPr/>
        </p:nvSpPr>
        <p:spPr>
          <a:xfrm rot="11016053">
            <a:off x="6623327" y="2616398"/>
            <a:ext cx="523875" cy="317500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urved Up Arrow 15"/>
          <p:cNvSpPr/>
          <p:nvPr/>
        </p:nvSpPr>
        <p:spPr>
          <a:xfrm rot="10800000">
            <a:off x="4943430" y="3703645"/>
            <a:ext cx="523875" cy="317500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Up Arrow 16"/>
          <p:cNvSpPr/>
          <p:nvPr/>
        </p:nvSpPr>
        <p:spPr>
          <a:xfrm rot="10800000">
            <a:off x="5685902" y="611980"/>
            <a:ext cx="566196" cy="2376426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>
            <a:off x="7497762" y="2285925"/>
            <a:ext cx="523875" cy="2677476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298369" y="1746438"/>
            <a:ext cx="1224046" cy="41079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</a:t>
            </a:r>
            <a:r>
              <a:rPr lang="en-US" b="1" i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ropria</a:t>
            </a:r>
            <a:endParaRPr lang="en-US" b="1" i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417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i="1" dirty="0" err="1" smtClean="0"/>
              <a:t>propria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715461"/>
            <a:ext cx="8229600" cy="3410702"/>
          </a:xfrm>
        </p:spPr>
        <p:txBody>
          <a:bodyPr/>
          <a:lstStyle/>
          <a:p>
            <a:r>
              <a:rPr lang="en-US" sz="2400" dirty="0" err="1" smtClean="0"/>
              <a:t>Antroponimi</a:t>
            </a:r>
            <a:endParaRPr lang="en-US" sz="2400" dirty="0" smtClean="0"/>
          </a:p>
          <a:p>
            <a:r>
              <a:rPr lang="en-US" sz="2400" dirty="0" err="1" smtClean="0"/>
              <a:t>Toponimi</a:t>
            </a:r>
            <a:endParaRPr lang="en-US" sz="2400" dirty="0" smtClean="0"/>
          </a:p>
          <a:p>
            <a:r>
              <a:rPr lang="en-US" sz="2400" dirty="0" err="1" smtClean="0"/>
              <a:t>Marchionimi</a:t>
            </a:r>
            <a:endParaRPr lang="en-US" sz="2400" dirty="0" smtClean="0"/>
          </a:p>
          <a:p>
            <a:r>
              <a:rPr lang="en-US" i="1" dirty="0" err="1" smtClean="0"/>
              <a:t>Didascalie</a:t>
            </a:r>
            <a:r>
              <a:rPr lang="en-US" i="1" dirty="0" smtClean="0"/>
              <a:t> (: meta-</a:t>
            </a:r>
            <a:r>
              <a:rPr lang="en-US" i="1" dirty="0" err="1" smtClean="0"/>
              <a:t>testi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4733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 </a:t>
            </a:r>
            <a:r>
              <a:rPr lang="en-US" sz="4000" dirty="0" err="1" smtClean="0"/>
              <a:t>propria</a:t>
            </a:r>
            <a:r>
              <a:rPr lang="en-US" sz="4000" dirty="0" smtClean="0"/>
              <a:t>: </a:t>
            </a:r>
            <a:r>
              <a:rPr lang="en-US" sz="4000" dirty="0" err="1" smtClean="0"/>
              <a:t>definizione</a:t>
            </a:r>
            <a:r>
              <a:rPr lang="en-US" sz="4000" dirty="0" smtClean="0"/>
              <a:t> </a:t>
            </a:r>
            <a:r>
              <a:rPr lang="en-US" sz="4000" dirty="0" err="1" smtClean="0"/>
              <a:t>linguistica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47920"/>
            <a:ext cx="8229600" cy="367824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Costituiscono</a:t>
            </a:r>
            <a:r>
              <a:rPr lang="en-US" sz="2400" dirty="0" smtClean="0"/>
              <a:t> un </a:t>
            </a:r>
            <a:r>
              <a:rPr lang="en-US" sz="2400" dirty="0" err="1" smtClean="0"/>
              <a:t>sottoinsieme</a:t>
            </a:r>
            <a:r>
              <a:rPr lang="en-US" sz="2400" dirty="0" smtClean="0"/>
              <a:t> </a:t>
            </a:r>
            <a:r>
              <a:rPr lang="en-US" sz="2400" dirty="0" err="1" smtClean="0"/>
              <a:t>designativo</a:t>
            </a:r>
            <a:r>
              <a:rPr lang="en-US" sz="2400" dirty="0" smtClean="0"/>
              <a:t> </a:t>
            </a:r>
            <a:r>
              <a:rPr lang="en-US" sz="2400" dirty="0" err="1" smtClean="0"/>
              <a:t>all’interno</a:t>
            </a:r>
            <a:r>
              <a:rPr lang="en-US" sz="2400" dirty="0" smtClean="0"/>
              <a:t>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categoria</a:t>
            </a:r>
            <a:r>
              <a:rPr lang="en-US" sz="2400" dirty="0" smtClean="0"/>
              <a:t> </a:t>
            </a:r>
            <a:r>
              <a:rPr lang="en-US" sz="2400" i="1" dirty="0" err="1" smtClean="0"/>
              <a:t>nomen</a:t>
            </a:r>
            <a:endParaRPr lang="en-US" sz="2400" i="1" dirty="0"/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origine</a:t>
            </a:r>
            <a:r>
              <a:rPr lang="en-US" sz="2400" dirty="0" smtClean="0"/>
              <a:t> </a:t>
            </a:r>
            <a:r>
              <a:rPr lang="en-US" sz="2400" dirty="0" err="1" smtClean="0"/>
              <a:t>sono</a:t>
            </a:r>
            <a:r>
              <a:rPr lang="en-US" sz="2400" dirty="0" smtClean="0"/>
              <a:t> (per lo </a:t>
            </a:r>
            <a:r>
              <a:rPr lang="en-US" sz="2400" dirty="0" err="1" smtClean="0"/>
              <a:t>più</a:t>
            </a:r>
            <a:r>
              <a:rPr lang="en-US" sz="2400" dirty="0" smtClean="0"/>
              <a:t>) </a:t>
            </a:r>
            <a:r>
              <a:rPr lang="en-US" sz="2400" dirty="0" err="1" smtClean="0"/>
              <a:t>appellativi</a:t>
            </a:r>
            <a:r>
              <a:rPr lang="en-US" sz="2400" dirty="0" smtClean="0"/>
              <a:t> o </a:t>
            </a:r>
            <a:r>
              <a:rPr lang="en-US" sz="2400" dirty="0" err="1" smtClean="0"/>
              <a:t>aggettivi</a:t>
            </a:r>
            <a:endParaRPr lang="en-US" sz="2400" dirty="0" smtClean="0"/>
          </a:p>
          <a:p>
            <a:r>
              <a:rPr lang="en-US" sz="2400" dirty="0" smtClean="0"/>
              <a:t>Hanno </a:t>
            </a:r>
            <a:r>
              <a:rPr lang="en-US" sz="2400" dirty="0" err="1" smtClean="0"/>
              <a:t>significato</a:t>
            </a:r>
            <a:r>
              <a:rPr lang="en-US" sz="2400" dirty="0" smtClean="0"/>
              <a:t> solo in </a:t>
            </a:r>
            <a:r>
              <a:rPr lang="en-US" sz="2400" dirty="0" err="1" smtClean="0"/>
              <a:t>diacronia</a:t>
            </a:r>
            <a:r>
              <a:rPr lang="en-US" sz="2400" dirty="0" smtClean="0"/>
              <a:t>: in </a:t>
            </a:r>
            <a:r>
              <a:rPr lang="en-US" sz="2400" dirty="0" err="1" smtClean="0"/>
              <a:t>origine</a:t>
            </a:r>
            <a:r>
              <a:rPr lang="en-US" sz="2400" dirty="0" smtClean="0"/>
              <a:t> </a:t>
            </a:r>
            <a:r>
              <a:rPr lang="en-US" sz="2400" dirty="0" err="1" smtClean="0"/>
              <a:t>vogliono</a:t>
            </a:r>
            <a:r>
              <a:rPr lang="en-US" sz="2400" dirty="0" smtClean="0"/>
              <a:t> “dire </a:t>
            </a:r>
            <a:r>
              <a:rPr lang="en-US" sz="2400" dirty="0" err="1" smtClean="0"/>
              <a:t>qualcosa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Non </a:t>
            </a:r>
            <a:r>
              <a:rPr lang="en-US" sz="2400" dirty="0" err="1" smtClean="0"/>
              <a:t>hanno</a:t>
            </a:r>
            <a:r>
              <a:rPr lang="en-US" sz="2400" dirty="0" smtClean="0"/>
              <a:t> </a:t>
            </a:r>
            <a:r>
              <a:rPr lang="en-US" sz="2400" dirty="0" err="1" smtClean="0"/>
              <a:t>significato</a:t>
            </a:r>
            <a:r>
              <a:rPr lang="en-US" sz="2400" dirty="0" smtClean="0"/>
              <a:t> in </a:t>
            </a:r>
            <a:r>
              <a:rPr lang="en-US" sz="2400" dirty="0" err="1" smtClean="0"/>
              <a:t>sincronia</a:t>
            </a:r>
            <a:r>
              <a:rPr lang="en-US" sz="2400" dirty="0" smtClean="0"/>
              <a:t>, ma solo </a:t>
            </a:r>
            <a:r>
              <a:rPr lang="en-US" sz="2400" i="1" dirty="0" err="1" smtClean="0"/>
              <a:t>designatum</a:t>
            </a:r>
            <a:r>
              <a:rPr lang="en-US" sz="2400" i="1" dirty="0" smtClean="0"/>
              <a:t> </a:t>
            </a:r>
            <a:r>
              <a:rPr lang="en-US" sz="2400" dirty="0" smtClean="0"/>
              <a:t> (</a:t>
            </a:r>
            <a:r>
              <a:rPr lang="en-US" sz="2400" dirty="0" err="1" smtClean="0"/>
              <a:t>opacità</a:t>
            </a:r>
            <a:r>
              <a:rPr lang="en-US" sz="2400" dirty="0"/>
              <a:t> </a:t>
            </a:r>
            <a:r>
              <a:rPr lang="en-US" sz="2400" dirty="0" err="1" smtClean="0"/>
              <a:t>semantica</a:t>
            </a:r>
            <a:r>
              <a:rPr lang="en-US" sz="2400" dirty="0" smtClean="0"/>
              <a:t>)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563165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Propria</a:t>
            </a:r>
            <a:r>
              <a:rPr lang="en-US" dirty="0" smtClean="0"/>
              <a:t> vs. </a:t>
            </a:r>
            <a:r>
              <a:rPr lang="en-US" i="1" dirty="0" err="1" smtClean="0"/>
              <a:t>appellativa</a:t>
            </a:r>
            <a:endParaRPr lang="en-US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163346"/>
              </p:ext>
            </p:extLst>
          </p:nvPr>
        </p:nvGraphicFramePr>
        <p:xfrm>
          <a:off x="1158874" y="2200439"/>
          <a:ext cx="7162166" cy="309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083"/>
                <a:gridCol w="3581083"/>
              </a:tblGrid>
              <a:tr h="562248">
                <a:tc>
                  <a:txBody>
                    <a:bodyPr/>
                    <a:lstStyle/>
                    <a:p>
                      <a:r>
                        <a:rPr lang="en-US" sz="2400" i="1" dirty="0" err="1" smtClean="0"/>
                        <a:t>Appellativum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 err="1" smtClean="0"/>
                        <a:t>Proprium</a:t>
                      </a:r>
                      <a:endParaRPr lang="en-US" sz="2400" i="1" dirty="0"/>
                    </a:p>
                  </a:txBody>
                  <a:tcPr/>
                </a:tc>
              </a:tr>
              <a:tr h="70457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Ha </a:t>
                      </a:r>
                      <a:r>
                        <a:rPr lang="en-US" sz="2000" dirty="0" err="1" smtClean="0"/>
                        <a:t>significato</a:t>
                      </a:r>
                      <a:r>
                        <a:rPr lang="en-US" sz="2000" dirty="0" smtClean="0"/>
                        <a:t> (‘</a:t>
                      </a:r>
                      <a:r>
                        <a:rPr lang="en-US" sz="2000" i="0" dirty="0" err="1" smtClean="0"/>
                        <a:t>Bedeutung</a:t>
                      </a:r>
                      <a:r>
                        <a:rPr lang="en-US" sz="2000" i="0" dirty="0" smtClean="0"/>
                        <a:t>’</a:t>
                      </a:r>
                      <a:r>
                        <a:rPr lang="en-US" sz="2000" dirty="0" smtClean="0"/>
                        <a:t>) e </a:t>
                      </a:r>
                      <a:r>
                        <a:rPr lang="en-US" sz="2000" i="1" dirty="0" err="1" smtClean="0"/>
                        <a:t>designatum</a:t>
                      </a:r>
                      <a:r>
                        <a:rPr lang="en-US" sz="2000" i="0" dirty="0" smtClean="0"/>
                        <a:t> (‘</a:t>
                      </a:r>
                      <a:r>
                        <a:rPr lang="en-US" sz="2000" i="0" dirty="0" err="1" smtClean="0"/>
                        <a:t>Bezeichnung</a:t>
                      </a:r>
                      <a:r>
                        <a:rPr lang="en-US" sz="2000" i="0" dirty="0" smtClean="0"/>
                        <a:t>’)</a:t>
                      </a:r>
                      <a:endParaRPr lang="en-US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Ha solo </a:t>
                      </a:r>
                      <a:r>
                        <a:rPr lang="en-US" sz="2000" i="1" dirty="0" err="1" smtClean="0"/>
                        <a:t>designatum</a:t>
                      </a:r>
                      <a:r>
                        <a:rPr lang="en-US" sz="2000" dirty="0" smtClean="0"/>
                        <a:t> (‘</a:t>
                      </a:r>
                      <a:r>
                        <a:rPr lang="en-US" sz="2000" i="0" dirty="0" err="1" smtClean="0"/>
                        <a:t>Bezeichnung</a:t>
                      </a:r>
                      <a:r>
                        <a:rPr lang="en-US" sz="2000" i="0" dirty="0" smtClean="0"/>
                        <a:t>’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i="0" dirty="0" smtClean="0"/>
                        <a:t>Ha un</a:t>
                      </a:r>
                      <a:r>
                        <a:rPr lang="en-US" sz="2000" i="1" baseline="0" dirty="0" smtClean="0"/>
                        <a:t> </a:t>
                      </a:r>
                      <a:r>
                        <a:rPr lang="en-US" sz="2000" i="1" baseline="0" dirty="0" err="1" smtClean="0"/>
                        <a:t>d</a:t>
                      </a:r>
                      <a:r>
                        <a:rPr lang="en-US" sz="2000" i="1" dirty="0" err="1" smtClean="0"/>
                        <a:t>esignatum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molteplice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0" dirty="0" smtClean="0"/>
                        <a:t>Ha </a:t>
                      </a:r>
                      <a:r>
                        <a:rPr lang="en-US" sz="2000" i="1" dirty="0" err="1" smtClean="0"/>
                        <a:t>designatum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unico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È</a:t>
                      </a:r>
                      <a:r>
                        <a:rPr lang="en-US" sz="2000" dirty="0" smtClean="0"/>
                        <a:t>  </a:t>
                      </a:r>
                      <a:r>
                        <a:rPr lang="en-US" sz="2000" dirty="0" err="1" smtClean="0"/>
                        <a:t>semanticamente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trasparente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È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semanticamente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opaco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Accetta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il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plurale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Non </a:t>
                      </a:r>
                      <a:r>
                        <a:rPr lang="en-US" sz="2000" dirty="0" err="1" smtClean="0"/>
                        <a:t>accetta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plurale</a:t>
                      </a:r>
                      <a:r>
                        <a:rPr lang="en-US" sz="2000" dirty="0" smtClean="0"/>
                        <a:t>*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501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Propria</a:t>
            </a:r>
            <a:r>
              <a:rPr lang="en-US" dirty="0" smtClean="0"/>
              <a:t> vs. </a:t>
            </a:r>
            <a:r>
              <a:rPr lang="en-US" i="1" dirty="0" err="1" smtClean="0"/>
              <a:t>appellativa</a:t>
            </a:r>
            <a:endParaRPr lang="en-US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163170"/>
              </p:ext>
            </p:extLst>
          </p:nvPr>
        </p:nvGraphicFramePr>
        <p:xfrm>
          <a:off x="1158874" y="2292237"/>
          <a:ext cx="7162166" cy="3671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083"/>
                <a:gridCol w="3581083"/>
              </a:tblGrid>
              <a:tr h="562248">
                <a:tc>
                  <a:txBody>
                    <a:bodyPr/>
                    <a:lstStyle/>
                    <a:p>
                      <a:r>
                        <a:rPr lang="en-US" sz="2400" i="1" dirty="0" err="1" smtClean="0"/>
                        <a:t>Appellativum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i="1" dirty="0" err="1" smtClean="0"/>
                        <a:t>Proprium</a:t>
                      </a:r>
                      <a:endParaRPr lang="en-US" sz="2400" i="1" dirty="0"/>
                    </a:p>
                  </a:txBody>
                  <a:tcPr/>
                </a:tc>
              </a:tr>
              <a:tr h="577577">
                <a:tc>
                  <a:txBody>
                    <a:bodyPr/>
                    <a:lstStyle/>
                    <a:p>
                      <a:r>
                        <a:rPr lang="en-US" sz="2000" i="0" dirty="0" err="1" smtClean="0"/>
                        <a:t>Presenta</a:t>
                      </a:r>
                      <a:r>
                        <a:rPr lang="en-US" sz="2000" i="0" dirty="0" smtClean="0"/>
                        <a:t> minor</a:t>
                      </a:r>
                      <a:r>
                        <a:rPr lang="en-US" sz="2000" i="0" baseline="0" dirty="0" smtClean="0"/>
                        <a:t> </a:t>
                      </a:r>
                      <a:r>
                        <a:rPr lang="en-US" sz="2000" i="0" baseline="0" dirty="0" err="1" smtClean="0"/>
                        <a:t>numero</a:t>
                      </a:r>
                      <a:r>
                        <a:rPr lang="en-US" sz="2000" i="0" baseline="0" dirty="0" smtClean="0"/>
                        <a:t> di </a:t>
                      </a:r>
                      <a:r>
                        <a:rPr lang="en-US" sz="2000" i="0" baseline="0" dirty="0" err="1" smtClean="0"/>
                        <a:t>varianti</a:t>
                      </a:r>
                      <a:r>
                        <a:rPr lang="en-US" sz="2000" i="0" baseline="0" dirty="0" smtClean="0"/>
                        <a:t> </a:t>
                      </a:r>
                      <a:r>
                        <a:rPr lang="en-US" sz="2000" i="0" baseline="0" dirty="0" err="1" smtClean="0"/>
                        <a:t>sincroniche</a:t>
                      </a:r>
                      <a:endParaRPr lang="en-US" sz="2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Presenta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maggior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numero</a:t>
                      </a:r>
                      <a:r>
                        <a:rPr lang="en-US" sz="2000" dirty="0" smtClean="0"/>
                        <a:t> di </a:t>
                      </a:r>
                      <a:r>
                        <a:rPr lang="en-US" sz="2000" dirty="0" err="1" smtClean="0"/>
                        <a:t>varianti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sincroniche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Costituisce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campi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semantici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Non </a:t>
                      </a:r>
                      <a:r>
                        <a:rPr lang="en-US" sz="2000" dirty="0" err="1" smtClean="0"/>
                        <a:t>costituisce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campi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semantici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Può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essere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semanticamente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astratto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Non </a:t>
                      </a:r>
                      <a:r>
                        <a:rPr lang="en-US" sz="2000" dirty="0" err="1" smtClean="0"/>
                        <a:t>può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essere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astratto</a:t>
                      </a:r>
                      <a:endParaRPr lang="en-US" sz="2000" dirty="0"/>
                    </a:p>
                  </a:txBody>
                  <a:tcPr/>
                </a:tc>
              </a:tr>
              <a:tr h="562248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Può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essere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plurivalente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E’ </a:t>
                      </a:r>
                      <a:r>
                        <a:rPr lang="en-US" sz="2000" dirty="0" err="1" smtClean="0"/>
                        <a:t>monovalente</a:t>
                      </a:r>
                      <a:r>
                        <a:rPr lang="en-US" sz="2000" baseline="0" dirty="0" smtClean="0"/>
                        <a:t> ma </a:t>
                      </a:r>
                      <a:r>
                        <a:rPr lang="en-US" sz="2000" baseline="0" dirty="0" err="1" smtClean="0"/>
                        <a:t>può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essere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multivoco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baseline="0" dirty="0" err="1" smtClean="0"/>
                        <a:t>es</a:t>
                      </a:r>
                      <a:r>
                        <a:rPr lang="en-US" sz="2000" baseline="0" dirty="0" smtClean="0"/>
                        <a:t>. </a:t>
                      </a:r>
                      <a:r>
                        <a:rPr lang="en-US" sz="2000" baseline="0" dirty="0" err="1" smtClean="0"/>
                        <a:t>nei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plurali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nomi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propri</a:t>
                      </a:r>
                      <a:r>
                        <a:rPr lang="en-US" sz="2000" baseline="0" dirty="0" smtClean="0"/>
                        <a:t>).</a:t>
                      </a: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297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Contesto</a:t>
            </a:r>
            <a:r>
              <a:rPr lang="en-US" dirty="0" smtClean="0"/>
              <a:t> e </a:t>
            </a:r>
            <a:r>
              <a:rPr lang="en-US" dirty="0" err="1" smtClean="0"/>
              <a:t>valenza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09118"/>
            <a:ext cx="8229600" cy="3617045"/>
          </a:xfrm>
        </p:spPr>
        <p:txBody>
          <a:bodyPr/>
          <a:lstStyle/>
          <a:p>
            <a:r>
              <a:rPr lang="en-US" sz="2400" dirty="0" smtClean="0"/>
              <a:t>La formula </a:t>
            </a:r>
            <a:r>
              <a:rPr lang="en-US" sz="2400" dirty="0" err="1" smtClean="0"/>
              <a:t>onomastica</a:t>
            </a:r>
            <a:endParaRPr lang="en-US" sz="2400" dirty="0" smtClean="0"/>
          </a:p>
          <a:p>
            <a:r>
              <a:rPr lang="en-US" sz="2400" dirty="0" err="1" smtClean="0"/>
              <a:t>Sua</a:t>
            </a:r>
            <a:r>
              <a:rPr lang="en-US" sz="2400" dirty="0" smtClean="0"/>
              <a:t> </a:t>
            </a:r>
            <a:r>
              <a:rPr lang="en-US" sz="2400" dirty="0" err="1" smtClean="0"/>
              <a:t>rilevanza</a:t>
            </a:r>
            <a:r>
              <a:rPr lang="en-US" sz="2400" dirty="0" smtClean="0"/>
              <a:t> </a:t>
            </a:r>
            <a:r>
              <a:rPr lang="en-US" sz="2400" dirty="0" err="1" smtClean="0"/>
              <a:t>nel</a:t>
            </a:r>
            <a:r>
              <a:rPr lang="en-US" sz="2400" dirty="0" smtClean="0"/>
              <a:t> </a:t>
            </a:r>
            <a:r>
              <a:rPr lang="en-US" sz="2400" dirty="0" err="1" smtClean="0"/>
              <a:t>contesto</a:t>
            </a:r>
            <a:r>
              <a:rPr lang="en-US" sz="2400" dirty="0" smtClean="0"/>
              <a:t> </a:t>
            </a:r>
            <a:r>
              <a:rPr lang="en-US" sz="2400" dirty="0" err="1" smtClean="0"/>
              <a:t>sociale</a:t>
            </a:r>
            <a:endParaRPr lang="en-US" sz="2400" dirty="0" smtClean="0"/>
          </a:p>
          <a:p>
            <a:r>
              <a:rPr lang="en-US" sz="2400" dirty="0" err="1" smtClean="0"/>
              <a:t>Valenza</a:t>
            </a:r>
            <a:r>
              <a:rPr lang="en-US" sz="2400" dirty="0" smtClean="0"/>
              <a:t> </a:t>
            </a:r>
            <a:r>
              <a:rPr lang="en-US" sz="2400" dirty="0" err="1" smtClean="0"/>
              <a:t>degli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</a:t>
            </a:r>
            <a:r>
              <a:rPr lang="en-US" sz="2400" dirty="0" smtClean="0"/>
              <a:t> </a:t>
            </a:r>
            <a:r>
              <a:rPr lang="en-US" sz="2400" dirty="0" err="1" smtClean="0"/>
              <a:t>onomastici</a:t>
            </a:r>
            <a:endParaRPr lang="en-US" sz="2400" dirty="0"/>
          </a:p>
          <a:p>
            <a:r>
              <a:rPr lang="en-US" sz="2400" dirty="0" err="1" smtClean="0"/>
              <a:t>Condizioni</a:t>
            </a:r>
            <a:r>
              <a:rPr lang="en-US" sz="2400" dirty="0" smtClean="0"/>
              <a:t> </a:t>
            </a:r>
            <a:r>
              <a:rPr lang="en-US" sz="2400" dirty="0" err="1" smtClean="0"/>
              <a:t>pragmatiche</a:t>
            </a:r>
            <a:r>
              <a:rPr lang="en-US" sz="2400" dirty="0" smtClean="0"/>
              <a:t> di </a:t>
            </a:r>
            <a:r>
              <a:rPr lang="en-US" sz="2400" dirty="0" err="1" smtClean="0"/>
              <a:t>impiego</a:t>
            </a:r>
            <a:r>
              <a:rPr lang="en-US" sz="2400" dirty="0" smtClean="0"/>
              <a:t> del </a:t>
            </a:r>
            <a:r>
              <a:rPr lang="en-US" sz="2400" dirty="0" err="1" smtClean="0"/>
              <a:t>nome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8834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Inversio</a:t>
            </a:r>
            <a:r>
              <a:rPr lang="en-US" dirty="0" smtClean="0"/>
              <a:t>: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PN?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57829"/>
            <a:ext cx="8229600" cy="2768334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el-GR" sz="2400" dirty="0" smtClean="0"/>
              <a:t>Θ</a:t>
            </a:r>
            <a:r>
              <a:rPr lang="en-US" sz="2400" dirty="0" err="1" smtClean="0"/>
              <a:t>esu</a:t>
            </a:r>
            <a:r>
              <a:rPr lang="en-US" sz="2400" dirty="0" smtClean="0"/>
              <a:t> </a:t>
            </a:r>
            <a:r>
              <a:rPr lang="en-US" sz="2400" dirty="0" err="1" smtClean="0"/>
              <a:t>Al</a:t>
            </a:r>
            <a:r>
              <a:rPr lang="en-US" sz="2400" dirty="0" err="1" smtClean="0">
                <a:latin typeface="Symbol" charset="2"/>
                <a:cs typeface="Symbol" charset="2"/>
              </a:rPr>
              <a:t>c</a:t>
            </a:r>
            <a:r>
              <a:rPr lang="en-US" sz="2400" dirty="0" err="1" smtClean="0"/>
              <a:t>a</a:t>
            </a:r>
            <a:endParaRPr lang="en-US" sz="2400" dirty="0" smtClean="0"/>
          </a:p>
          <a:p>
            <a:pPr marL="18288" indent="0" algn="ctr">
              <a:buNone/>
            </a:pPr>
            <a:endParaRPr lang="en-US" sz="2400" dirty="0" smtClean="0"/>
          </a:p>
          <a:p>
            <a:pPr marL="18288" indent="0" algn="ctr">
              <a:buNone/>
            </a:pPr>
            <a:r>
              <a:rPr lang="en-US" sz="2400" dirty="0" smtClean="0"/>
              <a:t>Roberto Massimo</a:t>
            </a:r>
          </a:p>
        </p:txBody>
      </p:sp>
    </p:spTree>
    <p:extLst>
      <p:ext uri="{BB962C8B-B14F-4D97-AF65-F5344CB8AC3E}">
        <p14:creationId xmlns:p14="http://schemas.microsoft.com/office/powerpoint/2010/main" val="371006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1068</TotalTime>
  <Words>906</Words>
  <Application>Microsoft Macintosh PowerPoint</Application>
  <PresentationFormat>On-screen Show (4:3)</PresentationFormat>
  <Paragraphs>147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Executive</vt:lpstr>
      <vt:lpstr>MacIntosh-HD:Users:simonamarchesini:Documents:Ricerca:Hoepli:Libro%20Marchesini:Word:Cap.%206.%20Il%20sistema%20onomastico!OLE_LINK17</vt:lpstr>
      <vt:lpstr>MacIntosh-HD:Users:simonamarchesini:Documents:Ricerca:Hoepli:Libro%20Marchesini:Word:Cap.%206.%20Il%20sistema%20onomastico!OLE_LINK15</vt:lpstr>
      <vt:lpstr>MacIntosh-HD:Users:simonamarchesini:Documents:Ricerca:Hoepli:Libro%20Marchesini:Word:Cap.%206.%20Il%20sistema%20onomastico!OLE_LINK14</vt:lpstr>
      <vt:lpstr>L’onomastica </vt:lpstr>
      <vt:lpstr>I nomi propri: definizione</vt:lpstr>
      <vt:lpstr>I salti di categoria</vt:lpstr>
      <vt:lpstr>I propria</vt:lpstr>
      <vt:lpstr>I propria: definizione linguistica</vt:lpstr>
      <vt:lpstr>Propria vs. appellativa</vt:lpstr>
      <vt:lpstr>Propria vs. appellativa</vt:lpstr>
      <vt:lpstr>Contesto e valenza</vt:lpstr>
      <vt:lpstr>Inversio: qual è il PN?</vt:lpstr>
      <vt:lpstr>Le forme onomastiche dell’integrazione</vt:lpstr>
      <vt:lpstr>Le forme onomastiche dell’integrazione</vt:lpstr>
      <vt:lpstr>Le tappe dell’integrazione</vt:lpstr>
      <vt:lpstr>Abbreviazioni e corrispondenze </vt:lpstr>
      <vt:lpstr>Il gentilizio latino</vt:lpstr>
      <vt:lpstr>Falisco</vt:lpstr>
      <vt:lpstr>Etrusco </vt:lpstr>
      <vt:lpstr>Etrusco: suffissi gentilizi da patronimici</vt:lpstr>
      <vt:lpstr>Etrusco: suffissi gentilizi </vt:lpstr>
      <vt:lpstr>Sabellici</vt:lpstr>
      <vt:lpstr>Sabellici </vt:lpstr>
      <vt:lpstr>Messapico </vt:lpstr>
      <vt:lpstr>Venetico </vt:lpstr>
      <vt:lpstr>I suffissi gentilizi patronimici  nelle lingue dell’Italia antica</vt:lpstr>
      <vt:lpstr>I suffissi gentilizi da etnici nelle lingue dell’Italia antica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2a riunione scientifica Alteritas  </dc:title>
  <dc:creator>S.M.</dc:creator>
  <cp:lastModifiedBy>S.M.</cp:lastModifiedBy>
  <cp:revision>51</cp:revision>
  <dcterms:created xsi:type="dcterms:W3CDTF">2010-11-15T14:11:34Z</dcterms:created>
  <dcterms:modified xsi:type="dcterms:W3CDTF">2011-04-04T08:34:40Z</dcterms:modified>
</cp:coreProperties>
</file>