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8" r:id="rId9"/>
    <p:sldId id="269" r:id="rId10"/>
    <p:sldId id="270" r:id="rId11"/>
    <p:sldId id="271" r:id="rId12"/>
    <p:sldId id="272" r:id="rId13"/>
    <p:sldId id="273" r:id="rId14"/>
    <p:sldId id="263" r:id="rId15"/>
    <p:sldId id="264" r:id="rId16"/>
    <p:sldId id="265" r:id="rId17"/>
    <p:sldId id="266" r:id="rId18"/>
    <p:sldId id="267" r:id="rId1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88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55EFB0C-FB53-B645-8DB2-B5FBE9450907}" type="datetimeFigureOut">
              <a:rPr lang="it-IT" smtClean="0"/>
              <a:t>16/11/14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3137969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55EFB0C-FB53-B645-8DB2-B5FBE9450907}" type="datetimeFigureOut">
              <a:rPr lang="it-IT" smtClean="0"/>
              <a:t>16/11/14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200561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55EFB0C-FB53-B645-8DB2-B5FBE9450907}" type="datetimeFigureOut">
              <a:rPr lang="it-IT" smtClean="0"/>
              <a:t>16/11/14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2163665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55EFB0C-FB53-B645-8DB2-B5FBE9450907}" type="datetimeFigureOut">
              <a:rPr lang="it-IT" smtClean="0"/>
              <a:t>16/11/14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330891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155EFB0C-FB53-B645-8DB2-B5FBE9450907}" type="datetimeFigureOut">
              <a:rPr lang="it-IT" smtClean="0"/>
              <a:t>16/11/14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1211002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55EFB0C-FB53-B645-8DB2-B5FBE9450907}" type="datetimeFigureOut">
              <a:rPr lang="it-IT" smtClean="0"/>
              <a:t>16/11/14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2607646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55EFB0C-FB53-B645-8DB2-B5FBE9450907}" type="datetimeFigureOut">
              <a:rPr lang="it-IT" smtClean="0"/>
              <a:t>16/11/14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1701520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155EFB0C-FB53-B645-8DB2-B5FBE9450907}" type="datetimeFigureOut">
              <a:rPr lang="it-IT" smtClean="0"/>
              <a:t>16/11/14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3827035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55EFB0C-FB53-B645-8DB2-B5FBE9450907}" type="datetimeFigureOut">
              <a:rPr lang="it-IT" smtClean="0"/>
              <a:t>16/11/14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338407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155EFB0C-FB53-B645-8DB2-B5FBE9450907}" type="datetimeFigureOut">
              <a:rPr lang="it-IT" smtClean="0"/>
              <a:t>16/11/14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576500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155EFB0C-FB53-B645-8DB2-B5FBE9450907}" type="datetimeFigureOut">
              <a:rPr lang="it-IT" smtClean="0"/>
              <a:t>16/11/14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8061184-7FAA-834E-AD78-F5DE401E939C}" type="slidenum">
              <a:rPr lang="it-IT" smtClean="0"/>
              <a:t>‹n.›</a:t>
            </a:fld>
            <a:endParaRPr lang="it-IT"/>
          </a:p>
        </p:txBody>
      </p:sp>
    </p:spTree>
    <p:extLst>
      <p:ext uri="{BB962C8B-B14F-4D97-AF65-F5344CB8AC3E}">
        <p14:creationId xmlns:p14="http://schemas.microsoft.com/office/powerpoint/2010/main" val="8867633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5EFB0C-FB53-B645-8DB2-B5FBE9450907}" type="datetimeFigureOut">
              <a:rPr lang="it-IT" smtClean="0"/>
              <a:t>16/11/14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061184-7FAA-834E-AD78-F5DE401E939C}" type="slidenum">
              <a:rPr lang="it-IT" smtClean="0"/>
              <a:t>‹n.›</a:t>
            </a:fld>
            <a:endParaRPr lang="it-IT"/>
          </a:p>
        </p:txBody>
      </p:sp>
    </p:spTree>
    <p:extLst>
      <p:ext uri="{BB962C8B-B14F-4D97-AF65-F5344CB8AC3E}">
        <p14:creationId xmlns:p14="http://schemas.microsoft.com/office/powerpoint/2010/main" val="60240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Diritto pubblico dell’economia 2</a:t>
            </a:r>
            <a:endParaRPr lang="it-IT" dirty="0"/>
          </a:p>
        </p:txBody>
      </p:sp>
      <p:sp>
        <p:nvSpPr>
          <p:cNvPr id="3" name="Sottotitolo 2"/>
          <p:cNvSpPr>
            <a:spLocks noGrp="1"/>
          </p:cNvSpPr>
          <p:nvPr>
            <p:ph type="subTitle" idx="1"/>
          </p:nvPr>
        </p:nvSpPr>
        <p:spPr/>
        <p:txBody>
          <a:bodyPr/>
          <a:lstStyle/>
          <a:p>
            <a:r>
              <a:rPr lang="it-IT" dirty="0" smtClean="0"/>
              <a:t>Il diritto dell’Unione europea</a:t>
            </a:r>
            <a:endParaRPr lang="it-IT" dirty="0"/>
          </a:p>
        </p:txBody>
      </p:sp>
    </p:spTree>
    <p:extLst>
      <p:ext uri="{BB962C8B-B14F-4D97-AF65-F5344CB8AC3E}">
        <p14:creationId xmlns:p14="http://schemas.microsoft.com/office/powerpoint/2010/main" val="655375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Libera circolazione dei lavoratori</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Art. 45 TFUE: divieto di discriminazione legata alla nazionalità per l’impiego, retribuzione e altre condizioni di lavoro.</a:t>
            </a:r>
          </a:p>
          <a:p>
            <a:r>
              <a:rPr lang="it-IT" dirty="0" smtClean="0"/>
              <a:t>La libera circolazione si estende alla dimora alla residenza e al lavoro. </a:t>
            </a:r>
          </a:p>
          <a:p>
            <a:r>
              <a:rPr lang="it-IT" b="1" dirty="0" smtClean="0"/>
              <a:t>Limiti</a:t>
            </a:r>
            <a:r>
              <a:rPr lang="it-IT" dirty="0" smtClean="0"/>
              <a:t>:  ordine pubblico, e attività connesse a funzioni sovrane (rapporti con l’estero, difesa, giustizia, ecc.). Rimangono “libere” molte professioni quali l’insegnamento o servizi pubblici (es. trasporto).</a:t>
            </a:r>
          </a:p>
          <a:p>
            <a:r>
              <a:rPr lang="it-IT" dirty="0" smtClean="0"/>
              <a:t>Cumulo dei periodi assicurativi maturati nei diversi Stati nei quali hanno svolto attività lavorativa (art. 48).</a:t>
            </a:r>
          </a:p>
          <a:p>
            <a:r>
              <a:rPr lang="it-IT" dirty="0" smtClean="0"/>
              <a:t>Norme comuni per la creazione di un minimo europeo in materia di ambiente di lavoro, sicurezza e salute, condizioni di lavoro, sicurezza e protezione sociale, rappresentanza e difesa collettiva degli interessi dei lavoratori, ecc. (art. 153.1 TFUE).  </a:t>
            </a:r>
            <a:endParaRPr lang="it-IT" dirty="0"/>
          </a:p>
        </p:txBody>
      </p:sp>
    </p:spTree>
    <p:extLst>
      <p:ext uri="{BB962C8B-B14F-4D97-AF65-F5344CB8AC3E}">
        <p14:creationId xmlns:p14="http://schemas.microsoft.com/office/powerpoint/2010/main" val="1034524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Libertà di circolazione dei servizi </a:t>
            </a:r>
            <a:br>
              <a:rPr lang="it-IT" dirty="0" smtClean="0"/>
            </a:br>
            <a:r>
              <a:rPr lang="it-IT" dirty="0" smtClean="0"/>
              <a:t>e di stabilimento</a:t>
            </a:r>
            <a:endParaRPr lang="it-IT" dirty="0"/>
          </a:p>
        </p:txBody>
      </p:sp>
      <p:sp>
        <p:nvSpPr>
          <p:cNvPr id="3" name="Segnaposto contenuto 2"/>
          <p:cNvSpPr>
            <a:spLocks noGrp="1"/>
          </p:cNvSpPr>
          <p:nvPr>
            <p:ph idx="1"/>
          </p:nvPr>
        </p:nvSpPr>
        <p:spPr/>
        <p:txBody>
          <a:bodyPr/>
          <a:lstStyle/>
          <a:p>
            <a:r>
              <a:rPr lang="it-IT" dirty="0" smtClean="0"/>
              <a:t>Art. 49.1 TFUE: “Nel </a:t>
            </a:r>
            <a:r>
              <a:rPr lang="it-IT" dirty="0"/>
              <a:t>quadro delle disposizioni che seguono, le restrizioni alla libertà di stabilimento dei cittadini di uno Stato membro nel territorio di un altro Stato membro vengono vietate. Tale divieto si estende altresì alle restrizioni relative all'apertura di agenzie, succursali o filiali, da parte dei cittadini di uno Stato membro stabiliti sul territorio di un altro Stato </a:t>
            </a:r>
            <a:r>
              <a:rPr lang="it-IT" dirty="0" smtClean="0"/>
              <a:t>membro”.</a:t>
            </a:r>
            <a:endParaRPr lang="it-IT" dirty="0"/>
          </a:p>
        </p:txBody>
      </p:sp>
    </p:spTree>
    <p:extLst>
      <p:ext uri="{BB962C8B-B14F-4D97-AF65-F5344CB8AC3E}">
        <p14:creationId xmlns:p14="http://schemas.microsoft.com/office/powerpoint/2010/main" val="160692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servizi: art. 56-57 TFUE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Le </a:t>
            </a:r>
            <a:r>
              <a:rPr lang="it-IT" dirty="0"/>
              <a:t>restrizioni alla libera prestazione dei servizi all'interno dell'Unione sono vietate nei confronti dei cittadini degli Stati membri stabiliti in uno Stato membro che non sia quello del destinatario della prestazione.</a:t>
            </a:r>
            <a:endParaRPr lang="it-IT" dirty="0" smtClean="0"/>
          </a:p>
          <a:p>
            <a:r>
              <a:rPr lang="it-IT" dirty="0" smtClean="0"/>
              <a:t>Ai </a:t>
            </a:r>
            <a:r>
              <a:rPr lang="it-IT" dirty="0"/>
              <a:t>sensi dei trattati, sono considerate come </a:t>
            </a:r>
            <a:r>
              <a:rPr lang="it-IT" b="1" dirty="0"/>
              <a:t>servizi</a:t>
            </a:r>
            <a:r>
              <a:rPr lang="it-IT" dirty="0"/>
              <a:t> le prestazioni fornite normalmente dietro </a:t>
            </a:r>
            <a:r>
              <a:rPr lang="it-IT" dirty="0" smtClean="0"/>
              <a:t>retribuzione</a:t>
            </a:r>
            <a:r>
              <a:rPr lang="it-IT" dirty="0"/>
              <a:t>, in quanto non siano regolate dalle disposizioni relative alla libera circolazione delle merci, dei capitali e delle persone.</a:t>
            </a:r>
          </a:p>
          <a:p>
            <a:r>
              <a:rPr lang="it-IT" dirty="0"/>
              <a:t>I servizi comprendono in particolare: a) attività di carattere industriale; b) attività di carattere commerciale; c) attività artigiane</a:t>
            </a:r>
            <a:r>
              <a:rPr lang="it-IT" dirty="0" smtClean="0"/>
              <a:t>; d</a:t>
            </a:r>
            <a:r>
              <a:rPr lang="it-IT" dirty="0"/>
              <a:t>) attività delle libere professioni.</a:t>
            </a:r>
          </a:p>
        </p:txBody>
      </p:sp>
    </p:spTree>
    <p:extLst>
      <p:ext uri="{BB962C8B-B14F-4D97-AF65-F5344CB8AC3E}">
        <p14:creationId xmlns:p14="http://schemas.microsoft.com/office/powerpoint/2010/main" val="3183871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Libera circolazione dei capitali</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Sono vietate dall’art. 63.1 TFUE restrizioni ai movimento di capitali, viste come ostacoli alla circolazione dei fattori produttivi.</a:t>
            </a:r>
          </a:p>
          <a:p>
            <a:r>
              <a:rPr lang="it-IT" dirty="0" smtClean="0"/>
              <a:t>Non sono ammissibili autorizzazioni amministrative al trasferimento di valuta, di mezzi di pagamento o di valori mobiliari; misure che stabiliscono controlli sugli investiment</a:t>
            </a:r>
            <a:r>
              <a:rPr lang="it-IT" dirty="0"/>
              <a:t>i</a:t>
            </a:r>
            <a:r>
              <a:rPr lang="it-IT" dirty="0" smtClean="0"/>
              <a:t> mediante riserva a Stato di diritti azionari speciali; di misure che limitino operazioni direttamente connesse a movimenti di capitali.</a:t>
            </a:r>
          </a:p>
          <a:p>
            <a:r>
              <a:rPr lang="it-IT" dirty="0" smtClean="0"/>
              <a:t>Liberalizzazione dei pagamenti (art. 63.2). </a:t>
            </a:r>
            <a:endParaRPr lang="it-IT" dirty="0"/>
          </a:p>
        </p:txBody>
      </p:sp>
    </p:spTree>
    <p:extLst>
      <p:ext uri="{BB962C8B-B14F-4D97-AF65-F5344CB8AC3E}">
        <p14:creationId xmlns:p14="http://schemas.microsoft.com/office/powerpoint/2010/main" val="3755828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Principi costituzionali italiani: art. 41</a:t>
            </a:r>
            <a:endParaRPr lang="it-IT" dirty="0"/>
          </a:p>
        </p:txBody>
      </p:sp>
      <p:sp>
        <p:nvSpPr>
          <p:cNvPr id="3" name="Segnaposto contenuto 2"/>
          <p:cNvSpPr>
            <a:spLocks noGrp="1"/>
          </p:cNvSpPr>
          <p:nvPr>
            <p:ph idx="1"/>
          </p:nvPr>
        </p:nvSpPr>
        <p:spPr/>
        <p:txBody>
          <a:bodyPr>
            <a:normAutofit fontScale="62500" lnSpcReduction="20000"/>
          </a:bodyPr>
          <a:lstStyle/>
          <a:p>
            <a:r>
              <a:rPr lang="it-IT" dirty="0"/>
              <a:t>art. 41, c.1, Cost: </a:t>
            </a:r>
            <a:r>
              <a:rPr lang="it-IT" dirty="0" smtClean="0"/>
              <a:t>proclama la libertà </a:t>
            </a:r>
            <a:r>
              <a:rPr lang="it-IT" dirty="0"/>
              <a:t>di iniziativa economica privata.</a:t>
            </a:r>
          </a:p>
          <a:p>
            <a:r>
              <a:rPr lang="it-IT" dirty="0"/>
              <a:t>Art. 41, c. 2, Cost.: </a:t>
            </a:r>
            <a:r>
              <a:rPr lang="it-IT" dirty="0" smtClean="0"/>
              <a:t>individua i limiti </a:t>
            </a:r>
            <a:r>
              <a:rPr lang="it-IT" dirty="0"/>
              <a:t>a svolgimento dell’attività </a:t>
            </a:r>
            <a:r>
              <a:rPr lang="it-IT" dirty="0" smtClean="0"/>
              <a:t>economica. La </a:t>
            </a:r>
            <a:r>
              <a:rPr lang="it-IT" dirty="0"/>
              <a:t>libertà di iniziativa </a:t>
            </a:r>
            <a:r>
              <a:rPr lang="it-IT" dirty="0" smtClean="0"/>
              <a:t>economica </a:t>
            </a:r>
            <a:r>
              <a:rPr lang="it-IT" b="1" dirty="0" smtClean="0"/>
              <a:t>non </a:t>
            </a:r>
            <a:r>
              <a:rPr lang="it-IT" b="1" dirty="0"/>
              <a:t>può svolgersi in modo da contrari a libertà, Sicurezza e dignità umana, né contrastare con utilità sociale</a:t>
            </a:r>
            <a:r>
              <a:rPr lang="it-IT" dirty="0"/>
              <a:t>. In realtà non è un limite alla libertà di </a:t>
            </a:r>
            <a:r>
              <a:rPr lang="it-IT" dirty="0" smtClean="0"/>
              <a:t>iniziativa</a:t>
            </a:r>
            <a:r>
              <a:rPr lang="it-IT" dirty="0"/>
              <a:t>, ma alla libertà negoziale dell’imprenditore. Vanno tutelati specifici interessi pubblici. </a:t>
            </a:r>
            <a:r>
              <a:rPr lang="it-IT" b="1" dirty="0"/>
              <a:t>Non riduce la libertà dell’imprenditore</a:t>
            </a:r>
            <a:r>
              <a:rPr lang="it-IT" dirty="0"/>
              <a:t>, ma riafferma la </a:t>
            </a:r>
            <a:r>
              <a:rPr lang="it-IT" b="1" dirty="0" smtClean="0"/>
              <a:t>priorità </a:t>
            </a:r>
            <a:r>
              <a:rPr lang="it-IT" b="1" dirty="0"/>
              <a:t>dei valori che devono essere salvaguardati</a:t>
            </a:r>
            <a:r>
              <a:rPr lang="it-IT" dirty="0"/>
              <a:t>. </a:t>
            </a:r>
            <a:r>
              <a:rPr lang="it-IT" b="1" dirty="0" smtClean="0"/>
              <a:t>Non </a:t>
            </a:r>
            <a:r>
              <a:rPr lang="it-IT" b="1" dirty="0"/>
              <a:t>è norma sull’organizzazione dell’economia</a:t>
            </a:r>
            <a:r>
              <a:rPr lang="it-IT" dirty="0"/>
              <a:t>, ma ha </a:t>
            </a:r>
            <a:r>
              <a:rPr lang="it-IT" b="1" dirty="0"/>
              <a:t>effetti economici. </a:t>
            </a:r>
            <a:r>
              <a:rPr lang="it-IT" dirty="0"/>
              <a:t>Non ha </a:t>
            </a:r>
            <a:r>
              <a:rPr lang="it-IT" b="1" dirty="0"/>
              <a:t>oggetto economico:</a:t>
            </a:r>
            <a:r>
              <a:rPr lang="it-IT" dirty="0"/>
              <a:t> non introduce un modello di organizzazione economica diverso da economia di mercato.</a:t>
            </a:r>
          </a:p>
          <a:p>
            <a:r>
              <a:rPr lang="it-IT" dirty="0"/>
              <a:t>Art. 41, c. 3, Cost.: la legge fissa programmi e controlli per indirizzare e coordinare l’attività economica pubblica e privata. Anche qui </a:t>
            </a:r>
            <a:r>
              <a:rPr lang="it-IT" b="1" dirty="0"/>
              <a:t>non si introduce un criterio di organizzazione economica</a:t>
            </a:r>
            <a:r>
              <a:rPr lang="it-IT" dirty="0"/>
              <a:t>, non si impongono modalità operative alle imprese in modo da sottrarre loro la libertà di assumere decisioni allocative e/o gestionali nel mercato; ci si limita a indicare modalità di intervento pubblico che influenzino il calcolo di convenienza dell’operatore economico.</a:t>
            </a:r>
            <a:r>
              <a:rPr lang="it-IT" dirty="0" smtClean="0">
                <a:effectLst/>
              </a:rPr>
              <a:t> </a:t>
            </a:r>
            <a:endParaRPr lang="it-IT" dirty="0"/>
          </a:p>
        </p:txBody>
      </p:sp>
    </p:spTree>
    <p:extLst>
      <p:ext uri="{BB962C8B-B14F-4D97-AF65-F5344CB8AC3E}">
        <p14:creationId xmlns:p14="http://schemas.microsoft.com/office/powerpoint/2010/main" val="2061211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t/>
            </a:r>
            <a:br>
              <a:rPr lang="it-IT" sz="3600" dirty="0" smtClean="0"/>
            </a:br>
            <a:r>
              <a:rPr lang="it-IT" sz="3600" dirty="0" smtClean="0"/>
              <a:t>Una diversa </a:t>
            </a:r>
            <a:r>
              <a:rPr lang="it-IT" sz="3600" dirty="0"/>
              <a:t>organizzazione </a:t>
            </a:r>
            <a:r>
              <a:rPr lang="it-IT" sz="3600" dirty="0" smtClean="0"/>
              <a:t>economica: l’art</a:t>
            </a:r>
            <a:r>
              <a:rPr lang="it-IT" sz="3600" dirty="0"/>
              <a:t>. 43 Cost.</a:t>
            </a:r>
            <a:br>
              <a:rPr lang="it-IT" sz="3600" dirty="0"/>
            </a:br>
            <a:endParaRPr lang="it-IT" sz="3600" dirty="0"/>
          </a:p>
        </p:txBody>
      </p:sp>
      <p:sp>
        <p:nvSpPr>
          <p:cNvPr id="3" name="Segnaposto contenuto 2"/>
          <p:cNvSpPr>
            <a:spLocks noGrp="1"/>
          </p:cNvSpPr>
          <p:nvPr>
            <p:ph idx="1"/>
          </p:nvPr>
        </p:nvSpPr>
        <p:spPr/>
        <p:txBody>
          <a:bodyPr>
            <a:normAutofit fontScale="62500" lnSpcReduction="20000"/>
          </a:bodyPr>
          <a:lstStyle/>
          <a:p>
            <a:r>
              <a:rPr lang="it-IT" b="1" dirty="0"/>
              <a:t>Riserva pubblica </a:t>
            </a:r>
            <a:r>
              <a:rPr lang="it-IT" dirty="0"/>
              <a:t>o </a:t>
            </a:r>
            <a:r>
              <a:rPr lang="it-IT" b="1" dirty="0"/>
              <a:t>a favore di comunità di lavoratori e utenti,</a:t>
            </a:r>
            <a:r>
              <a:rPr lang="it-IT" dirty="0"/>
              <a:t> di attività economiche che siano oggetto di </a:t>
            </a:r>
            <a:r>
              <a:rPr lang="it-IT" b="1" dirty="0"/>
              <a:t>monopolio</a:t>
            </a:r>
            <a:r>
              <a:rPr lang="it-IT" dirty="0"/>
              <a:t>, </a:t>
            </a:r>
            <a:r>
              <a:rPr lang="it-IT" b="1" dirty="0"/>
              <a:t>fonti di energia</a:t>
            </a:r>
            <a:r>
              <a:rPr lang="it-IT" dirty="0"/>
              <a:t> o </a:t>
            </a:r>
            <a:r>
              <a:rPr lang="it-IT" dirty="0" smtClean="0"/>
              <a:t>riguardino </a:t>
            </a:r>
            <a:r>
              <a:rPr lang="it-IT" b="1" dirty="0"/>
              <a:t>servizi </a:t>
            </a:r>
            <a:r>
              <a:rPr lang="it-IT" b="1" dirty="0" smtClean="0"/>
              <a:t>pubblici </a:t>
            </a:r>
            <a:r>
              <a:rPr lang="it-IT" b="1" dirty="0"/>
              <a:t>essenziali</a:t>
            </a:r>
            <a:r>
              <a:rPr lang="it-IT" dirty="0"/>
              <a:t>. </a:t>
            </a:r>
            <a:endParaRPr lang="it-IT" dirty="0" smtClean="0"/>
          </a:p>
          <a:p>
            <a:r>
              <a:rPr lang="it-IT" dirty="0" smtClean="0"/>
              <a:t>Si </a:t>
            </a:r>
            <a:r>
              <a:rPr lang="it-IT" dirty="0"/>
              <a:t>ammettono ambiti nei quali opera </a:t>
            </a:r>
            <a:r>
              <a:rPr lang="it-IT" dirty="0" smtClean="0"/>
              <a:t>una riserva </a:t>
            </a:r>
            <a:r>
              <a:rPr lang="it-IT" dirty="0"/>
              <a:t>a favore di </a:t>
            </a:r>
            <a:r>
              <a:rPr lang="it-IT" dirty="0" smtClean="0"/>
              <a:t>operatori </a:t>
            </a:r>
            <a:r>
              <a:rPr lang="it-IT" dirty="0"/>
              <a:t>pubblici e nei quali </a:t>
            </a:r>
            <a:r>
              <a:rPr lang="it-IT" b="1" dirty="0" smtClean="0"/>
              <a:t>l’iniziativa</a:t>
            </a:r>
            <a:r>
              <a:rPr lang="it-IT" dirty="0" smtClean="0"/>
              <a:t> </a:t>
            </a:r>
            <a:r>
              <a:rPr lang="it-IT" b="1" dirty="0"/>
              <a:t>economica </a:t>
            </a:r>
            <a:r>
              <a:rPr lang="it-IT" b="1" dirty="0" smtClean="0"/>
              <a:t>privata </a:t>
            </a:r>
            <a:r>
              <a:rPr lang="it-IT" b="1" dirty="0"/>
              <a:t>è </a:t>
            </a:r>
            <a:r>
              <a:rPr lang="it-IT" b="1" dirty="0" smtClean="0"/>
              <a:t>esclusa</a:t>
            </a:r>
            <a:r>
              <a:rPr lang="it-IT" dirty="0" smtClean="0"/>
              <a:t>, </a:t>
            </a:r>
            <a:r>
              <a:rPr lang="it-IT" dirty="0"/>
              <a:t>sempre che siano giustificate da fini di utilità pubblica generale (che sono stabilite dal legislatore e che, come si evince dalla norma, non sono solo di carattere economico). </a:t>
            </a:r>
          </a:p>
          <a:p>
            <a:r>
              <a:rPr lang="it-IT" dirty="0" smtClean="0"/>
              <a:t>Determina </a:t>
            </a:r>
            <a:r>
              <a:rPr lang="it-IT" dirty="0"/>
              <a:t>una diversa organizzazione economica: </a:t>
            </a:r>
            <a:r>
              <a:rPr lang="it-IT" b="1" dirty="0"/>
              <a:t>chiusura del mercato </a:t>
            </a:r>
            <a:r>
              <a:rPr lang="it-IT" dirty="0"/>
              <a:t>ed esclusione della iniziativa economica. I privati possono partecipare al mercato “riservato” se hanno uno speciale titolo abilitativo: concessionari o gestori di pubblici servizi. </a:t>
            </a:r>
          </a:p>
          <a:p>
            <a:r>
              <a:rPr lang="it-IT" dirty="0"/>
              <a:t>È evidente che la regola generale è posta dall’art. 41, mentre l’art. 43 introduce un regime speciale, non basato sulla libertà di intraprendere attività economiche, giustificabile solo in base a una legge e per adeguate ragioni, che sono sindacabili dalla Corte costituzionale e delle </a:t>
            </a:r>
            <a:r>
              <a:rPr lang="it-IT" dirty="0" smtClean="0"/>
              <a:t>istituzioni </a:t>
            </a:r>
            <a:r>
              <a:rPr lang="it-IT" dirty="0"/>
              <a:t>europee: per compatibilità con interessi </a:t>
            </a:r>
            <a:r>
              <a:rPr lang="it-IT" dirty="0" smtClean="0"/>
              <a:t>dell’Unione.</a:t>
            </a:r>
            <a:endParaRPr lang="it-IT" dirty="0"/>
          </a:p>
        </p:txBody>
      </p:sp>
    </p:spTree>
    <p:extLst>
      <p:ext uri="{BB962C8B-B14F-4D97-AF65-F5344CB8AC3E}">
        <p14:creationId xmlns:p14="http://schemas.microsoft.com/office/powerpoint/2010/main" val="2136586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Ma è incompatibile con l’UE?</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La </a:t>
            </a:r>
            <a:r>
              <a:rPr lang="it-IT" dirty="0"/>
              <a:t>Costituzione italiana rende compatibile il principio della libertà di </a:t>
            </a:r>
            <a:r>
              <a:rPr lang="it-IT" dirty="0" smtClean="0"/>
              <a:t>iniziativa </a:t>
            </a:r>
            <a:r>
              <a:rPr lang="it-IT" dirty="0"/>
              <a:t>economica con il perseguimento di finalità di interesse generale, come si ricava da espressioni </a:t>
            </a:r>
            <a:r>
              <a:rPr lang="it-IT" dirty="0" smtClean="0"/>
              <a:t>come “utilità </a:t>
            </a:r>
            <a:r>
              <a:rPr lang="it-IT" dirty="0"/>
              <a:t>sociale”, “dignità umana”, ecc. </a:t>
            </a:r>
            <a:r>
              <a:rPr lang="it-IT" b="1" dirty="0"/>
              <a:t>Si tratta di obiettivi e di finalità sociali che comunque sono tese alla realizzazione del principio di eguaglianza sostanziale e dei diritti fondamenti dei cittadini. </a:t>
            </a:r>
          </a:p>
          <a:p>
            <a:r>
              <a:rPr lang="it-IT" dirty="0" smtClean="0"/>
              <a:t>Si è detto che le disposizioni costituzionali </a:t>
            </a:r>
            <a:r>
              <a:rPr lang="it-IT" dirty="0"/>
              <a:t>italiane sarebbero in contrasto con le norme del trattato che promuovono la creazione di </a:t>
            </a:r>
            <a:r>
              <a:rPr lang="it-IT" dirty="0" smtClean="0"/>
              <a:t>mercati aperti </a:t>
            </a:r>
            <a:r>
              <a:rPr lang="it-IT" dirty="0"/>
              <a:t>alla concorrenza. </a:t>
            </a:r>
          </a:p>
          <a:p>
            <a:r>
              <a:rPr lang="it-IT" dirty="0"/>
              <a:t>Anche in forza del primato del diritto del diritto europeo le </a:t>
            </a:r>
            <a:r>
              <a:rPr lang="it-IT" dirty="0" err="1"/>
              <a:t>dispsizioni</a:t>
            </a:r>
            <a:r>
              <a:rPr lang="it-IT" dirty="0"/>
              <a:t> </a:t>
            </a:r>
            <a:r>
              <a:rPr lang="it-IT" dirty="0" smtClean="0"/>
              <a:t>italiana </a:t>
            </a:r>
            <a:r>
              <a:rPr lang="it-IT" dirty="0"/>
              <a:t>ne sarebbero uscite fortemente depotenziate: o perché abrogate o perché da reinterpretare alla luce di principi del diritto dell’UE.</a:t>
            </a:r>
          </a:p>
          <a:p>
            <a:r>
              <a:rPr lang="it-IT" dirty="0"/>
              <a:t>L’opinione va ritenuta infondata: </a:t>
            </a:r>
            <a:r>
              <a:rPr lang="it-IT" dirty="0" smtClean="0"/>
              <a:t>vi </a:t>
            </a:r>
            <a:r>
              <a:rPr lang="it-IT" dirty="0"/>
              <a:t>sono infatti, anche nei trattati, norme che sembrano </a:t>
            </a:r>
            <a:r>
              <a:rPr lang="it-IT" dirty="0" smtClean="0"/>
              <a:t>perseguire l’equilibrio </a:t>
            </a:r>
            <a:r>
              <a:rPr lang="it-IT" dirty="0"/>
              <a:t>tra le esigenze del mercato unico, della libera circolazione e della </a:t>
            </a:r>
            <a:r>
              <a:rPr lang="it-IT" dirty="0" smtClean="0"/>
              <a:t>concorrenza</a:t>
            </a:r>
            <a:r>
              <a:rPr lang="it-IT" dirty="0"/>
              <a:t>, e le esigenze di coesione sociale. Si veda l’art. 3.3 </a:t>
            </a:r>
            <a:r>
              <a:rPr lang="it-IT" dirty="0" smtClean="0"/>
              <a:t>TUE …</a:t>
            </a:r>
            <a:endParaRPr lang="it-IT" dirty="0"/>
          </a:p>
          <a:p>
            <a:endParaRPr lang="it-IT" dirty="0"/>
          </a:p>
        </p:txBody>
      </p:sp>
    </p:spTree>
    <p:extLst>
      <p:ext uri="{BB962C8B-B14F-4D97-AF65-F5344CB8AC3E}">
        <p14:creationId xmlns:p14="http://schemas.microsoft.com/office/powerpoint/2010/main" val="1505514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L’art. 3.3. TUE</a:t>
            </a:r>
            <a:endParaRPr lang="it-IT" dirty="0"/>
          </a:p>
        </p:txBody>
      </p:sp>
      <p:sp>
        <p:nvSpPr>
          <p:cNvPr id="3" name="Segnaposto contenuto 2"/>
          <p:cNvSpPr>
            <a:spLocks noGrp="1"/>
          </p:cNvSpPr>
          <p:nvPr>
            <p:ph idx="1"/>
          </p:nvPr>
        </p:nvSpPr>
        <p:spPr/>
        <p:txBody>
          <a:bodyPr>
            <a:normAutofit fontScale="77500" lnSpcReduction="20000"/>
          </a:bodyPr>
          <a:lstStyle/>
          <a:p>
            <a:r>
              <a:rPr lang="it-IT" dirty="0"/>
              <a:t>L'Unione instaura un mercato interno. Si adopera per lo </a:t>
            </a:r>
            <a:r>
              <a:rPr lang="it-IT" b="1" dirty="0"/>
              <a:t>sviluppo sostenibile </a:t>
            </a:r>
            <a:r>
              <a:rPr lang="it-IT" dirty="0"/>
              <a:t>dell'Europa, basato su una crescita economica equilibrata e sulla stabilità dei prezzi, su </a:t>
            </a:r>
            <a:r>
              <a:rPr lang="it-IT" b="1" dirty="0"/>
              <a:t>un'economia sociale di mercato fortemente competitiva</a:t>
            </a:r>
            <a:r>
              <a:rPr lang="it-IT" dirty="0"/>
              <a:t>, che mira </a:t>
            </a:r>
            <a:r>
              <a:rPr lang="it-IT" b="1" dirty="0"/>
              <a:t>alla piena occupazione e al progresso sociale</a:t>
            </a:r>
            <a:r>
              <a:rPr lang="it-IT" dirty="0"/>
              <a:t>, e su un elevato livello di tutela e di miglioramento della qualità dell'ambiente. Essa promuove il progresso scientifico e tecnologico.</a:t>
            </a:r>
          </a:p>
          <a:p>
            <a:r>
              <a:rPr lang="it-IT" b="1" dirty="0"/>
              <a:t>L'Unione combatte l'esclusione sociale</a:t>
            </a:r>
            <a:r>
              <a:rPr lang="it-IT" dirty="0"/>
              <a:t> e le discriminazioni e promuove la giustizia e la protezione sociali, la parità tra donne e uomini, la solidarietà tra le generazioni e la tutela dei diritti del minore.</a:t>
            </a:r>
          </a:p>
          <a:p>
            <a:r>
              <a:rPr lang="it-IT" dirty="0"/>
              <a:t>Essa promuove la </a:t>
            </a:r>
            <a:r>
              <a:rPr lang="it-IT" b="1" dirty="0"/>
              <a:t>coesione economica, sociale e territoriale, e la solidarietà tra gli Stati membri</a:t>
            </a:r>
            <a:r>
              <a:rPr lang="it-IT" dirty="0"/>
              <a:t>.</a:t>
            </a:r>
            <a:r>
              <a:rPr lang="it-IT" dirty="0" smtClean="0">
                <a:effectLst/>
              </a:rPr>
              <a:t> </a:t>
            </a:r>
            <a:endParaRPr lang="it-IT" dirty="0"/>
          </a:p>
        </p:txBody>
      </p:sp>
    </p:spTree>
    <p:extLst>
      <p:ext uri="{BB962C8B-B14F-4D97-AF65-F5344CB8AC3E}">
        <p14:creationId xmlns:p14="http://schemas.microsoft.com/office/powerpoint/2010/main" val="1075376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Da dove viene l’economia sociale di mercato?</a:t>
            </a:r>
            <a:endParaRPr lang="it-IT" dirty="0"/>
          </a:p>
        </p:txBody>
      </p:sp>
      <p:sp>
        <p:nvSpPr>
          <p:cNvPr id="3" name="Segnaposto contenuto 2"/>
          <p:cNvSpPr>
            <a:spLocks noGrp="1"/>
          </p:cNvSpPr>
          <p:nvPr>
            <p:ph idx="1"/>
          </p:nvPr>
        </p:nvSpPr>
        <p:spPr/>
        <p:txBody>
          <a:bodyPr>
            <a:normAutofit fontScale="47500" lnSpcReduction="20000"/>
          </a:bodyPr>
          <a:lstStyle/>
          <a:p>
            <a:r>
              <a:rPr lang="it-IT" dirty="0"/>
              <a:t>Si tratta di un concetto, elaborato </a:t>
            </a:r>
            <a:r>
              <a:rPr lang="it-IT" dirty="0" smtClean="0"/>
              <a:t>in </a:t>
            </a:r>
            <a:r>
              <a:rPr lang="it-IT" dirty="0"/>
              <a:t>Germania degli anni </a:t>
            </a:r>
            <a:r>
              <a:rPr lang="it-IT" dirty="0" smtClean="0"/>
              <a:t>Cinquanta. Ci si interrogava se il </a:t>
            </a:r>
            <a:r>
              <a:rPr lang="it-IT" i="1" dirty="0" err="1"/>
              <a:t>Grundgesetz</a:t>
            </a:r>
            <a:r>
              <a:rPr lang="it-IT" dirty="0"/>
              <a:t> (GG) </a:t>
            </a:r>
            <a:r>
              <a:rPr lang="it-IT" dirty="0" smtClean="0"/>
              <a:t>costituzionalizzasse un sistema economico. </a:t>
            </a:r>
            <a:r>
              <a:rPr lang="it-IT" dirty="0"/>
              <a:t>IL dibattito è ovviamente influenzato dai programmi di nazionalizzazioni avviate negli anni Quaranta e Cinquanta e dal c.d. </a:t>
            </a:r>
            <a:r>
              <a:rPr lang="it-IT" i="1" dirty="0" err="1"/>
              <a:t>economic</a:t>
            </a:r>
            <a:r>
              <a:rPr lang="it-IT" i="1" dirty="0"/>
              <a:t> </a:t>
            </a:r>
            <a:r>
              <a:rPr lang="it-IT" i="1" dirty="0" smtClean="0"/>
              <a:t>boom</a:t>
            </a:r>
            <a:r>
              <a:rPr lang="it-IT" dirty="0" smtClean="0"/>
              <a:t> generato </a:t>
            </a:r>
            <a:r>
              <a:rPr lang="it-IT" dirty="0"/>
              <a:t>da politiche economiche pubbliche </a:t>
            </a:r>
            <a:r>
              <a:rPr lang="it-IT" dirty="0" smtClean="0"/>
              <a:t>aggressive che </a:t>
            </a:r>
            <a:r>
              <a:rPr lang="it-IT" dirty="0"/>
              <a:t>promuovevano </a:t>
            </a:r>
            <a:r>
              <a:rPr lang="it-IT" b="1" dirty="0"/>
              <a:t>il ristabilimento dell’economia di mercato con taluni </a:t>
            </a:r>
            <a:r>
              <a:rPr lang="it-IT" b="1" dirty="0" smtClean="0"/>
              <a:t>interventi </a:t>
            </a:r>
            <a:r>
              <a:rPr lang="it-IT" b="1" dirty="0"/>
              <a:t>e garanzie sociali </a:t>
            </a:r>
            <a:r>
              <a:rPr lang="it-IT" dirty="0"/>
              <a:t>(</a:t>
            </a:r>
            <a:r>
              <a:rPr lang="it-IT" b="1" dirty="0" err="1"/>
              <a:t>Soziale</a:t>
            </a:r>
            <a:r>
              <a:rPr lang="it-IT" dirty="0"/>
              <a:t> </a:t>
            </a:r>
            <a:r>
              <a:rPr lang="it-IT" b="1" dirty="0" err="1"/>
              <a:t>Marktwirtschaft</a:t>
            </a:r>
            <a:r>
              <a:rPr lang="it-IT" dirty="0"/>
              <a:t> ).</a:t>
            </a:r>
          </a:p>
          <a:p>
            <a:r>
              <a:rPr lang="it-IT" dirty="0" smtClean="0"/>
              <a:t>Ci </a:t>
            </a:r>
            <a:r>
              <a:rPr lang="it-IT" dirty="0"/>
              <a:t>si chiese se il concetto di </a:t>
            </a:r>
            <a:r>
              <a:rPr lang="it-IT" i="1" dirty="0" err="1"/>
              <a:t>Soziale</a:t>
            </a:r>
            <a:r>
              <a:rPr lang="it-IT" i="1" dirty="0"/>
              <a:t> </a:t>
            </a:r>
            <a:r>
              <a:rPr lang="it-IT" i="1" dirty="0" err="1"/>
              <a:t>Marktwirtschaft</a:t>
            </a:r>
            <a:r>
              <a:rPr lang="it-IT" i="1" dirty="0"/>
              <a:t> </a:t>
            </a:r>
            <a:r>
              <a:rPr lang="it-IT" dirty="0"/>
              <a:t>fosse parte del GG, derivando dalla combinazione di taluni diritti fondamentali (proprietà privata, libertà di esercitare liberamente la </a:t>
            </a:r>
            <a:r>
              <a:rPr lang="it-IT" dirty="0" smtClean="0"/>
              <a:t>propria </a:t>
            </a:r>
            <a:r>
              <a:rPr lang="it-IT" dirty="0"/>
              <a:t>professione, </a:t>
            </a:r>
            <a:r>
              <a:rPr lang="it-IT" dirty="0" smtClean="0"/>
              <a:t>di iniziativa economica [artt</a:t>
            </a:r>
            <a:r>
              <a:rPr lang="it-IT" dirty="0"/>
              <a:t>. 14, 12, and 2(1) </a:t>
            </a:r>
            <a:r>
              <a:rPr lang="it-IT" dirty="0" smtClean="0"/>
              <a:t>GG] </a:t>
            </a:r>
            <a:r>
              <a:rPr lang="it-IT" dirty="0"/>
              <a:t>e il principio dello Stato sociale </a:t>
            </a:r>
            <a:r>
              <a:rPr lang="it-IT" dirty="0" smtClean="0"/>
              <a:t>[art</a:t>
            </a:r>
            <a:r>
              <a:rPr lang="it-IT" dirty="0"/>
              <a:t>. 20(1)].</a:t>
            </a:r>
          </a:p>
          <a:p>
            <a:r>
              <a:rPr lang="it-IT" dirty="0"/>
              <a:t>La Corte costituzionale federale (</a:t>
            </a:r>
            <a:r>
              <a:rPr lang="it-IT" i="1" dirty="0" err="1"/>
              <a:t>Bundesverfassungsgericht</a:t>
            </a:r>
            <a:r>
              <a:rPr lang="it-IT" dirty="0"/>
              <a:t>) ha peraltro rigettato tale impostazione nel 1954 e ancora nel 1979. Nel rispetto dei principi </a:t>
            </a:r>
            <a:r>
              <a:rPr lang="it-IT" dirty="0" err="1"/>
              <a:t>costituzionali</a:t>
            </a:r>
            <a:r>
              <a:rPr lang="it-IT" dirty="0" err="1" smtClean="0"/>
              <a:t>,il</a:t>
            </a:r>
            <a:r>
              <a:rPr lang="it-IT" dirty="0" smtClean="0"/>
              <a:t> raccordo governo-legislativo è </a:t>
            </a:r>
            <a:r>
              <a:rPr lang="it-IT" dirty="0"/>
              <a:t>legittimato a individuare la politica economica pubblica </a:t>
            </a:r>
            <a:r>
              <a:rPr lang="it-IT" dirty="0" smtClean="0"/>
              <a:t>ritenuta più opportuna </a:t>
            </a:r>
            <a:r>
              <a:rPr lang="it-IT" dirty="0"/>
              <a:t>(</a:t>
            </a:r>
            <a:r>
              <a:rPr lang="it-IT" b="1" dirty="0" err="1"/>
              <a:t>Economic</a:t>
            </a:r>
            <a:r>
              <a:rPr lang="it-IT" b="1" dirty="0"/>
              <a:t> </a:t>
            </a:r>
            <a:r>
              <a:rPr lang="it-IT" b="1" dirty="0" err="1"/>
              <a:t>neutrality</a:t>
            </a:r>
            <a:r>
              <a:rPr lang="it-IT" b="1" dirty="0"/>
              <a:t> of the </a:t>
            </a:r>
            <a:r>
              <a:rPr lang="it-IT" b="1" dirty="0" err="1"/>
              <a:t>constitution</a:t>
            </a:r>
            <a:r>
              <a:rPr lang="it-IT" b="1" dirty="0"/>
              <a:t>)</a:t>
            </a:r>
            <a:r>
              <a:rPr lang="it-IT" b="1" dirty="0" smtClean="0"/>
              <a:t>.</a:t>
            </a:r>
            <a:r>
              <a:rPr lang="it-IT" b="1" dirty="0"/>
              <a:t> </a:t>
            </a:r>
          </a:p>
          <a:p>
            <a:r>
              <a:rPr lang="it-IT" dirty="0"/>
              <a:t>Con L’entrata in vigore del Trattato di Lisbona ci si </a:t>
            </a:r>
            <a:r>
              <a:rPr lang="it-IT" dirty="0" smtClean="0"/>
              <a:t>è </a:t>
            </a:r>
            <a:r>
              <a:rPr lang="it-IT" dirty="0"/>
              <a:t>chiesti se la Costituzione </a:t>
            </a:r>
            <a:r>
              <a:rPr lang="it-IT" dirty="0" smtClean="0"/>
              <a:t>economica </a:t>
            </a:r>
            <a:r>
              <a:rPr lang="it-IT" dirty="0"/>
              <a:t>europea abbia fatto </a:t>
            </a:r>
            <a:r>
              <a:rPr lang="it-IT" dirty="0" smtClean="0"/>
              <a:t>proprio </a:t>
            </a:r>
            <a:r>
              <a:rPr lang="it-IT" dirty="0" err="1" smtClean="0"/>
              <a:t>uil</a:t>
            </a:r>
            <a:r>
              <a:rPr lang="it-IT" dirty="0" smtClean="0"/>
              <a:t> </a:t>
            </a:r>
            <a:r>
              <a:rPr lang="it-IT" dirty="0"/>
              <a:t>modello orientato all’idea di </a:t>
            </a:r>
            <a:r>
              <a:rPr lang="it-IT" i="1" dirty="0" err="1"/>
              <a:t>Soziale</a:t>
            </a:r>
            <a:r>
              <a:rPr lang="it-IT" i="1" dirty="0"/>
              <a:t> </a:t>
            </a:r>
            <a:r>
              <a:rPr lang="it-IT" i="1" dirty="0" err="1" smtClean="0"/>
              <a:t>Marktwirtschaft</a:t>
            </a:r>
            <a:r>
              <a:rPr lang="it-IT" dirty="0" smtClean="0"/>
              <a:t>.</a:t>
            </a:r>
            <a:endParaRPr lang="it-IT" dirty="0"/>
          </a:p>
          <a:p>
            <a:pPr marL="0" indent="0">
              <a:buNone/>
            </a:pPr>
            <a:r>
              <a:rPr lang="it-IT" dirty="0" smtClean="0"/>
              <a:t>1) Tuttavia, non </a:t>
            </a:r>
            <a:r>
              <a:rPr lang="it-IT" dirty="0"/>
              <a:t>è ben </a:t>
            </a:r>
            <a:r>
              <a:rPr lang="it-IT" dirty="0" smtClean="0"/>
              <a:t>chiaro </a:t>
            </a:r>
            <a:r>
              <a:rPr lang="it-IT" dirty="0"/>
              <a:t>se il Trattato adotti </a:t>
            </a:r>
            <a:r>
              <a:rPr lang="it-IT" dirty="0" smtClean="0"/>
              <a:t>il </a:t>
            </a:r>
            <a:r>
              <a:rPr lang="it-IT" dirty="0"/>
              <a:t>concetto tedesco </a:t>
            </a:r>
            <a:r>
              <a:rPr lang="it-IT" dirty="0" smtClean="0"/>
              <a:t>– che </a:t>
            </a:r>
            <a:r>
              <a:rPr lang="it-IT" dirty="0"/>
              <a:t>verrebbe così a imporsi in </a:t>
            </a:r>
            <a:r>
              <a:rPr lang="it-IT" dirty="0" smtClean="0"/>
              <a:t>Germania </a:t>
            </a:r>
            <a:r>
              <a:rPr lang="it-IT" dirty="0"/>
              <a:t>in forza della primazia del </a:t>
            </a:r>
            <a:r>
              <a:rPr lang="it-IT" dirty="0" smtClean="0"/>
              <a:t>diritto europeo e contro la volontà della Corte costituzionale; </a:t>
            </a:r>
            <a:endParaRPr lang="it-IT" dirty="0"/>
          </a:p>
          <a:p>
            <a:pPr marL="0" indent="0">
              <a:buNone/>
            </a:pPr>
            <a:r>
              <a:rPr lang="it-IT" dirty="0"/>
              <a:t>2) </a:t>
            </a:r>
            <a:r>
              <a:rPr lang="it-IT" dirty="0" smtClean="0"/>
              <a:t>Non è chiara </a:t>
            </a:r>
            <a:r>
              <a:rPr lang="it-IT" dirty="0"/>
              <a:t>l’impostazione economica </a:t>
            </a:r>
            <a:r>
              <a:rPr lang="it-IT" dirty="0" smtClean="0"/>
              <a:t>dell’UE; </a:t>
            </a:r>
            <a:endParaRPr lang="it-IT" dirty="0"/>
          </a:p>
          <a:p>
            <a:pPr marL="0" indent="0">
              <a:buNone/>
            </a:pPr>
            <a:r>
              <a:rPr lang="it-IT" dirty="0"/>
              <a:t>3) </a:t>
            </a:r>
            <a:r>
              <a:rPr lang="it-IT" dirty="0" smtClean="0"/>
              <a:t>È in </a:t>
            </a:r>
            <a:r>
              <a:rPr lang="it-IT" dirty="0"/>
              <a:t>atto uno scontro tra opposte visioni in materia di politica economica, con un feroce antagonismo tra “the </a:t>
            </a:r>
            <a:r>
              <a:rPr lang="it-IT" dirty="0" err="1"/>
              <a:t>northern</a:t>
            </a:r>
            <a:r>
              <a:rPr lang="it-IT" dirty="0"/>
              <a:t>/</a:t>
            </a:r>
            <a:r>
              <a:rPr lang="it-IT" dirty="0" err="1"/>
              <a:t>German</a:t>
            </a:r>
            <a:r>
              <a:rPr lang="it-IT" dirty="0"/>
              <a:t>/liberal </a:t>
            </a:r>
            <a:r>
              <a:rPr lang="it-IT" dirty="0" err="1"/>
              <a:t>perspective</a:t>
            </a:r>
            <a:r>
              <a:rPr lang="it-IT" dirty="0"/>
              <a:t>” e la “</a:t>
            </a:r>
            <a:r>
              <a:rPr lang="it-IT" dirty="0" err="1"/>
              <a:t>southern</a:t>
            </a:r>
            <a:r>
              <a:rPr lang="it-IT" dirty="0"/>
              <a:t> (</a:t>
            </a:r>
            <a:r>
              <a:rPr lang="it-IT" dirty="0" err="1"/>
              <a:t>Mediterranean</a:t>
            </a:r>
            <a:r>
              <a:rPr lang="it-IT" dirty="0"/>
              <a:t>)/French/</a:t>
            </a:r>
            <a:r>
              <a:rPr lang="it-IT" dirty="0" err="1"/>
              <a:t>socialist</a:t>
            </a:r>
            <a:r>
              <a:rPr lang="it-IT" dirty="0"/>
              <a:t> (</a:t>
            </a:r>
            <a:r>
              <a:rPr lang="it-IT" dirty="0" err="1"/>
              <a:t>mercantilist</a:t>
            </a:r>
            <a:r>
              <a:rPr lang="it-IT" dirty="0"/>
              <a:t>) </a:t>
            </a:r>
            <a:r>
              <a:rPr lang="it-IT" dirty="0" err="1"/>
              <a:t>view</a:t>
            </a:r>
            <a:r>
              <a:rPr lang="it-IT" dirty="0"/>
              <a:t>”.</a:t>
            </a:r>
            <a:r>
              <a:rPr lang="it-IT" dirty="0" smtClean="0">
                <a:effectLst/>
              </a:rPr>
              <a:t> </a:t>
            </a:r>
            <a:endParaRPr lang="it-IT" dirty="0"/>
          </a:p>
        </p:txBody>
      </p:sp>
    </p:spTree>
    <p:extLst>
      <p:ext uri="{BB962C8B-B14F-4D97-AF65-F5344CB8AC3E}">
        <p14:creationId xmlns:p14="http://schemas.microsoft.com/office/powerpoint/2010/main" val="209843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Diritto dell’Unione europea </a:t>
            </a:r>
            <a:br>
              <a:rPr lang="it-IT" dirty="0" smtClean="0"/>
            </a:br>
            <a:r>
              <a:rPr lang="it-IT" dirty="0" smtClean="0"/>
              <a:t>e mercato (1)</a:t>
            </a:r>
            <a:endParaRPr lang="it-IT" dirty="0"/>
          </a:p>
        </p:txBody>
      </p:sp>
      <p:sp>
        <p:nvSpPr>
          <p:cNvPr id="3" name="Segnaposto contenuto 2"/>
          <p:cNvSpPr>
            <a:spLocks noGrp="1"/>
          </p:cNvSpPr>
          <p:nvPr>
            <p:ph idx="1"/>
          </p:nvPr>
        </p:nvSpPr>
        <p:spPr/>
        <p:txBody>
          <a:bodyPr>
            <a:normAutofit fontScale="70000" lnSpcReduction="20000"/>
          </a:bodyPr>
          <a:lstStyle/>
          <a:p>
            <a:r>
              <a:rPr lang="it-IT" dirty="0"/>
              <a:t>Nello studio del diritto pubblico europeo dell’economia si muove ormai dal concetto di </a:t>
            </a:r>
            <a:r>
              <a:rPr lang="it-IT" b="1" dirty="0"/>
              <a:t>efficienza dei mercati aperti alla concorrenza.</a:t>
            </a:r>
            <a:endParaRPr lang="it-IT" dirty="0"/>
          </a:p>
          <a:p>
            <a:r>
              <a:rPr lang="it-IT" dirty="0"/>
              <a:t>Il principio di promozione e salvaguardia della concorrenza cui si deve informare l’azione pubblica in campo economico sono i messi privilegiati per la realizzazione delle finalità pubbliche è </a:t>
            </a:r>
            <a:r>
              <a:rPr lang="it-IT" b="1" dirty="0"/>
              <a:t>espressamente enunciato all’art. 119 TFUE: </a:t>
            </a:r>
            <a:endParaRPr lang="it-IT" b="1" dirty="0" smtClean="0"/>
          </a:p>
          <a:p>
            <a:pPr marL="0" indent="0">
              <a:buNone/>
            </a:pPr>
            <a:endParaRPr lang="it-IT" b="1" dirty="0"/>
          </a:p>
          <a:p>
            <a:pPr marL="0" indent="0">
              <a:buNone/>
            </a:pPr>
            <a:r>
              <a:rPr lang="it-IT" b="1" dirty="0" smtClean="0"/>
              <a:t>“… </a:t>
            </a:r>
            <a:r>
              <a:rPr lang="it-IT" dirty="0"/>
              <a:t>l'azione degli Stati membri e dell'Unione comprende, alle condizioni previste dai trattati, l'adozione di una politica economica che è fondata sullo stretto coordinamento delle politiche economiche degli Stati membri, sul mercato interno e sulla definizione di obiettivi comuni, condotta conformemente al </a:t>
            </a:r>
            <a:r>
              <a:rPr lang="it-IT" b="1" dirty="0"/>
              <a:t>principio di un'economia di mercato aperta e in libera </a:t>
            </a:r>
            <a:r>
              <a:rPr lang="it-IT" b="1" dirty="0" smtClean="0"/>
              <a:t>concorrenza”</a:t>
            </a:r>
            <a:r>
              <a:rPr lang="it-IT" b="1" dirty="0"/>
              <a:t>.</a:t>
            </a:r>
            <a:endParaRPr lang="it-IT" dirty="0"/>
          </a:p>
          <a:p>
            <a:pPr marL="0" indent="0">
              <a:buNone/>
            </a:pPr>
            <a:r>
              <a:rPr lang="it-IT" b="1" dirty="0"/>
              <a:t> </a:t>
            </a:r>
            <a:endParaRPr lang="it-IT" dirty="0"/>
          </a:p>
          <a:p>
            <a:endParaRPr lang="it-IT" dirty="0"/>
          </a:p>
        </p:txBody>
      </p:sp>
    </p:spTree>
    <p:extLst>
      <p:ext uri="{BB962C8B-B14F-4D97-AF65-F5344CB8AC3E}">
        <p14:creationId xmlns:p14="http://schemas.microsoft.com/office/powerpoint/2010/main" val="2154024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Concorrenza e finalità pubbliche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È un principio di “procedura”: </a:t>
            </a:r>
            <a:r>
              <a:rPr lang="it-IT" b="1" dirty="0" smtClean="0"/>
              <a:t>indica come le modalità dell’azione pubblica, non gli scopi di essa</a:t>
            </a:r>
            <a:r>
              <a:rPr lang="it-IT" dirty="0" smtClean="0"/>
              <a:t>. Il ruolo strumentale che esso riveste rispetto agli scopi è, infatti, evidente propri riguardo agli scopi sostanziali da conseguire. Esso recede, quando la modalità dell’azione sia inidonea al conseguimento degli obiettivi di carattere sostanziale. Lo si ricava dall’art. 106.2 TFUE, per il quale si può derogare quando ciò sia necessario per realizzare scopi di interesse generale:</a:t>
            </a:r>
          </a:p>
          <a:p>
            <a:endParaRPr lang="it-IT" dirty="0" smtClean="0"/>
          </a:p>
          <a:p>
            <a:pPr marL="0" indent="0">
              <a:buNone/>
            </a:pPr>
            <a:r>
              <a:rPr lang="it-IT" dirty="0" smtClean="0"/>
              <a:t>“Le imprese incaricate della gestione di servizi di interesse economico generale o aventi carattere di monopolio fiscale </a:t>
            </a:r>
            <a:r>
              <a:rPr lang="it-IT" b="1" dirty="0" smtClean="0"/>
              <a:t>sono sottoposte alle norme dei trattati, e in particolare alle regole di concorrenza, nei limiti in cui l'applicazione di tali norme non osti all'adempimento, in linea di diritto e di fatto, della specifica missione loro affidata</a:t>
            </a:r>
            <a:r>
              <a:rPr lang="it-IT" dirty="0" smtClean="0"/>
              <a:t>. ” </a:t>
            </a:r>
            <a:endParaRPr lang="it-IT" dirty="0"/>
          </a:p>
        </p:txBody>
      </p:sp>
    </p:spTree>
    <p:extLst>
      <p:ext uri="{BB962C8B-B14F-4D97-AF65-F5344CB8AC3E}">
        <p14:creationId xmlns:p14="http://schemas.microsoft.com/office/powerpoint/2010/main" val="3377742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55000" lnSpcReduction="20000"/>
          </a:bodyPr>
          <a:lstStyle/>
          <a:p>
            <a:r>
              <a:rPr lang="it-IT" dirty="0"/>
              <a:t>Il principio procedurale-strumentale della </a:t>
            </a:r>
            <a:r>
              <a:rPr lang="it-IT" dirty="0" smtClean="0"/>
              <a:t>concorrenza riguarda: mercati </a:t>
            </a:r>
            <a:r>
              <a:rPr lang="it-IT" dirty="0"/>
              <a:t>aperti alle </a:t>
            </a:r>
            <a:r>
              <a:rPr lang="it-IT" dirty="0" smtClean="0"/>
              <a:t>imprese; mercati nei quali </a:t>
            </a:r>
            <a:r>
              <a:rPr lang="it-IT" dirty="0"/>
              <a:t>le imprese sono potenzialmente esposte alla concorrenza dei nuovi entranti.</a:t>
            </a:r>
          </a:p>
          <a:p>
            <a:pPr marL="0" indent="0">
              <a:buNone/>
            </a:pPr>
            <a:r>
              <a:rPr lang="it-IT" dirty="0"/>
              <a:t> </a:t>
            </a:r>
          </a:p>
          <a:p>
            <a:r>
              <a:rPr lang="it-IT" dirty="0"/>
              <a:t>Evidentemente, la </a:t>
            </a:r>
            <a:r>
              <a:rPr lang="it-IT" b="1" dirty="0"/>
              <a:t>concorrenza può essere graduata</a:t>
            </a:r>
            <a:r>
              <a:rPr lang="it-IT" dirty="0"/>
              <a:t>, in ragione dei </a:t>
            </a:r>
            <a:r>
              <a:rPr lang="it-IT" b="1" dirty="0"/>
              <a:t>caratteri</a:t>
            </a:r>
            <a:r>
              <a:rPr lang="it-IT" dirty="0"/>
              <a:t> del mercato e delle </a:t>
            </a:r>
            <a:r>
              <a:rPr lang="it-IT" b="1" dirty="0"/>
              <a:t>attività </a:t>
            </a:r>
            <a:r>
              <a:rPr lang="it-IT" b="1" dirty="0" smtClean="0"/>
              <a:t>economiche.</a:t>
            </a:r>
          </a:p>
          <a:p>
            <a:r>
              <a:rPr lang="it-IT" dirty="0" smtClean="0"/>
              <a:t>In alcuni casi è dubbia </a:t>
            </a:r>
            <a:r>
              <a:rPr lang="it-IT" dirty="0"/>
              <a:t>la </a:t>
            </a:r>
            <a:r>
              <a:rPr lang="it-IT" dirty="0" smtClean="0"/>
              <a:t>stessa possibilità </a:t>
            </a:r>
            <a:r>
              <a:rPr lang="it-IT" dirty="0"/>
              <a:t>di concorrenza effettiva: è il caso di </a:t>
            </a:r>
            <a:r>
              <a:rPr lang="it-IT" b="1" dirty="0"/>
              <a:t>mercati che poggiano su infrastrutture non duplicabili per caratteristiche </a:t>
            </a:r>
            <a:r>
              <a:rPr lang="it-IT" dirty="0"/>
              <a:t>della </a:t>
            </a:r>
            <a:r>
              <a:rPr lang="it-IT" dirty="0" smtClean="0"/>
              <a:t>attività o fisiche; per mercati che richiedono </a:t>
            </a:r>
            <a:r>
              <a:rPr lang="it-IT" b="1" dirty="0" smtClean="0"/>
              <a:t>infrastrutture duplicabili </a:t>
            </a:r>
            <a:r>
              <a:rPr lang="it-IT" b="1" dirty="0"/>
              <a:t>a costi talmente elevati</a:t>
            </a:r>
            <a:r>
              <a:rPr lang="it-IT" dirty="0"/>
              <a:t> </a:t>
            </a:r>
            <a:r>
              <a:rPr lang="it-IT" dirty="0" smtClean="0"/>
              <a:t>con difficoltà </a:t>
            </a:r>
            <a:r>
              <a:rPr lang="it-IT" dirty="0"/>
              <a:t>di </a:t>
            </a:r>
            <a:r>
              <a:rPr lang="it-IT" dirty="0" smtClean="0"/>
              <a:t>riconversione ove l’impresa dovesse </a:t>
            </a:r>
            <a:r>
              <a:rPr lang="it-IT" dirty="0"/>
              <a:t>uscire dal mercato. </a:t>
            </a:r>
            <a:r>
              <a:rPr lang="it-IT" b="1" dirty="0"/>
              <a:t>I </a:t>
            </a:r>
            <a:r>
              <a:rPr lang="it-IT" b="1" dirty="0" smtClean="0"/>
              <a:t>costi </a:t>
            </a:r>
            <a:r>
              <a:rPr lang="it-IT" b="1" dirty="0"/>
              <a:t>non potrebbero mai essere recuperati in cado di </a:t>
            </a:r>
            <a:r>
              <a:rPr lang="it-IT" b="1" dirty="0" smtClean="0"/>
              <a:t>uscita </a:t>
            </a:r>
            <a:r>
              <a:rPr lang="it-IT" b="1" dirty="0"/>
              <a:t>dal </a:t>
            </a:r>
            <a:r>
              <a:rPr lang="it-IT" b="1" dirty="0" smtClean="0"/>
              <a:t>mercato.</a:t>
            </a:r>
          </a:p>
          <a:p>
            <a:endParaRPr lang="it-IT" dirty="0" smtClean="0"/>
          </a:p>
          <a:p>
            <a:pPr marL="0" indent="0">
              <a:buNone/>
            </a:pPr>
            <a:r>
              <a:rPr lang="it-IT" dirty="0" smtClean="0"/>
              <a:t>Si </a:t>
            </a:r>
            <a:r>
              <a:rPr lang="it-IT" dirty="0"/>
              <a:t>apprezza meglio la portata dell’articolo 119.1 TFUE:</a:t>
            </a:r>
          </a:p>
          <a:p>
            <a:pPr marL="0" lvl="0" indent="0">
              <a:buNone/>
            </a:pPr>
            <a:r>
              <a:rPr lang="it-IT" dirty="0" smtClean="0"/>
              <a:t>1) impegno </a:t>
            </a:r>
            <a:r>
              <a:rPr lang="it-IT" dirty="0"/>
              <a:t>ad adottare misure che rendano possibile la competizione tra le </a:t>
            </a:r>
            <a:r>
              <a:rPr lang="it-IT" dirty="0" smtClean="0"/>
              <a:t>imprese</a:t>
            </a:r>
          </a:p>
          <a:p>
            <a:pPr marL="0" lvl="0" indent="0">
              <a:buNone/>
            </a:pPr>
            <a:r>
              <a:rPr lang="it-IT" dirty="0" smtClean="0"/>
              <a:t>2) impegno </a:t>
            </a:r>
            <a:r>
              <a:rPr lang="it-IT" dirty="0"/>
              <a:t>ad astenersi da misure che ostacolino la competizione ad armi pari tra imprese. </a:t>
            </a:r>
          </a:p>
        </p:txBody>
      </p:sp>
    </p:spTree>
    <p:extLst>
      <p:ext uri="{BB962C8B-B14F-4D97-AF65-F5344CB8AC3E}">
        <p14:creationId xmlns:p14="http://schemas.microsoft.com/office/powerpoint/2010/main" val="1137530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del mercato europeo (1)</a:t>
            </a:r>
            <a:endParaRPr lang="it-IT" dirty="0"/>
          </a:p>
        </p:txBody>
      </p:sp>
      <p:sp>
        <p:nvSpPr>
          <p:cNvPr id="3" name="Segnaposto contenuto 2"/>
          <p:cNvSpPr>
            <a:spLocks noGrp="1"/>
          </p:cNvSpPr>
          <p:nvPr>
            <p:ph idx="1"/>
          </p:nvPr>
        </p:nvSpPr>
        <p:spPr/>
        <p:txBody>
          <a:bodyPr>
            <a:normAutofit fontScale="77500" lnSpcReduction="20000"/>
          </a:bodyPr>
          <a:lstStyle/>
          <a:p>
            <a:r>
              <a:rPr lang="it-IT" dirty="0"/>
              <a:t>Ciò che conta è il </a:t>
            </a:r>
            <a:r>
              <a:rPr lang="it-IT" b="1" dirty="0"/>
              <a:t>regime giuridico </a:t>
            </a:r>
            <a:r>
              <a:rPr lang="it-IT" dirty="0"/>
              <a:t>del mercato – </a:t>
            </a:r>
            <a:r>
              <a:rPr lang="it-IT" dirty="0" smtClean="0"/>
              <a:t>giuridicamente, cioè, in grado di </a:t>
            </a:r>
            <a:r>
              <a:rPr lang="it-IT" b="1" dirty="0" smtClean="0"/>
              <a:t>assicurare </a:t>
            </a:r>
            <a:r>
              <a:rPr lang="it-IT" b="1" dirty="0"/>
              <a:t>la apertura dello stesso e </a:t>
            </a:r>
            <a:r>
              <a:rPr lang="it-IT" b="1" dirty="0" smtClean="0"/>
              <a:t>una </a:t>
            </a:r>
            <a:r>
              <a:rPr lang="it-IT" b="1" dirty="0"/>
              <a:t>concorrenza almeno </a:t>
            </a:r>
            <a:r>
              <a:rPr lang="it-IT" b="1" dirty="0" smtClean="0"/>
              <a:t>potenziale.</a:t>
            </a:r>
            <a:r>
              <a:rPr lang="it-IT" dirty="0" smtClean="0"/>
              <a:t> </a:t>
            </a:r>
          </a:p>
          <a:p>
            <a:r>
              <a:rPr lang="it-IT" dirty="0" smtClean="0"/>
              <a:t>Non rileva </a:t>
            </a:r>
            <a:r>
              <a:rPr lang="it-IT" dirty="0"/>
              <a:t>la titolarità dell’impresa (pubblica o provata</a:t>
            </a:r>
            <a:r>
              <a:rPr lang="it-IT" dirty="0" smtClean="0"/>
              <a:t>): </a:t>
            </a:r>
            <a:r>
              <a:rPr lang="it-IT" dirty="0"/>
              <a:t>il diritto </a:t>
            </a:r>
            <a:r>
              <a:rPr lang="it-IT" dirty="0" smtClean="0"/>
              <a:t>dell’Unione </a:t>
            </a:r>
            <a:r>
              <a:rPr lang="it-IT" dirty="0"/>
              <a:t>europea è del tutto indifferente (art. 345 TFUE)</a:t>
            </a:r>
            <a:r>
              <a:rPr lang="it-IT" dirty="0" smtClean="0"/>
              <a:t>.</a:t>
            </a:r>
            <a:r>
              <a:rPr lang="it-IT" dirty="0"/>
              <a:t> </a:t>
            </a:r>
            <a:r>
              <a:rPr lang="it-IT" dirty="0" smtClean="0"/>
              <a:t>Ciò che rileva è la subordinazione anche dell’imprenditore pubblico al diritto </a:t>
            </a:r>
            <a:r>
              <a:rPr lang="it-IT" dirty="0"/>
              <a:t>della </a:t>
            </a:r>
            <a:r>
              <a:rPr lang="it-IT" dirty="0" smtClean="0"/>
              <a:t>concorrenza, che </a:t>
            </a:r>
            <a:r>
              <a:rPr lang="it-IT" dirty="0"/>
              <a:t>riguarda le regole:</a:t>
            </a:r>
          </a:p>
          <a:p>
            <a:pPr marL="514350" lvl="0" indent="-514350">
              <a:buAutoNum type="arabicParenR"/>
            </a:pPr>
            <a:r>
              <a:rPr lang="it-IT" dirty="0" smtClean="0"/>
              <a:t>relative </a:t>
            </a:r>
            <a:r>
              <a:rPr lang="it-IT" dirty="0"/>
              <a:t>alla condotta delle imprese (regole </a:t>
            </a:r>
            <a:r>
              <a:rPr lang="it-IT" i="1" dirty="0"/>
              <a:t>antitrust</a:t>
            </a:r>
            <a:r>
              <a:rPr lang="it-IT" dirty="0"/>
              <a:t>: artt. 101-102 TFUE).</a:t>
            </a:r>
          </a:p>
          <a:p>
            <a:pPr marL="514350" indent="-514350">
              <a:buAutoNum type="arabicParenR"/>
            </a:pPr>
            <a:r>
              <a:rPr lang="it-IT" dirty="0" smtClean="0"/>
              <a:t>concernenti </a:t>
            </a:r>
            <a:r>
              <a:rPr lang="it-IT" dirty="0"/>
              <a:t>la condotta degli Stati (divieto di aiuti distorsivi della concorrenza tra imprese: art. 107 TFUE) </a:t>
            </a:r>
          </a:p>
        </p:txBody>
      </p:sp>
    </p:spTree>
    <p:extLst>
      <p:ext uri="{BB962C8B-B14F-4D97-AF65-F5344CB8AC3E}">
        <p14:creationId xmlns:p14="http://schemas.microsoft.com/office/powerpoint/2010/main" val="3168340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del mercato europeo (2)</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Gli </a:t>
            </a:r>
            <a:r>
              <a:rPr lang="it-IT" dirty="0"/>
              <a:t>interventi </a:t>
            </a:r>
            <a:r>
              <a:rPr lang="it-IT" dirty="0" smtClean="0"/>
              <a:t>anticoncorrenziali si </a:t>
            </a:r>
            <a:r>
              <a:rPr lang="it-IT" dirty="0"/>
              <a:t>inquadrano entro un sistema </a:t>
            </a:r>
            <a:r>
              <a:rPr lang="it-IT" dirty="0" smtClean="0"/>
              <a:t>giuridico (quello europeo) </a:t>
            </a:r>
            <a:r>
              <a:rPr lang="it-IT" dirty="0"/>
              <a:t>che tende, fin dalla sua formazione nel 1957, </a:t>
            </a:r>
            <a:r>
              <a:rPr lang="it-IT" b="1" dirty="0"/>
              <a:t>alla creazione di un mercato comune, poi qualificato come unico o interno</a:t>
            </a:r>
            <a:r>
              <a:rPr lang="it-IT" dirty="0"/>
              <a:t>.</a:t>
            </a:r>
          </a:p>
          <a:p>
            <a:pPr marL="0" lvl="0" indent="0">
              <a:buNone/>
            </a:pPr>
            <a:r>
              <a:rPr lang="it-IT" dirty="0" smtClean="0"/>
              <a:t>1) si </a:t>
            </a:r>
            <a:r>
              <a:rPr lang="it-IT" dirty="0"/>
              <a:t>crea un </a:t>
            </a:r>
            <a:r>
              <a:rPr lang="it-IT" b="1" dirty="0"/>
              <a:t>mercato interno a tutta l’Unione </a:t>
            </a:r>
            <a:r>
              <a:rPr lang="it-IT" dirty="0"/>
              <a:t>in cui le </a:t>
            </a:r>
            <a:r>
              <a:rPr lang="it-IT" b="1" dirty="0"/>
              <a:t>imprese operano senza essere discriminate rispetto alle imprese nazionali</a:t>
            </a:r>
            <a:r>
              <a:rPr lang="it-IT" dirty="0"/>
              <a:t>; </a:t>
            </a:r>
          </a:p>
          <a:p>
            <a:pPr marL="0" lvl="0" indent="0">
              <a:buNone/>
            </a:pPr>
            <a:r>
              <a:rPr lang="it-IT" dirty="0" smtClean="0"/>
              <a:t>2) si </a:t>
            </a:r>
            <a:r>
              <a:rPr lang="it-IT" dirty="0"/>
              <a:t>crede nell’</a:t>
            </a:r>
            <a:r>
              <a:rPr lang="it-IT" b="1" dirty="0"/>
              <a:t>efficienza del mercato aperto alla libera competizione e </a:t>
            </a:r>
            <a:r>
              <a:rPr lang="it-IT" b="1" dirty="0" smtClean="0"/>
              <a:t>concorrenza. G</a:t>
            </a:r>
            <a:r>
              <a:rPr lang="it-IT" dirty="0" smtClean="0"/>
              <a:t>li Stati vi </a:t>
            </a:r>
            <a:r>
              <a:rPr lang="it-IT" dirty="0"/>
              <a:t>devono orientare il proprio </a:t>
            </a:r>
            <a:r>
              <a:rPr lang="it-IT" dirty="0" smtClean="0"/>
              <a:t>comportamento, </a:t>
            </a:r>
            <a:r>
              <a:rPr lang="it-IT" dirty="0"/>
              <a:t>astenendosi dall’adottare misure che possano compromettere il diritto delle imprese di altri Stati di svolgere attività in tutto il mercato europeo e in condizioni di eguaglianza con le imprese nazionali.</a:t>
            </a:r>
          </a:p>
          <a:p>
            <a:pPr marL="0" indent="0">
              <a:buNone/>
            </a:pPr>
            <a:r>
              <a:rPr lang="it-IT" dirty="0" smtClean="0"/>
              <a:t>3) Non </a:t>
            </a:r>
            <a:r>
              <a:rPr lang="it-IT" dirty="0"/>
              <a:t>si possono adottare misure che possano essere contrarie alla concorrenza e creare situazioni di privilegio. Il diritto Ue è, infatti, contrario al privilegio riservato a imprenditore pubblico. Si fa riferimento sia ai </a:t>
            </a:r>
            <a:r>
              <a:rPr lang="it-IT" i="1" dirty="0"/>
              <a:t>privilegi di diritto</a:t>
            </a:r>
            <a:r>
              <a:rPr lang="it-IT" dirty="0"/>
              <a:t> (ad es., disposizioni che attribuiscono vantaggi competitivi a imprese </a:t>
            </a:r>
            <a:r>
              <a:rPr lang="it-IT" dirty="0" smtClean="0"/>
              <a:t>pubbliche)</a:t>
            </a:r>
            <a:r>
              <a:rPr lang="it-IT" dirty="0"/>
              <a:t>, sia </a:t>
            </a:r>
            <a:r>
              <a:rPr lang="it-IT" i="1" dirty="0"/>
              <a:t>di fatto</a:t>
            </a:r>
            <a:r>
              <a:rPr lang="it-IT" dirty="0"/>
              <a:t> (adozione di procedure che garantiscano parità di trattamento tra tute le imprese nei rapporti con PA).</a:t>
            </a:r>
            <a:r>
              <a:rPr lang="it-IT" dirty="0" smtClean="0">
                <a:effectLst/>
              </a:rPr>
              <a:t> </a:t>
            </a:r>
            <a:endParaRPr lang="it-IT" dirty="0"/>
          </a:p>
        </p:txBody>
      </p:sp>
    </p:spTree>
    <p:extLst>
      <p:ext uri="{BB962C8B-B14F-4D97-AF65-F5344CB8AC3E}">
        <p14:creationId xmlns:p14="http://schemas.microsoft.com/office/powerpoint/2010/main" val="325139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del mercato europeo (3)</a:t>
            </a:r>
            <a:endParaRPr lang="it-IT" dirty="0"/>
          </a:p>
        </p:txBody>
      </p:sp>
      <p:sp>
        <p:nvSpPr>
          <p:cNvPr id="3" name="Segnaposto contenuto 2"/>
          <p:cNvSpPr>
            <a:spLocks noGrp="1"/>
          </p:cNvSpPr>
          <p:nvPr>
            <p:ph idx="1"/>
          </p:nvPr>
        </p:nvSpPr>
        <p:spPr/>
        <p:txBody>
          <a:bodyPr>
            <a:normAutofit fontScale="70000" lnSpcReduction="20000"/>
          </a:bodyPr>
          <a:lstStyle/>
          <a:p>
            <a:r>
              <a:rPr lang="it-IT" dirty="0"/>
              <a:t>Ciò ha rilevanti conseguenze sia sulla conformazione del mercato (che perde la natura di </a:t>
            </a:r>
            <a:r>
              <a:rPr lang="it-IT" dirty="0" smtClean="0"/>
              <a:t>mercato </a:t>
            </a:r>
            <a:r>
              <a:rPr lang="it-IT" dirty="0"/>
              <a:t>nazionale); sia sul rapporto tra Stato e mercato (allo stato di affianca, nella regolazione di </a:t>
            </a:r>
            <a:r>
              <a:rPr lang="it-IT" dirty="0" smtClean="0"/>
              <a:t>questo</a:t>
            </a:r>
            <a:r>
              <a:rPr lang="it-IT" dirty="0"/>
              <a:t>, anche l’Unione europea):</a:t>
            </a:r>
          </a:p>
          <a:p>
            <a:pPr marL="0" indent="0">
              <a:buNone/>
            </a:pPr>
            <a:r>
              <a:rPr lang="it-IT" dirty="0"/>
              <a:t> </a:t>
            </a:r>
          </a:p>
          <a:p>
            <a:r>
              <a:rPr lang="it-IT" b="1" dirty="0"/>
              <a:t>In tale cornice si situano gli </a:t>
            </a:r>
            <a:r>
              <a:rPr lang="it-IT" b="1" dirty="0" smtClean="0"/>
              <a:t>strumenti volti </a:t>
            </a:r>
            <a:r>
              <a:rPr lang="it-IT" b="1" dirty="0"/>
              <a:t>alla creazione del mercato interno comune</a:t>
            </a:r>
            <a:r>
              <a:rPr lang="it-IT" dirty="0"/>
              <a:t>:</a:t>
            </a:r>
          </a:p>
          <a:p>
            <a:pPr lvl="0"/>
            <a:r>
              <a:rPr lang="it-IT" dirty="0"/>
              <a:t>la libertà di circolazione delle merci, dei lavoratori, dei servizi e dei capitali; </a:t>
            </a:r>
          </a:p>
          <a:p>
            <a:pPr lvl="0"/>
            <a:r>
              <a:rPr lang="it-IT" dirty="0"/>
              <a:t>la disciplina della concorrenza, come si è già detto; </a:t>
            </a:r>
          </a:p>
          <a:p>
            <a:pPr lvl="0"/>
            <a:r>
              <a:rPr lang="it-IT" dirty="0"/>
              <a:t>il divieto degli aiuti di stato.</a:t>
            </a:r>
          </a:p>
          <a:p>
            <a:pPr marL="0" indent="0">
              <a:buNone/>
            </a:pPr>
            <a:r>
              <a:rPr lang="it-IT" dirty="0"/>
              <a:t>Mentre la libertà di circolazione e il </a:t>
            </a:r>
            <a:r>
              <a:rPr lang="it-IT" dirty="0" smtClean="0"/>
              <a:t>divieto </a:t>
            </a:r>
            <a:r>
              <a:rPr lang="it-IT" dirty="0"/>
              <a:t>di aiuti di stato si rivolgono allo stato stesso imponendo obblighi di </a:t>
            </a:r>
            <a:r>
              <a:rPr lang="it-IT" dirty="0" smtClean="0"/>
              <a:t>astensione </a:t>
            </a:r>
            <a:r>
              <a:rPr lang="it-IT" dirty="0"/>
              <a:t>dall’intervenire o interferire con il mercato, la</a:t>
            </a:r>
            <a:r>
              <a:rPr lang="it-IT" b="1" dirty="0"/>
              <a:t> disciplina della concorrenza di rivolge direttamente al mercato</a:t>
            </a:r>
            <a:r>
              <a:rPr lang="it-IT" dirty="0"/>
              <a:t>.</a:t>
            </a:r>
            <a:r>
              <a:rPr lang="it-IT" dirty="0" smtClean="0">
                <a:effectLst/>
              </a:rPr>
              <a:t> </a:t>
            </a:r>
            <a:endParaRPr lang="it-IT" dirty="0"/>
          </a:p>
        </p:txBody>
      </p:sp>
    </p:spTree>
    <p:extLst>
      <p:ext uri="{BB962C8B-B14F-4D97-AF65-F5344CB8AC3E}">
        <p14:creationId xmlns:p14="http://schemas.microsoft.com/office/powerpoint/2010/main" val="1826311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mercato europeo: </a:t>
            </a:r>
            <a:br>
              <a:rPr lang="it-IT" dirty="0" smtClean="0"/>
            </a:br>
            <a:r>
              <a:rPr lang="it-IT" dirty="0" smtClean="0"/>
              <a:t>il primo strumento (art. 26 TFUE) </a:t>
            </a:r>
            <a:endParaRPr lang="it-IT" dirty="0"/>
          </a:p>
        </p:txBody>
      </p:sp>
      <p:sp>
        <p:nvSpPr>
          <p:cNvPr id="3" name="Segnaposto contenuto 2"/>
          <p:cNvSpPr>
            <a:spLocks noGrp="1"/>
          </p:cNvSpPr>
          <p:nvPr>
            <p:ph idx="1"/>
          </p:nvPr>
        </p:nvSpPr>
        <p:spPr/>
        <p:txBody>
          <a:bodyPr>
            <a:normAutofit lnSpcReduction="10000"/>
          </a:bodyPr>
          <a:lstStyle/>
          <a:p>
            <a:pPr marL="0" indent="0">
              <a:buNone/>
            </a:pPr>
            <a:r>
              <a:rPr lang="it-IT" dirty="0" smtClean="0"/>
              <a:t>1. “L’Unione </a:t>
            </a:r>
            <a:r>
              <a:rPr lang="it-IT" dirty="0"/>
              <a:t>adotta le misure destinate all'instaurazione o al funzionamento del mercato interno</a:t>
            </a:r>
            <a:r>
              <a:rPr lang="it-IT" dirty="0" smtClean="0"/>
              <a:t>,</a:t>
            </a:r>
            <a:r>
              <a:rPr lang="it-IT" dirty="0" smtClean="0"/>
              <a:t> conformemente alle disposizioni pertinenti dei trattati”.</a:t>
            </a:r>
            <a:endParaRPr lang="it-IT" dirty="0"/>
          </a:p>
          <a:p>
            <a:pPr marL="0" indent="0">
              <a:buNone/>
            </a:pPr>
            <a:r>
              <a:rPr lang="it-IT" dirty="0"/>
              <a:t>2.	</a:t>
            </a:r>
            <a:r>
              <a:rPr lang="it-IT" dirty="0" smtClean="0"/>
              <a:t>“Il </a:t>
            </a:r>
            <a:r>
              <a:rPr lang="it-IT" dirty="0"/>
              <a:t>mercato interno comporta </a:t>
            </a:r>
            <a:r>
              <a:rPr lang="it-IT" b="1" dirty="0"/>
              <a:t>uno spazio senza frontiere interne</a:t>
            </a:r>
            <a:r>
              <a:rPr lang="it-IT" dirty="0"/>
              <a:t>, nel quale è assicurata la </a:t>
            </a:r>
            <a:r>
              <a:rPr lang="it-IT" b="1" dirty="0"/>
              <a:t>libera circolazione delle merci, delle persone, dei servizi e dei capitali </a:t>
            </a:r>
            <a:r>
              <a:rPr lang="it-IT" dirty="0"/>
              <a:t>secondo le disposizioni dei </a:t>
            </a:r>
            <a:r>
              <a:rPr lang="it-IT" dirty="0" smtClean="0"/>
              <a:t>trattati”.</a:t>
            </a:r>
            <a:endParaRPr lang="it-IT" dirty="0"/>
          </a:p>
        </p:txBody>
      </p:sp>
    </p:spTree>
    <p:extLst>
      <p:ext uri="{BB962C8B-B14F-4D97-AF65-F5344CB8AC3E}">
        <p14:creationId xmlns:p14="http://schemas.microsoft.com/office/powerpoint/2010/main" val="365238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Libera circolazione delle merci</a:t>
            </a:r>
            <a:endParaRPr lang="it-IT" dirty="0"/>
          </a:p>
        </p:txBody>
      </p:sp>
      <p:sp>
        <p:nvSpPr>
          <p:cNvPr id="3" name="Segnaposto contenuto 2"/>
          <p:cNvSpPr>
            <a:spLocks noGrp="1"/>
          </p:cNvSpPr>
          <p:nvPr>
            <p:ph idx="1"/>
          </p:nvPr>
        </p:nvSpPr>
        <p:spPr/>
        <p:txBody>
          <a:bodyPr>
            <a:normAutofit fontScale="77500" lnSpcReduction="20000"/>
          </a:bodyPr>
          <a:lstStyle/>
          <a:p>
            <a:pPr marL="514350" indent="-514350">
              <a:buAutoNum type="arabicParenR"/>
            </a:pPr>
            <a:r>
              <a:rPr lang="it-IT" dirty="0" smtClean="0"/>
              <a:t>Unione doganale (divieto di dazi doganali o misure di effetto equivalente tra Stati; tariffa doganale comune: art. 30 TFUE);</a:t>
            </a:r>
          </a:p>
          <a:p>
            <a:pPr marL="514350" indent="-514350">
              <a:buAutoNum type="arabicParenR"/>
            </a:pPr>
            <a:r>
              <a:rPr lang="it-IT" dirty="0" smtClean="0"/>
              <a:t>Divieto di disposizioni fiscali discriminatorie e eliminazione di disparità fiscali (art. 110 TFUE);</a:t>
            </a:r>
          </a:p>
          <a:p>
            <a:pPr marL="514350" indent="-514350">
              <a:buAutoNum type="arabicParenR"/>
            </a:pPr>
            <a:r>
              <a:rPr lang="it-IT" dirty="0" smtClean="0"/>
              <a:t>Abolizione di restrizioni quantitative (o misure di effetto equivalente) per l’importazione (artt. 34-35). Sono ammissibili limitazioni dettate da ragioni di moralità pubblica, ordine pubblico, pubblica scurezza, tutela della salute e della vita di uomini e animali, tutela del patrimonio artistico, ecc. (art. 36)</a:t>
            </a:r>
          </a:p>
          <a:p>
            <a:pPr marL="514350" indent="-514350">
              <a:buAutoNum type="arabicParenR"/>
            </a:pPr>
            <a:r>
              <a:rPr lang="it-IT" dirty="0" smtClean="0"/>
              <a:t>Riordino dei monopoli per escludere discriminazioni su approvvigionamento e accesso al mercato (art. 37).</a:t>
            </a:r>
            <a:endParaRPr lang="it-IT" dirty="0"/>
          </a:p>
        </p:txBody>
      </p:sp>
    </p:spTree>
    <p:extLst>
      <p:ext uri="{BB962C8B-B14F-4D97-AF65-F5344CB8AC3E}">
        <p14:creationId xmlns:p14="http://schemas.microsoft.com/office/powerpoint/2010/main" val="48020057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143</TotalTime>
  <Words>2073</Words>
  <Application>Microsoft Macintosh PowerPoint</Application>
  <PresentationFormat>Presentazione su schermo (4:3)</PresentationFormat>
  <Paragraphs>88</Paragraphs>
  <Slides>18</Slides>
  <Notes>0</Notes>
  <HiddenSlides>0</HiddenSlides>
  <MMClips>0</MMClips>
  <ScaleCrop>false</ScaleCrop>
  <HeadingPairs>
    <vt:vector size="4" baseType="variant">
      <vt:variant>
        <vt:lpstr>Tema</vt:lpstr>
      </vt:variant>
      <vt:variant>
        <vt:i4>1</vt:i4>
      </vt:variant>
      <vt:variant>
        <vt:lpstr>Titoli diapositive</vt:lpstr>
      </vt:variant>
      <vt:variant>
        <vt:i4>18</vt:i4>
      </vt:variant>
    </vt:vector>
  </HeadingPairs>
  <TitlesOfParts>
    <vt:vector size="19" baseType="lpstr">
      <vt:lpstr>Tema di Office</vt:lpstr>
      <vt:lpstr>Diritto pubblico dell’economia 2</vt:lpstr>
      <vt:lpstr>Diritto dell’Unione europea  e mercato (1)</vt:lpstr>
      <vt:lpstr>Concorrenza e finalità pubbliche</vt:lpstr>
      <vt:lpstr>Presentazione di PowerPoint</vt:lpstr>
      <vt:lpstr>Caratteri del mercato europeo (1)</vt:lpstr>
      <vt:lpstr>Caratteri del mercato europeo (2)</vt:lpstr>
      <vt:lpstr>Caratteri del mercato europeo (3)</vt:lpstr>
      <vt:lpstr>Il mercato europeo:  il primo strumento (art. 26 TFUE) </vt:lpstr>
      <vt:lpstr>Libera circolazione delle merci</vt:lpstr>
      <vt:lpstr>Libera circolazione dei lavoratori</vt:lpstr>
      <vt:lpstr>Libertà di circolazione dei servizi  e di stabilimento</vt:lpstr>
      <vt:lpstr>I servizi: art. 56-57 TFUE</vt:lpstr>
      <vt:lpstr>Libera circolazione dei capitali</vt:lpstr>
      <vt:lpstr>Principi costituzionali italiani: art. 41</vt:lpstr>
      <vt:lpstr> Una diversa organizzazione economica: l’art. 43 Cost. </vt:lpstr>
      <vt:lpstr>Ma è incompatibile con l’UE?</vt:lpstr>
      <vt:lpstr>L’art. 3.3. TUE</vt:lpstr>
      <vt:lpstr>Da dove viene l’economia sociale di mercato?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pubblico dell’economia 2</dc:title>
  <dc:creator>utente</dc:creator>
  <cp:lastModifiedBy>utente</cp:lastModifiedBy>
  <cp:revision>14</cp:revision>
  <dcterms:created xsi:type="dcterms:W3CDTF">2014-11-16T20:04:08Z</dcterms:created>
  <dcterms:modified xsi:type="dcterms:W3CDTF">2014-11-16T22:27:09Z</dcterms:modified>
</cp:coreProperties>
</file>