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73" r:id="rId14"/>
    <p:sldId id="274" r:id="rId15"/>
    <p:sldId id="278" r:id="rId16"/>
    <p:sldId id="299" r:id="rId17"/>
    <p:sldId id="300" r:id="rId18"/>
    <p:sldId id="280" r:id="rId19"/>
    <p:sldId id="326" r:id="rId20"/>
    <p:sldId id="283" r:id="rId21"/>
    <p:sldId id="284" r:id="rId22"/>
    <p:sldId id="327" r:id="rId23"/>
    <p:sldId id="301" r:id="rId24"/>
    <p:sldId id="281" r:id="rId25"/>
    <p:sldId id="302" r:id="rId26"/>
    <p:sldId id="328" r:id="rId27"/>
    <p:sldId id="303" r:id="rId28"/>
    <p:sldId id="304" r:id="rId29"/>
    <p:sldId id="305" r:id="rId30"/>
    <p:sldId id="339" r:id="rId31"/>
    <p:sldId id="306" r:id="rId32"/>
    <p:sldId id="329" r:id="rId33"/>
    <p:sldId id="307" r:id="rId34"/>
    <p:sldId id="330" r:id="rId35"/>
    <p:sldId id="308" r:id="rId36"/>
    <p:sldId id="331" r:id="rId37"/>
    <p:sldId id="309" r:id="rId38"/>
    <p:sldId id="310" r:id="rId39"/>
    <p:sldId id="292" r:id="rId40"/>
    <p:sldId id="282" r:id="rId41"/>
    <p:sldId id="311" r:id="rId42"/>
    <p:sldId id="312" r:id="rId43"/>
    <p:sldId id="332" r:id="rId44"/>
    <p:sldId id="313" r:id="rId45"/>
    <p:sldId id="314" r:id="rId46"/>
    <p:sldId id="333" r:id="rId47"/>
    <p:sldId id="315" r:id="rId48"/>
    <p:sldId id="338" r:id="rId49"/>
    <p:sldId id="316" r:id="rId50"/>
    <p:sldId id="337" r:id="rId51"/>
    <p:sldId id="317" r:id="rId52"/>
    <p:sldId id="334" r:id="rId53"/>
    <p:sldId id="318" r:id="rId54"/>
    <p:sldId id="319" r:id="rId55"/>
    <p:sldId id="320" r:id="rId56"/>
    <p:sldId id="321" r:id="rId57"/>
    <p:sldId id="335" r:id="rId58"/>
    <p:sldId id="322" r:id="rId59"/>
    <p:sldId id="323" r:id="rId60"/>
    <p:sldId id="336" r:id="rId61"/>
    <p:sldId id="293" r:id="rId62"/>
    <p:sldId id="294" r:id="rId63"/>
  </p:sldIdLst>
  <p:sldSz cx="9144000" cy="6858000" type="screen4x3"/>
  <p:notesSz cx="6797675" cy="9926638"/>
  <p:defaultTextStyle>
    <a:defPPr>
      <a:defRPr lang="en-GB"/>
    </a:defPPr>
    <a:lvl1pPr algn="l" defTabSz="449263" rtl="0" fontAlgn="base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457200" algn="l" defTabSz="449263" rtl="0" fontAlgn="base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914400" algn="l" defTabSz="449263" rtl="0" fontAlgn="base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371600" algn="l" defTabSz="449263" rtl="0" fontAlgn="base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1828800" algn="l" defTabSz="449263" rtl="0" fontAlgn="base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100000"/>
      <a:buFont typeface="Calibri" pitchFamily="32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8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443" y="1"/>
            <a:ext cx="2944085" cy="4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 altLang="it-IT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26860"/>
            <a:ext cx="2945659" cy="49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D1214568-BE27-4044-B7F9-2B13C93EF1EE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645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56002-97B6-4A8A-B693-61648BAE2399}" type="slidenum">
              <a:rPr lang="en-GB" altLang="it-IT"/>
              <a:pPr/>
              <a:t>1</a:t>
            </a:fld>
            <a:endParaRPr lang="en-GB" altLang="it-IT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71E83-E55C-4EC5-A7CD-6B3EA876E08A}" type="slidenum">
              <a:rPr lang="en-GB" altLang="it-IT"/>
              <a:pPr/>
              <a:t>10</a:t>
            </a:fld>
            <a:endParaRPr lang="en-GB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942360-04F0-4EF9-9C27-A5C5A5CD5DA7}" type="slidenum">
              <a:rPr lang="en-GB" altLang="it-IT"/>
              <a:pPr/>
              <a:t>11</a:t>
            </a:fld>
            <a:endParaRPr lang="en-GB" altLang="it-I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475DF8-24D3-46A1-95E8-AC074B350BF2}" type="slidenum">
              <a:rPr lang="en-GB" altLang="it-IT"/>
              <a:pPr/>
              <a:t>12</a:t>
            </a:fld>
            <a:endParaRPr lang="en-GB" alt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193436-4F30-415A-A297-917D120F39AC}" type="slidenum">
              <a:rPr lang="en-GB" altLang="it-IT"/>
              <a:pPr/>
              <a:t>13</a:t>
            </a:fld>
            <a:endParaRPr lang="en-GB" altLang="it-IT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EF64-783E-4DBB-A78E-28C1B09401EF}" type="slidenum">
              <a:rPr lang="en-GB" altLang="it-IT"/>
              <a:pPr/>
              <a:t>14</a:t>
            </a:fld>
            <a:endParaRPr lang="en-GB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1214568-BE27-4044-B7F9-2B13C93EF1EE}" type="slidenum">
              <a:rPr lang="en-GB" altLang="it-IT" smtClean="0"/>
              <a:pPr/>
              <a:t>55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27306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A663B3-202A-4233-9E04-E55F89569450}" type="slidenum">
              <a:rPr lang="en-GB" altLang="it-IT"/>
              <a:pPr/>
              <a:t>2</a:t>
            </a:fld>
            <a:endParaRPr lang="en-GB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A1EC3-900E-4939-9F96-AE97E44B87E8}" type="slidenum">
              <a:rPr lang="en-GB" altLang="it-IT"/>
              <a:pPr/>
              <a:t>3</a:t>
            </a:fld>
            <a:endParaRPr lang="en-GB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141207-C00D-4E82-A870-208B7305CB7D}" type="slidenum">
              <a:rPr lang="en-GB" altLang="it-IT"/>
              <a:pPr/>
              <a:t>4</a:t>
            </a:fld>
            <a:endParaRPr lang="en-GB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C86A46-DEC0-4F47-B8F2-29CF4B25F28E}" type="slidenum">
              <a:rPr lang="en-GB" altLang="it-IT"/>
              <a:pPr/>
              <a:t>5</a:t>
            </a:fld>
            <a:endParaRPr lang="en-GB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8C033B-A290-481C-98CB-62527960F3F5}" type="slidenum">
              <a:rPr lang="en-GB" altLang="it-IT"/>
              <a:pPr/>
              <a:t>6</a:t>
            </a:fld>
            <a:endParaRPr lang="en-GB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660AAA-2D9A-4531-A4F5-68E1C13DFE1C}" type="slidenum">
              <a:rPr lang="en-GB" altLang="it-IT"/>
              <a:pPr/>
              <a:t>7</a:t>
            </a:fld>
            <a:endParaRPr lang="en-GB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0D6820-6584-435B-80E0-7A6B4255E9A7}" type="slidenum">
              <a:rPr lang="en-GB" altLang="it-IT"/>
              <a:pPr/>
              <a:t>8</a:t>
            </a:fld>
            <a:endParaRPr lang="en-GB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70DE36-7698-4E3E-A09C-A5CD7EDA1918}" type="slidenum">
              <a:rPr lang="en-GB" altLang="it-IT"/>
              <a:pPr/>
              <a:t>9</a:t>
            </a:fld>
            <a:endParaRPr lang="en-GB" altLang="it-IT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250BFF-1F8C-4A9D-AD4C-AB9EA1237BC6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730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1972FB-83E4-45D4-A077-ECE941CE0B36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990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B28400-DA6D-4390-B71B-B3C65B0D5C8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4343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24913F-4008-492D-AEA8-9205A973EC7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571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6D8AC0-F4DF-479F-9D66-149730BAD69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9262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057B44-6E6C-48FB-82D0-62C0A204995E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78971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979F02-B73A-4AB4-9E42-5C3EBCBD3542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2651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B17294-BAD0-4B69-8D54-E101C15BB57B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253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2893F2-D346-4AED-8709-1296E81864E2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203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8AF6C5-B54D-4083-9543-550C783E22EB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5284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BB32C2-D25F-4D96-BE47-E1D003432222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728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9898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ea typeface="+mn-ea"/>
                <a:cs typeface="+mn-cs"/>
              </a:defRPr>
            </a:lvl1pPr>
          </a:lstStyle>
          <a:p>
            <a:endParaRPr lang="en-GB" alt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9898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ea typeface="+mn-ea"/>
                <a:cs typeface="+mn-cs"/>
              </a:defRPr>
            </a:lvl1pPr>
          </a:lstStyle>
          <a:p>
            <a:fld id="{E8DDB073-7D54-4252-A5DB-CF7AA80DDF95}" type="slidenum">
              <a:rPr lang="en-GB" altLang="it-IT"/>
              <a:pPr/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2pPr>
      <a:lvl3pPr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3pPr>
      <a:lvl4pPr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4pPr>
      <a:lvl5pPr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5pPr>
      <a:lvl6pPr marL="4572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6pPr>
      <a:lvl7pPr marL="9144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7pPr>
      <a:lvl8pPr marL="13716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8pPr>
      <a:lvl9pPr marL="1828800" algn="ctr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ea typeface="DejaVu Sans" charset="0"/>
          <a:cs typeface="DejaVu Sans" charset="0"/>
        </a:defRPr>
      </a:lvl9pPr>
    </p:titleStyle>
    <p:bodyStyle>
      <a:lvl1pPr marL="341313" indent="-341313" algn="l" defTabSz="449263" rtl="0" fontAlgn="base">
        <a:lnSpc>
          <a:spcPct val="9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71016" y="404665"/>
            <a:ext cx="7772400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it-IT" sz="600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L</a:t>
            </a:r>
            <a:r>
              <a:rPr lang="en-GB" altLang="it-IT" sz="6000" smtClean="0">
                <a:latin typeface="Old English Text MT" panose="03040902040508030806" pitchFamily="66" charset="0"/>
              </a:rPr>
              <a:t>a literatura española en la Edad Media: sociedad, cultura(s) y literatura(s)</a:t>
            </a:r>
            <a:endParaRPr lang="en-GB" altLang="it-IT" sz="6000">
              <a:latin typeface="Old English Text MT" panose="03040902040508030806" pitchFamily="66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00832" y="4293096"/>
            <a:ext cx="6512768" cy="17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898989"/>
              </a:buClr>
              <a:buFont typeface="Arial" charset="0"/>
              <a:buNone/>
            </a:pPr>
            <a:r>
              <a:rPr lang="en-GB" altLang="it-IT" sz="3200" b="1" dirty="0" smtClean="0">
                <a:solidFill>
                  <a:srgbClr val="898989"/>
                </a:solidFill>
                <a:latin typeface="Book Antiqua" panose="02040602050305030304" pitchFamily="18" charset="0"/>
              </a:rPr>
              <a:t>Andrea </a:t>
            </a:r>
            <a:r>
              <a:rPr lang="en-GB" altLang="it-IT" sz="3200" b="1" dirty="0">
                <a:solidFill>
                  <a:srgbClr val="898989"/>
                </a:solidFill>
                <a:latin typeface="Book Antiqua" panose="02040602050305030304" pitchFamily="18" charset="0"/>
              </a:rPr>
              <a:t>Zinato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898989"/>
              </a:buClr>
              <a:buFont typeface="Arial" charset="0"/>
              <a:buNone/>
            </a:pPr>
            <a:r>
              <a:rPr lang="en-GB" altLang="it-IT" sz="2400" b="1" dirty="0" err="1">
                <a:solidFill>
                  <a:srgbClr val="898989"/>
                </a:solidFill>
                <a:latin typeface="Book Antiqua" panose="02040602050305030304" pitchFamily="18" charset="0"/>
              </a:rPr>
              <a:t>Università</a:t>
            </a:r>
            <a:r>
              <a:rPr lang="en-GB" altLang="it-IT" sz="2400" b="1" dirty="0">
                <a:solidFill>
                  <a:srgbClr val="898989"/>
                </a:solidFill>
                <a:latin typeface="Book Antiqua" panose="02040602050305030304" pitchFamily="18" charset="0"/>
              </a:rPr>
              <a:t> </a:t>
            </a:r>
            <a:r>
              <a:rPr lang="en-GB" altLang="it-IT" sz="2400" b="1" dirty="0" err="1">
                <a:solidFill>
                  <a:srgbClr val="898989"/>
                </a:solidFill>
                <a:latin typeface="Book Antiqua" panose="02040602050305030304" pitchFamily="18" charset="0"/>
              </a:rPr>
              <a:t>degli</a:t>
            </a:r>
            <a:r>
              <a:rPr lang="en-GB" altLang="it-IT" sz="2400" b="1" dirty="0">
                <a:solidFill>
                  <a:srgbClr val="898989"/>
                </a:solidFill>
                <a:latin typeface="Book Antiqua" panose="02040602050305030304" pitchFamily="18" charset="0"/>
              </a:rPr>
              <a:t> </a:t>
            </a:r>
            <a:r>
              <a:rPr lang="en-GB" altLang="it-IT" sz="2400" b="1" dirty="0" err="1">
                <a:solidFill>
                  <a:srgbClr val="898989"/>
                </a:solidFill>
                <a:latin typeface="Book Antiqua" panose="02040602050305030304" pitchFamily="18" charset="0"/>
              </a:rPr>
              <a:t>Studi</a:t>
            </a:r>
            <a:r>
              <a:rPr lang="en-GB" altLang="it-IT" sz="2400" b="1" dirty="0">
                <a:solidFill>
                  <a:srgbClr val="898989"/>
                </a:solidFill>
                <a:latin typeface="Book Antiqua" panose="02040602050305030304" pitchFamily="18" charset="0"/>
              </a:rPr>
              <a:t> di Verona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Clr>
                <a:srgbClr val="898989"/>
              </a:buClr>
              <a:buFont typeface="Arial" charset="0"/>
              <a:buNone/>
            </a:pPr>
            <a:endParaRPr lang="en-GB" altLang="it-IT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79512" y="260350"/>
            <a:ext cx="8856984" cy="6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800"/>
              <a:t>Judería: barrio de la ciudad en el que vivían los </a:t>
            </a:r>
            <a:r>
              <a:rPr lang="en-GB" altLang="it-IT" sz="2800" smtClean="0"/>
              <a:t>judíos (no era un gueto)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800" smtClean="0"/>
              <a:t>Morería: </a:t>
            </a:r>
            <a:r>
              <a:rPr lang="en-GB" altLang="it-IT" sz="2800"/>
              <a:t>barrio de la ciudad en el que vivían </a:t>
            </a:r>
            <a:r>
              <a:rPr lang="en-GB" altLang="it-IT" sz="2800" smtClean="0"/>
              <a:t>los moros (no era un gueto)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800" smtClean="0"/>
              <a:t>Aljama(s): comunidad judía/musulmana que </a:t>
            </a:r>
            <a:r>
              <a:rPr lang="es-ES" sz="2800" smtClean="0"/>
              <a:t>tenía </a:t>
            </a:r>
            <a:r>
              <a:rPr lang="es-ES" sz="2800"/>
              <a:t>personalidad jurídica y fiscal </a:t>
            </a:r>
            <a:r>
              <a:rPr lang="es-ES" sz="2800" smtClean="0"/>
              <a:t>propia, escuelas y lugares de culto</a:t>
            </a:r>
            <a:r>
              <a:rPr lang="en-GB" altLang="it-IT" sz="2800" smtClean="0"/>
              <a:t> 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800" smtClean="0"/>
              <a:t>Aljamía:</a:t>
            </a:r>
            <a:r>
              <a:rPr lang="es-ES" sz="2800" smtClean="0">
                <a:solidFill>
                  <a:schemeClr val="tx1"/>
                </a:solidFill>
              </a:rPr>
              <a:t> </a:t>
            </a:r>
            <a:r>
              <a:rPr lang="es-ES" sz="2800">
                <a:solidFill>
                  <a:schemeClr val="tx1"/>
                </a:solidFill>
              </a:rPr>
              <a:t>es la escritura </a:t>
            </a:r>
            <a:r>
              <a:rPr lang="es-ES" sz="2800" smtClean="0">
                <a:solidFill>
                  <a:schemeClr val="tx1"/>
                </a:solidFill>
              </a:rPr>
              <a:t>que utiliza el alefato judío/ árabe </a:t>
            </a:r>
            <a:r>
              <a:rPr lang="es-ES" sz="2800" smtClean="0">
                <a:solidFill>
                  <a:schemeClr val="tx2"/>
                </a:solidFill>
              </a:rPr>
              <a:t>para </a:t>
            </a:r>
            <a:r>
              <a:rPr lang="es-ES" sz="2800" smtClean="0">
                <a:solidFill>
                  <a:schemeClr val="tx1"/>
                </a:solidFill>
              </a:rPr>
              <a:t> transcribir la lengua romance →Literatura aljamiada</a:t>
            </a:r>
            <a:endParaRPr lang="en-GB" alt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51520" y="116632"/>
            <a:ext cx="8640960" cy="674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GB" altLang="it-IT" sz="2800" smtClean="0"/>
              <a:t>Otras referencias: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tras la recesión de las invasiones germánicas y la expansión musulmana los monasterios fueron los únicos centros culturales que subsistieron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la iglesia española fue el enlace entre la cultura clásica y oriental de los musulmanes y el occidente cristiano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S. X: introducción de la producción de papel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escuela de traductores de Toledo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Esplendor cultural de Al Andalus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1212 Alfonso VIII funda el </a:t>
            </a:r>
            <a:r>
              <a:rPr lang="en-GB" altLang="it-IT" sz="2800" i="1" smtClean="0"/>
              <a:t>studium generale</a:t>
            </a:r>
            <a:r>
              <a:rPr lang="en-GB" altLang="it-IT" sz="2800" smtClean="0"/>
              <a:t>  de Palencia, primera universidad española;</a:t>
            </a:r>
          </a:p>
          <a:p>
            <a:pPr marL="457200" indent="-4572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1215 el IV Concilio Letrán (Concilio Laterano) apoya la predicación en vulgar de franciscanos y dominicos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448" y="1"/>
            <a:ext cx="903304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r>
              <a:rPr lang="en-GB" altLang="it-IT" sz="2800" i="1" smtClean="0"/>
              <a:t>Las literaturas románicas: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i="1" smtClean="0"/>
              <a:t>debieron de desarrollarse entre el pueblo iletrado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i="1" smtClean="0"/>
              <a:t>¿manifestación contrapuesta a las obras escritas en latín?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i="1" smtClean="0"/>
              <a:t>sólo se conservan las obras que destaron el interés culto y desde cuando lo suscitaron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i="1" smtClean="0"/>
              <a:t>existe una actividad latente, quizáz en siglos, a las manifestacione escritas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i="1" smtClean="0"/>
              <a:t>oralidad y escritura</a:t>
            </a:r>
          </a:p>
          <a:p>
            <a:pPr>
              <a:lnSpc>
                <a:spcPct val="80000"/>
              </a:lnSpc>
              <a:spcBef>
                <a:spcPts val="750"/>
              </a:spcBef>
            </a:pPr>
            <a:r>
              <a:rPr lang="en-GB" altLang="it-IT" sz="2800" b="1" i="1" smtClean="0"/>
              <a:t>La obra literaria y su público</a:t>
            </a:r>
            <a:r>
              <a:rPr lang="en-GB" altLang="it-IT" sz="2800" i="1" smtClean="0"/>
              <a:t> :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smtClean="0"/>
              <a:t>medios de conexión creador/público: desconocidos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/>
              <a:t>obra medieval </a:t>
            </a:r>
            <a:r>
              <a:rPr lang="en-GB" altLang="it-IT" sz="2800" smtClean="0"/>
              <a:t>→ </a:t>
            </a:r>
            <a:r>
              <a:rPr lang="en-GB" altLang="it-IT" sz="2800" i="1" smtClean="0"/>
              <a:t>happenings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smtClean="0"/>
              <a:t>formas de comunicación entre text y receptor: canción, recital salmódico, lectura o comunicación oral en voz alta, lectura personal y representación teatral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Tx/>
              <a:buChar char="-"/>
            </a:pPr>
            <a:r>
              <a:rPr lang="en-GB" altLang="it-IT" sz="2800" smtClean="0"/>
              <a:t>dificultad de reproducción (perpetuación) de los textos romances (mucho más si eran literarias)</a:t>
            </a:r>
            <a:endParaRPr lang="en-GB" altLang="it-IT" sz="2800"/>
          </a:p>
          <a:p>
            <a:pPr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endParaRPr lang="en-GB" altLang="it-IT" sz="3000"/>
          </a:p>
          <a:p>
            <a:pPr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endParaRPr lang="en-GB" altLang="it-IT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116632"/>
            <a:ext cx="8964488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r>
              <a:rPr lang="en-GB" altLang="it-IT" sz="3000" b="1" smtClean="0"/>
              <a:t>Los profesionales  de la literatura y el mecenazgo</a:t>
            </a:r>
          </a:p>
          <a:p>
            <a:pPr marL="514350" indent="-51435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altLang="it-IT" sz="3000" smtClean="0"/>
              <a:t>juglares→ oral; juglar como factor primordial de creación de las lenguas literarias moderna 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altLang="it-IT" sz="3000"/>
              <a:t> </a:t>
            </a:r>
            <a:r>
              <a:rPr lang="en-GB" altLang="it-IT" sz="3000" smtClean="0"/>
              <a:t>poesía trovadoresca (o de los clérigos)→ escritura</a:t>
            </a:r>
          </a:p>
          <a:p>
            <a:pPr marL="514350" indent="-51435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altLang="it-IT" sz="3000" smtClean="0"/>
              <a:t>Mecenazgo de cortes reales y de palacios nobiliares</a:t>
            </a:r>
          </a:p>
          <a:p>
            <a:pPr marL="514350" indent="-51435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altLang="it-IT" sz="3000"/>
          </a:p>
          <a:p>
            <a:pPr marL="0" indent="0">
              <a:lnSpc>
                <a:spcPct val="80000"/>
              </a:lnSpc>
              <a:spcBef>
                <a:spcPts val="750"/>
              </a:spcBef>
            </a:pPr>
            <a:r>
              <a:rPr lang="en-GB" altLang="it-IT" sz="3000" b="1" smtClean="0"/>
              <a:t>Conservación y recuperación de los textos medievales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altLang="it-IT" sz="3000" smtClean="0"/>
              <a:t>Mayor parte de los códices posteriores al siglo XIII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altLang="it-IT" sz="3000" smtClean="0"/>
              <a:t>Recuperación auténtica:  siglo XVIII: Nicolás Antonio, Luis José Velázquez, padre Sarmiento → Colección de poesías castellanas anteriores al siglo XV (Tomás Antonio Sánchez, 1779-1790)</a:t>
            </a:r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GB" altLang="it-IT" sz="3000" smtClean="0"/>
              <a:t>Ramón Menéndez Pidal y su escuela: plenitud de la filología y del medievalismo español </a:t>
            </a:r>
            <a:endParaRPr lang="en-GB" altLang="it-IT" sz="3000"/>
          </a:p>
          <a:p>
            <a:pPr marL="457200" indent="-457200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altLang="it-IT" sz="3000" smtClean="0"/>
          </a:p>
          <a:p>
            <a:pPr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endParaRPr lang="en-GB" altLang="it-IT" sz="3000"/>
          </a:p>
          <a:p>
            <a:pPr>
              <a:lnSpc>
                <a:spcPct val="80000"/>
              </a:lnSpc>
              <a:spcBef>
                <a:spcPts val="750"/>
              </a:spcBef>
              <a:buFont typeface="Arial" charset="0"/>
              <a:buNone/>
            </a:pPr>
            <a:endParaRPr lang="en-GB" altLang="it-IT" sz="3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44624"/>
            <a:ext cx="8229600" cy="738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</a:pPr>
            <a:r>
              <a:rPr lang="en-GB" altLang="it-IT" sz="2800" b="1" smtClean="0"/>
              <a:t>Periodización de la literatura medieval siglos X/XI- XIV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</a:pPr>
            <a:r>
              <a:rPr lang="en-GB" altLang="it-IT" sz="2800" smtClean="0"/>
              <a:t>Siglos X-XI: jarchas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</a:pPr>
            <a:r>
              <a:rPr lang="en-GB" altLang="it-IT" sz="2800" smtClean="0"/>
              <a:t>Siglos XII-XIII: cantares de gesta, mester de juglaría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</a:pPr>
            <a:r>
              <a:rPr lang="en-GB" altLang="it-IT" sz="2800" smtClean="0"/>
              <a:t>Siglo XIII: mester de clerecía. Gonzalo de Berceo. </a:t>
            </a:r>
            <a:r>
              <a:rPr lang="en-GB" altLang="it-IT" sz="2800" i="1" smtClean="0"/>
              <a:t>Libro de Aleixandre. Auto de los Reyes Magos. </a:t>
            </a:r>
            <a:r>
              <a:rPr lang="en-GB" altLang="it-IT" sz="2800" smtClean="0"/>
              <a:t>Nacimiento de la prosa: </a:t>
            </a:r>
            <a:r>
              <a:rPr lang="en-GB" altLang="it-IT" sz="2800" i="1" smtClean="0"/>
              <a:t>Sendebar</a:t>
            </a:r>
            <a:r>
              <a:rPr lang="en-GB" altLang="it-IT" sz="2800" smtClean="0"/>
              <a:t>. Alfonso, X el Sabio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Arial" charset="0"/>
              <a:buNone/>
            </a:pPr>
            <a:r>
              <a:rPr lang="en-GB" altLang="it-IT" sz="2800" smtClean="0"/>
              <a:t>Siglo XIV: perfeccionamento de la prosa: don Juan Manuel (1282-1348), Pero López de Ayala(1332-1407. Primeros vestigios del romancero.</a:t>
            </a:r>
            <a:endParaRPr lang="en-GB" alt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5072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smtClean="0"/>
              <a:t>La primitiva lírica peninsular:</a:t>
            </a:r>
          </a:p>
          <a:p>
            <a:pPr marL="514350" indent="-514350">
              <a:lnSpc>
                <a:spcPct val="80000"/>
              </a:lnSpc>
              <a:spcBef>
                <a:spcPts val="550"/>
              </a:spcBef>
              <a:buFont typeface="+mj-lt"/>
              <a:buAutoNum type="arabicPeriod"/>
            </a:pPr>
            <a:r>
              <a:rPr lang="en-GB" altLang="it-IT" sz="3200" smtClean="0"/>
              <a:t>árabe-andaluza</a:t>
            </a:r>
          </a:p>
          <a:p>
            <a:pPr marL="514350" indent="-514350">
              <a:lnSpc>
                <a:spcPct val="80000"/>
              </a:lnSpc>
              <a:spcBef>
                <a:spcPts val="550"/>
              </a:spcBef>
              <a:buFont typeface="+mj-lt"/>
              <a:buAutoNum type="arabicPeriod"/>
            </a:pPr>
            <a:r>
              <a:rPr lang="en-GB" altLang="it-IT" sz="3200" smtClean="0"/>
              <a:t>galaico-portuguesa</a:t>
            </a:r>
          </a:p>
          <a:p>
            <a:pPr marL="514350" indent="-514350">
              <a:lnSpc>
                <a:spcPct val="80000"/>
              </a:lnSpc>
              <a:spcBef>
                <a:spcPts val="550"/>
              </a:spcBef>
              <a:buFont typeface="+mj-lt"/>
              <a:buAutoNum type="arabicPeriod"/>
            </a:pPr>
            <a:r>
              <a:rPr lang="en-GB" altLang="it-IT" sz="3200" smtClean="0"/>
              <a:t>catalana-provenzal</a:t>
            </a:r>
          </a:p>
          <a:p>
            <a:pPr marL="514350" indent="-514350">
              <a:lnSpc>
                <a:spcPct val="80000"/>
              </a:lnSpc>
              <a:spcBef>
                <a:spcPts val="550"/>
              </a:spcBef>
              <a:buFont typeface="+mj-lt"/>
              <a:buAutoNum type="arabicPeriod"/>
            </a:pPr>
            <a:r>
              <a:rPr lang="en-GB" altLang="it-IT" sz="3200" smtClean="0"/>
              <a:t>castellana.</a:t>
            </a:r>
          </a:p>
          <a:p>
            <a:pPr marL="0" indent="0" algn="just">
              <a:lnSpc>
                <a:spcPct val="100000"/>
              </a:lnSpc>
              <a:spcBef>
                <a:spcPts val="550"/>
              </a:spcBef>
            </a:pPr>
            <a:r>
              <a:rPr lang="en-GB" altLang="it-IT" sz="3200" smtClean="0"/>
              <a:t>Jarchas (ḫarğas= salida, final): versos finales (en romance aljamiado) de la muwaššaḥa* (en lengua árabe) (perfeccionada por Muqaddam ben Mu ‘āfā al- Qabrī, el</a:t>
            </a:r>
            <a:r>
              <a:rPr lang="en-GB" altLang="it-IT" sz="3200" i="1" smtClean="0"/>
              <a:t> Ciego de Cabra</a:t>
            </a:r>
            <a:r>
              <a:rPr lang="en-GB" altLang="it-IT" sz="3200" smtClean="0"/>
              <a:t>, s. IX/X). Corpus: ca.60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</a:pPr>
            <a:r>
              <a:rPr lang="en-GB" altLang="it-IT" sz="2800" smtClean="0"/>
              <a:t>Paltrinieri (2002)</a:t>
            </a:r>
            <a:r>
              <a:rPr lang="en-GB" altLang="it-IT" sz="2800" i="1" smtClean="0"/>
              <a:t>“Cancioncillas de amigo </a:t>
            </a:r>
            <a:r>
              <a:rPr lang="en-GB" altLang="it-IT" sz="2800" smtClean="0"/>
              <a:t>cantate da una popolazione bilingue di </a:t>
            </a:r>
            <a:r>
              <a:rPr lang="en-GB" altLang="it-IT" sz="2800" i="1" smtClean="0"/>
              <a:t>al-Andalus</a:t>
            </a:r>
            <a:r>
              <a:rPr lang="en-GB" altLang="it-IT" sz="2800" smtClean="0"/>
              <a:t> che praticava, o perlomeno capiva, la lingua romanza”.</a:t>
            </a:r>
          </a:p>
          <a:p>
            <a:pPr marL="0" indent="0">
              <a:lnSpc>
                <a:spcPct val="80000"/>
              </a:lnSpc>
              <a:spcBef>
                <a:spcPts val="550"/>
              </a:spcBef>
            </a:pPr>
            <a:r>
              <a:rPr lang="es-ES" sz="2800" smtClean="0"/>
              <a:t>*adornado </a:t>
            </a:r>
            <a:r>
              <a:rPr lang="es-ES" sz="2800"/>
              <a:t>con un cinturón de doble vuelta asegurado</a:t>
            </a:r>
            <a:endParaRPr lang="en-GB" altLang="it-IT" sz="2800"/>
          </a:p>
          <a:p>
            <a:pPr marL="0" indent="0">
              <a:lnSpc>
                <a:spcPct val="80000"/>
              </a:lnSpc>
              <a:spcBef>
                <a:spcPts val="550"/>
              </a:spcBef>
            </a:pPr>
            <a:endParaRPr lang="en-GB" altLang="it-IT" sz="3200"/>
          </a:p>
        </p:txBody>
      </p:sp>
    </p:spTree>
    <p:extLst>
      <p:ext uri="{BB962C8B-B14F-4D97-AF65-F5344CB8AC3E}">
        <p14:creationId xmlns:p14="http://schemas.microsoft.com/office/powerpoint/2010/main" val="33989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>
                <a:solidFill>
                  <a:srgbClr val="FF0000"/>
                </a:solidFill>
              </a:rPr>
              <a:t>Un </a:t>
            </a:r>
            <a:r>
              <a:rPr lang="es-ES" sz="2800" b="1" smtClean="0">
                <a:solidFill>
                  <a:srgbClr val="FF0000"/>
                </a:solidFill>
              </a:rPr>
              <a:t>ejemplo </a:t>
            </a:r>
            <a:r>
              <a:rPr lang="es-ES" sz="2800" b="1">
                <a:solidFill>
                  <a:srgbClr val="FF0000"/>
                </a:solidFill>
              </a:rPr>
              <a:t>de una estrofa de una </a:t>
            </a:r>
            <a:r>
              <a:rPr lang="es-ES" sz="2800" b="1" i="1">
                <a:solidFill>
                  <a:srgbClr val="FF0000"/>
                </a:solidFill>
              </a:rPr>
              <a:t> muwaššaḥa</a:t>
            </a:r>
            <a:r>
              <a:rPr lang="es-ES" sz="2800" b="1">
                <a:solidFill>
                  <a:srgbClr val="FF0000"/>
                </a:solidFill>
              </a:rPr>
              <a:t> + </a:t>
            </a:r>
            <a:r>
              <a:rPr lang="es-ES" sz="2800" b="1" i="1">
                <a:solidFill>
                  <a:srgbClr val="FF0000"/>
                </a:solidFill>
              </a:rPr>
              <a:t>ḫarğa</a:t>
            </a:r>
            <a:r>
              <a:rPr lang="es-ES" sz="2800" b="1">
                <a:solidFill>
                  <a:srgbClr val="FF0000"/>
                </a:solidFill>
              </a:rPr>
              <a:t> anónima traducida por Emilio García Gómez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400"/>
              <a:t>1) ¿Cómo lograr podría</a:t>
            </a:r>
          </a:p>
          <a:p>
            <a:r>
              <a:rPr lang="es-ES" sz="2400"/>
              <a:t>la que me tiene así?</a:t>
            </a:r>
          </a:p>
          <a:p>
            <a:r>
              <a:rPr lang="es-ES" sz="2400"/>
              <a:t>Por su amor toda rienda</a:t>
            </a:r>
          </a:p>
          <a:p>
            <a:r>
              <a:rPr lang="es-ES" sz="2400"/>
              <a:t>ha tiempo que perdí.</a:t>
            </a:r>
          </a:p>
          <a:p>
            <a:r>
              <a:rPr lang="es-ES" sz="2400"/>
              <a:t>Soy justo, si ella injusta;</a:t>
            </a:r>
          </a:p>
          <a:p>
            <a:r>
              <a:rPr lang="es-ES" sz="2400"/>
              <a:t>paciente ante el sufrir,</a:t>
            </a:r>
          </a:p>
          <a:p>
            <a:r>
              <a:rPr lang="es-ES" sz="2400"/>
              <a:t>pues, fuera de la amada,</a:t>
            </a:r>
          </a:p>
          <a:p>
            <a:r>
              <a:rPr lang="es-ES" sz="2400"/>
              <a:t>¿qué vida puedo hallar?</a:t>
            </a:r>
          </a:p>
          <a:p>
            <a:r>
              <a:rPr lang="es-ES" sz="2400"/>
              <a:t>Y no es leal que escuche</a:t>
            </a:r>
          </a:p>
          <a:p>
            <a:r>
              <a:rPr lang="es-ES" sz="2400"/>
              <a:t>a quien la quiere mal.</a:t>
            </a:r>
          </a:p>
          <a:p>
            <a:r>
              <a:rPr lang="it-IT" sz="2400" i="1"/>
              <a:t>( 4 estrofas más</a:t>
            </a:r>
            <a:r>
              <a:rPr lang="it-IT" i="1"/>
              <a:t>)</a:t>
            </a:r>
            <a:endParaRPr lang="es-ES" i="1"/>
          </a:p>
          <a:p>
            <a:endParaRPr lang="es-E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/>
              <a:t>¡AMĀNU, YA HABĪBĪ!</a:t>
            </a:r>
            <a:br>
              <a:rPr lang="es-ES"/>
            </a:br>
            <a:r>
              <a:rPr lang="es-ES"/>
              <a:t>AL-WAHŠ ME NO FARAŠ.</a:t>
            </a:r>
            <a:br>
              <a:rPr lang="es-ES"/>
            </a:br>
            <a:r>
              <a:rPr lang="es-ES"/>
              <a:t>BEN, BĒŻA MĀ BOKĒLLA:</a:t>
            </a:r>
            <a:br>
              <a:rPr lang="es-ES"/>
            </a:br>
            <a:r>
              <a:rPr lang="es-ES"/>
              <a:t>IO ŜE KE TE NO IRĀS.</a:t>
            </a:r>
          </a:p>
          <a:p>
            <a:r>
              <a:rPr lang="es-ES" b="1"/>
              <a:t>(en castellano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s-ES" b="1">
                <a:sym typeface="Wingdings" panose="05000000000000000000" pitchFamily="2" charset="2"/>
              </a:rPr>
              <a:t>)</a:t>
            </a:r>
            <a:endParaRPr lang="es-ES"/>
          </a:p>
          <a:p>
            <a:r>
              <a:rPr lang="es-ES"/>
              <a:t>"¡Merced, amigo mío!</a:t>
            </a:r>
            <a:br>
              <a:rPr lang="es-ES"/>
            </a:br>
            <a:r>
              <a:rPr lang="es-ES"/>
              <a:t>No me dejarás sola.</a:t>
            </a:r>
            <a:br>
              <a:rPr lang="es-ES"/>
            </a:br>
            <a:r>
              <a:rPr lang="es-ES"/>
              <a:t>Ven, besa mi boquita:</a:t>
            </a:r>
            <a:br>
              <a:rPr lang="es-ES"/>
            </a:br>
            <a:r>
              <a:rPr lang="es-ES"/>
              <a:t>yo sé que no te irás."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/>
          <a:lstStyle/>
          <a:p>
            <a:pPr algn="just"/>
            <a:r>
              <a:rPr lang="it-IT" sz="4000" smtClean="0"/>
              <a:t>Paltrinieri (2002): «Le </a:t>
            </a:r>
            <a:r>
              <a:rPr lang="en-GB" altLang="it-IT" sz="4000" i="1" smtClean="0"/>
              <a:t>ḫarğas</a:t>
            </a:r>
            <a:r>
              <a:rPr lang="en-GB" altLang="it-IT" sz="4000" smtClean="0"/>
              <a:t> costituiscono la più antica poesia lirica in ambito europeo: sono anteriori di un secolo alla poesia provenzale, considerata fino a non molto tempo addietro la prima ad essere apparsa in Europa, e probabilmente, oltre che sui trovatori, influirono sul secondo nucleo lirico apparso in Spagna, ossia sulle </a:t>
            </a:r>
            <a:r>
              <a:rPr lang="en-GB" altLang="it-IT" sz="4000" i="1" smtClean="0"/>
              <a:t>cantigas de amigo</a:t>
            </a:r>
            <a:r>
              <a:rPr lang="en-GB" altLang="it-IT" sz="4000" smtClean="0"/>
              <a:t> galego-portoghesi</a:t>
            </a:r>
            <a:r>
              <a:rPr lang="en-GB" altLang="it-IT" smtClean="0"/>
              <a:t>”</a:t>
            </a:r>
          </a:p>
          <a:p>
            <a:pPr algn="just"/>
            <a:r>
              <a:rPr lang="it-IT" smtClean="0"/>
              <a:t>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4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rgbClr val="C00000"/>
                </a:solidFill>
              </a:rPr>
              <a:t>La </a:t>
            </a:r>
            <a:r>
              <a:rPr lang="it-IT" b="1" smtClean="0">
                <a:solidFill>
                  <a:srgbClr val="C00000"/>
                </a:solidFill>
              </a:rPr>
              <a:t>l</a:t>
            </a:r>
            <a:r>
              <a:rPr lang="it-IT" sz="3600" b="1" smtClean="0">
                <a:solidFill>
                  <a:srgbClr val="C00000"/>
                </a:solidFill>
              </a:rPr>
              <a:t>írica</a:t>
            </a:r>
            <a:r>
              <a:rPr lang="it-IT" sz="3600" b="1" dirty="0" smtClean="0">
                <a:solidFill>
                  <a:srgbClr val="C00000"/>
                </a:solidFill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</a:rPr>
              <a:t>galaicoportuguesa</a:t>
            </a:r>
            <a:endParaRPr lang="it-IT" sz="3600" b="1" dirty="0" smtClean="0">
              <a:solidFill>
                <a:srgbClr val="C00000"/>
              </a:solidFill>
            </a:endParaRPr>
          </a:p>
          <a:p>
            <a:pPr algn="l"/>
            <a:r>
              <a:rPr lang="it-IT" sz="3600" dirty="0" err="1" smtClean="0"/>
              <a:t>principios</a:t>
            </a:r>
            <a:r>
              <a:rPr lang="it-IT" sz="3600" dirty="0" smtClean="0"/>
              <a:t> del siglo XIII</a:t>
            </a:r>
          </a:p>
          <a:p>
            <a:pPr algn="l"/>
            <a:r>
              <a:rPr lang="it-IT" sz="3600" dirty="0" err="1" smtClean="0"/>
              <a:t>sus</a:t>
            </a:r>
            <a:r>
              <a:rPr lang="it-IT" sz="3600" dirty="0" smtClean="0"/>
              <a:t> </a:t>
            </a:r>
            <a:r>
              <a:rPr lang="it-IT" sz="3600" dirty="0" err="1" smtClean="0"/>
              <a:t>autores</a:t>
            </a:r>
            <a:r>
              <a:rPr lang="it-IT" sz="3600" dirty="0" smtClean="0"/>
              <a:t> </a:t>
            </a:r>
            <a:r>
              <a:rPr lang="it-IT" sz="3600" dirty="0" err="1" smtClean="0"/>
              <a:t>utilizan</a:t>
            </a:r>
            <a:r>
              <a:rPr lang="it-IT" sz="3600" dirty="0" smtClean="0"/>
              <a:t> una lengua de </a:t>
            </a:r>
            <a:r>
              <a:rPr lang="it-IT" sz="3600" dirty="0" err="1" smtClean="0"/>
              <a:t>koiné</a:t>
            </a:r>
            <a:r>
              <a:rPr lang="it-IT" sz="3600" dirty="0" smtClean="0"/>
              <a:t> (gallego+ </a:t>
            </a:r>
            <a:r>
              <a:rPr lang="it-IT" sz="3600" dirty="0" err="1" smtClean="0"/>
              <a:t>portugués</a:t>
            </a:r>
            <a:r>
              <a:rPr lang="it-IT" sz="3600" dirty="0" smtClean="0"/>
              <a:t>) </a:t>
            </a:r>
            <a:r>
              <a:rPr lang="it-IT" sz="3600" dirty="0" err="1" smtClean="0"/>
              <a:t>utilizada</a:t>
            </a:r>
            <a:r>
              <a:rPr lang="it-IT" sz="3600" dirty="0" smtClean="0"/>
              <a:t> </a:t>
            </a:r>
            <a:r>
              <a:rPr lang="it-IT" sz="3600" dirty="0" err="1" smtClean="0"/>
              <a:t>también</a:t>
            </a:r>
            <a:r>
              <a:rPr lang="it-IT" sz="3600" dirty="0" smtClean="0"/>
              <a:t> por </a:t>
            </a:r>
            <a:r>
              <a:rPr lang="it-IT" sz="3600" dirty="0" err="1" smtClean="0"/>
              <a:t>otros</a:t>
            </a:r>
            <a:r>
              <a:rPr lang="it-IT" sz="3600" dirty="0" smtClean="0"/>
              <a:t> </a:t>
            </a:r>
            <a:r>
              <a:rPr lang="it-IT" sz="3600" dirty="0" err="1" smtClean="0"/>
              <a:t>autores</a:t>
            </a:r>
            <a:r>
              <a:rPr lang="it-IT" sz="3600" dirty="0" smtClean="0"/>
              <a:t>, p.e.: Alfonso X.</a:t>
            </a:r>
          </a:p>
          <a:p>
            <a:pPr algn="l"/>
            <a:r>
              <a:rPr lang="it-IT" sz="3600" i="1" dirty="0" smtClean="0"/>
              <a:t>corpus</a:t>
            </a:r>
            <a:r>
              <a:rPr lang="it-IT" sz="3600" dirty="0" smtClean="0"/>
              <a:t>: </a:t>
            </a:r>
            <a:r>
              <a:rPr lang="it-IT" sz="3600" dirty="0" err="1" smtClean="0"/>
              <a:t>más</a:t>
            </a:r>
            <a:r>
              <a:rPr lang="it-IT" sz="3600" dirty="0" smtClean="0"/>
              <a:t> de 2.000 </a:t>
            </a:r>
            <a:r>
              <a:rPr lang="it-IT" sz="3600" dirty="0" err="1" smtClean="0"/>
              <a:t>textos</a:t>
            </a:r>
            <a:r>
              <a:rPr lang="it-IT" sz="3600" dirty="0" smtClean="0"/>
              <a:t>.</a:t>
            </a:r>
          </a:p>
          <a:p>
            <a:pPr algn="l"/>
            <a:r>
              <a:rPr lang="it-IT" sz="3600" dirty="0" err="1" smtClean="0"/>
              <a:t>Fuentes</a:t>
            </a:r>
            <a:r>
              <a:rPr lang="it-IT" sz="3600" dirty="0" smtClean="0"/>
              <a:t>: </a:t>
            </a:r>
            <a:r>
              <a:rPr lang="it-IT" sz="3600" i="1" dirty="0" err="1" smtClean="0"/>
              <a:t>Cancioneiro</a:t>
            </a:r>
            <a:r>
              <a:rPr lang="it-IT" sz="3600" i="1" dirty="0" smtClean="0"/>
              <a:t> de </a:t>
            </a:r>
            <a:r>
              <a:rPr lang="it-IT" sz="3600" i="1" dirty="0" err="1" smtClean="0"/>
              <a:t>Ajuda</a:t>
            </a:r>
            <a:r>
              <a:rPr lang="it-IT" sz="3600" i="1" dirty="0" smtClean="0"/>
              <a:t> </a:t>
            </a:r>
            <a:r>
              <a:rPr lang="it-IT" sz="3600" dirty="0" smtClean="0"/>
              <a:t>(s. XIII), </a:t>
            </a:r>
            <a:r>
              <a:rPr lang="it-IT" sz="3600" i="1" dirty="0" err="1" smtClean="0"/>
              <a:t>Cancioneiro</a:t>
            </a:r>
            <a:r>
              <a:rPr lang="it-IT" sz="3600" i="1" dirty="0" smtClean="0"/>
              <a:t> da Biblioteca </a:t>
            </a:r>
            <a:r>
              <a:rPr lang="it-IT" sz="3600" i="1" dirty="0" err="1" smtClean="0"/>
              <a:t>Nacional</a:t>
            </a:r>
            <a:r>
              <a:rPr lang="it-IT" sz="3600" i="1" dirty="0" smtClean="0"/>
              <a:t> de </a:t>
            </a:r>
            <a:r>
              <a:rPr lang="it-IT" sz="3600" i="1" dirty="0" err="1" smtClean="0"/>
              <a:t>Lisboa</a:t>
            </a:r>
            <a:r>
              <a:rPr lang="it-IT" sz="3600" i="1" dirty="0" smtClean="0"/>
              <a:t> </a:t>
            </a:r>
            <a:r>
              <a:rPr lang="it-IT" sz="3600" dirty="0" smtClean="0"/>
              <a:t>(o Colocci-</a:t>
            </a:r>
            <a:r>
              <a:rPr lang="it-IT" sz="3600" dirty="0" err="1" smtClean="0"/>
              <a:t>Brancuti</a:t>
            </a:r>
            <a:r>
              <a:rPr lang="it-IT" sz="3600" dirty="0" smtClean="0"/>
              <a:t>, </a:t>
            </a:r>
            <a:r>
              <a:rPr lang="it-IT" sz="3600" dirty="0" err="1" smtClean="0"/>
              <a:t>s.XV</a:t>
            </a:r>
            <a:r>
              <a:rPr lang="it-IT" sz="3600" dirty="0" smtClean="0"/>
              <a:t>), </a:t>
            </a:r>
            <a:r>
              <a:rPr lang="it-IT" sz="3600" i="1" dirty="0" err="1" smtClean="0"/>
              <a:t>Cancioneiro</a:t>
            </a:r>
            <a:r>
              <a:rPr lang="it-IT" sz="3600" i="1" dirty="0" smtClean="0"/>
              <a:t> da Vaticana</a:t>
            </a:r>
            <a:r>
              <a:rPr lang="it-IT" sz="3600" dirty="0" smtClean="0"/>
              <a:t>, </a:t>
            </a:r>
            <a:r>
              <a:rPr lang="it-IT" sz="3600" dirty="0" err="1" smtClean="0"/>
              <a:t>s.XV</a:t>
            </a:r>
            <a:r>
              <a:rPr lang="it-IT" sz="3600" dirty="0" smtClean="0"/>
              <a:t>, </a:t>
            </a:r>
            <a:r>
              <a:rPr lang="it-IT" sz="3600" i="1" dirty="0" err="1" smtClean="0"/>
              <a:t>Cancioneiro</a:t>
            </a:r>
            <a:r>
              <a:rPr lang="it-IT" sz="3600" i="1" dirty="0" smtClean="0"/>
              <a:t> de </a:t>
            </a:r>
            <a:r>
              <a:rPr lang="it-IT" sz="3600" i="1" dirty="0" err="1" smtClean="0"/>
              <a:t>Martín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Codax</a:t>
            </a:r>
            <a:r>
              <a:rPr lang="it-IT" sz="3600" i="1" dirty="0" smtClean="0"/>
              <a:t> </a:t>
            </a:r>
            <a:r>
              <a:rPr lang="it-IT" sz="3600" dirty="0" smtClean="0"/>
              <a:t>(</a:t>
            </a:r>
            <a:r>
              <a:rPr lang="it-IT" sz="3600" dirty="0" err="1" smtClean="0"/>
              <a:t>individual</a:t>
            </a:r>
            <a:r>
              <a:rPr lang="it-IT" sz="3600" dirty="0" smtClean="0"/>
              <a:t>, s. XIII-XIV)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90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Cancionero de Ajuda: miniatura</a:t>
            </a:r>
            <a:endParaRPr lang="es-ES" sz="3600" i="1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43881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0"/>
            <a:ext cx="85072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b="1">
                <a:solidFill>
                  <a:srgbClr val="FF0000"/>
                </a:solidFill>
              </a:rPr>
              <a:t>Concepto de Edad Media</a:t>
            </a:r>
            <a:r>
              <a:rPr lang="en-GB" altLang="it-IT" sz="2400"/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altLang="it-IT" sz="2400"/>
              <a:t>Época entre la antigüedad clásica y  la modernidad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b="1" smtClean="0">
                <a:solidFill>
                  <a:srgbClr val="FF0000"/>
                </a:solidFill>
              </a:rPr>
              <a:t>Periodización: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smtClean="0"/>
              <a:t>De 476 d.C (desmembración/ caída del Imperio Romano) a 1492 (descubrimiento de América) o bien 1453 caída de Constantinopla, 1455 invención de la imprenta de tipos móviles, 1517 reforma luterana….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b="1" smtClean="0">
                <a:solidFill>
                  <a:srgbClr val="FF0000"/>
                </a:solidFill>
              </a:rPr>
              <a:t>Península Ibérica: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smtClean="0">
                <a:solidFill>
                  <a:schemeClr val="tx1"/>
                </a:solidFill>
              </a:rPr>
              <a:t>Hispania Romana: de  206 a.C., </a:t>
            </a:r>
            <a:r>
              <a:rPr lang="en-GB" altLang="it-IT" sz="2400" i="1" smtClean="0">
                <a:solidFill>
                  <a:schemeClr val="tx1"/>
                </a:solidFill>
              </a:rPr>
              <a:t>de facto </a:t>
            </a:r>
            <a:r>
              <a:rPr lang="en-GB" altLang="it-IT" sz="2400" smtClean="0">
                <a:solidFill>
                  <a:schemeClr val="tx1"/>
                </a:solidFill>
              </a:rPr>
              <a:t>del I s. d.C. (latinización, cristianización…)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smtClean="0"/>
              <a:t>Hispania visighotica: V-VIII d.C. (711)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smtClean="0"/>
              <a:t>Al Andalus: 711-1492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400" smtClean="0"/>
              <a:t>Reinos Cristianos-Reconquista:  722 (batalla de Covadonga), fundación del Reino Asturiano, 1492 (toma de Granada, acaba la Reconquista</a:t>
            </a:r>
          </a:p>
          <a:p>
            <a:pPr marL="1588" indent="1270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endParaRPr lang="en-GB" altLang="it-IT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8013" cy="6007943"/>
          </a:xfrm>
        </p:spPr>
        <p:txBody>
          <a:bodyPr/>
          <a:lstStyle/>
          <a:p>
            <a:pPr marL="0" indent="0">
              <a:buNone/>
            </a:pPr>
            <a:r>
              <a:rPr lang="it-IT" sz="3600" b="1" smtClean="0">
                <a:solidFill>
                  <a:srgbClr val="C00000"/>
                </a:solidFill>
              </a:rPr>
              <a:t>Géneros:</a:t>
            </a:r>
          </a:p>
          <a:p>
            <a:r>
              <a:rPr lang="it-IT" sz="2800" smtClean="0"/>
              <a:t>Cantigas d’amor: </a:t>
            </a:r>
            <a:r>
              <a:rPr lang="it-IT" sz="2800" i="1" smtClean="0"/>
              <a:t>coita</a:t>
            </a:r>
            <a:r>
              <a:rPr lang="it-IT" sz="2800" smtClean="0"/>
              <a:t> (cuita) de amor de un enamorado</a:t>
            </a:r>
          </a:p>
          <a:p>
            <a:r>
              <a:rPr lang="it-IT" sz="2800" smtClean="0"/>
              <a:t>Cantigas d’amigo: </a:t>
            </a:r>
            <a:r>
              <a:rPr lang="it-IT" sz="2800" i="1" smtClean="0"/>
              <a:t>coita</a:t>
            </a:r>
            <a:r>
              <a:rPr lang="it-IT" sz="2800" smtClean="0"/>
              <a:t> de amor de una mujer por la ausencia de su enamorado (→ </a:t>
            </a:r>
            <a:r>
              <a:rPr lang="en-GB" altLang="it-IT" sz="2800" smtClean="0"/>
              <a:t>ḫarğas)</a:t>
            </a:r>
            <a:endParaRPr lang="it-IT" sz="2800" smtClean="0"/>
          </a:p>
          <a:p>
            <a:r>
              <a:rPr lang="it-IT" sz="2800" smtClean="0"/>
              <a:t> cantigas d’escarnho e de maldezir:  satíricas (sirventés provenzal)</a:t>
            </a:r>
          </a:p>
          <a:p>
            <a:r>
              <a:rPr lang="it-IT" sz="2800"/>
              <a:t>Forma métrica caracteristica: cantiga (canción) paralelística (recursos </a:t>
            </a:r>
            <a:r>
              <a:rPr lang="it-IT" sz="2800" smtClean="0"/>
              <a:t>estilísticos: dobre</a:t>
            </a:r>
            <a:r>
              <a:rPr lang="it-IT" sz="2800"/>
              <a:t>, </a:t>
            </a:r>
            <a:r>
              <a:rPr lang="it-IT" sz="2800" smtClean="0"/>
              <a:t>mozdobre</a:t>
            </a:r>
          </a:p>
          <a:p>
            <a:endParaRPr lang="it-IT" sz="2800"/>
          </a:p>
          <a:p>
            <a:r>
              <a:rPr lang="it-IT" sz="2800"/>
              <a:t>https://paolocanettieri.wordpress.com/article/la-lirica-galego-portoghese-vyvpjuoxc2n0-39/</a:t>
            </a:r>
          </a:p>
        </p:txBody>
      </p:sp>
    </p:spTree>
    <p:extLst>
      <p:ext uri="{BB962C8B-B14F-4D97-AF65-F5344CB8AC3E}">
        <p14:creationId xmlns:p14="http://schemas.microsoft.com/office/powerpoint/2010/main" val="4497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9001000" cy="674136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it-IT" sz="2400" b="1" smtClean="0">
                <a:solidFill>
                  <a:srgbClr val="C00000"/>
                </a:solidFill>
              </a:rPr>
              <a:t>Épica castellana:</a:t>
            </a:r>
          </a:p>
          <a:p>
            <a:pPr algn="just">
              <a:buFontTx/>
              <a:buChar char="-"/>
            </a:pPr>
            <a:r>
              <a:rPr lang="it-IT" sz="2400" smtClean="0"/>
              <a:t>Teoría tradicionalista, neo-tradicionalista, individualista</a:t>
            </a:r>
          </a:p>
          <a:p>
            <a:pPr algn="just">
              <a:buFontTx/>
              <a:buChar char="-"/>
            </a:pPr>
            <a:r>
              <a:rPr lang="it-IT" sz="2400" smtClean="0"/>
              <a:t>Cantar de gesta: es un relato heroico en verso en el que se exaltan las hazañas (res gestae&lt; </a:t>
            </a:r>
            <a:r>
              <a:rPr lang="it-IT" sz="2400" i="1" smtClean="0"/>
              <a:t>lat</a:t>
            </a:r>
            <a:r>
              <a:rPr lang="it-IT" sz="2400" smtClean="0"/>
              <a:t>.: gero, is, gessi, gestum, gerĕre) de un héroe, cuyo ideal es el honor (riesgo y esfuerzo). Se mezclan datos objetivos y creatividad poética</a:t>
            </a:r>
          </a:p>
          <a:p>
            <a:pPr algn="just">
              <a:buFontTx/>
              <a:buChar char="-"/>
            </a:pPr>
            <a:r>
              <a:rPr lang="it-IT" sz="2400" smtClean="0"/>
              <a:t>Versos de medida muy fluctuante: 2 hemistiquios con fuerte cesura (entre 14 y 16 sílabas totales), rima asonante,  números variables de versos (= tirada). Más importancia de la prosodia respecto a la regularidad métrica.</a:t>
            </a:r>
          </a:p>
          <a:p>
            <a:pPr algn="just">
              <a:buFontTx/>
              <a:buChar char="-"/>
            </a:pPr>
            <a:r>
              <a:rPr lang="it-IT" sz="2400" smtClean="0"/>
              <a:t>ca. 5000 versos</a:t>
            </a:r>
          </a:p>
          <a:p>
            <a:pPr algn="just">
              <a:buFontTx/>
              <a:buChar char="-"/>
            </a:pPr>
            <a:r>
              <a:rPr lang="it-IT" sz="2400" i="1" smtClean="0"/>
              <a:t>Cantar de Mio Cid</a:t>
            </a:r>
            <a:r>
              <a:rPr lang="it-IT" sz="2400" smtClean="0"/>
              <a:t> (ca. 1140, tradición textual ca 1206,  3730 versos)</a:t>
            </a:r>
          </a:p>
          <a:p>
            <a:pPr algn="just">
              <a:buFontTx/>
              <a:buChar char="-"/>
            </a:pPr>
            <a:r>
              <a:rPr lang="it-IT" sz="2400" i="1" smtClean="0"/>
              <a:t>Mocedades de Rodrigo</a:t>
            </a:r>
            <a:r>
              <a:rPr lang="it-IT" sz="2400" smtClean="0"/>
              <a:t> (ca 1360</a:t>
            </a:r>
            <a:r>
              <a:rPr lang="it-IT" sz="2400"/>
              <a:t> </a:t>
            </a:r>
            <a:r>
              <a:rPr lang="it-IT" sz="2400" smtClean="0"/>
              <a:t>→ tradición textual de 1400, 1164 versos)</a:t>
            </a:r>
          </a:p>
          <a:p>
            <a:pPr algn="just">
              <a:buFontTx/>
              <a:buChar char="-"/>
            </a:pPr>
            <a:r>
              <a:rPr lang="it-IT" sz="2400" smtClean="0"/>
              <a:t>ca 100 versos del perdido </a:t>
            </a:r>
            <a:r>
              <a:rPr lang="it-IT" sz="2400" i="1" smtClean="0"/>
              <a:t>Cantar de Roncesvalles</a:t>
            </a:r>
            <a:r>
              <a:rPr lang="it-IT" sz="2400" smtClean="0"/>
              <a:t>  (ca 1225-1250)</a:t>
            </a:r>
          </a:p>
          <a:p>
            <a:pPr algn="just">
              <a:buFontTx/>
              <a:buChar char="-"/>
            </a:pPr>
            <a:r>
              <a:rPr lang="it-IT" sz="2400" smtClean="0"/>
              <a:t>Refundición del </a:t>
            </a:r>
            <a:r>
              <a:rPr lang="it-IT" sz="2400" i="1" smtClean="0"/>
              <a:t>Poema de Fernán González</a:t>
            </a:r>
            <a:r>
              <a:rPr lang="it-IT" sz="2400" smtClean="0"/>
              <a:t> (→mester de clerecía)</a:t>
            </a:r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48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1" smtClean="0"/>
              <a:t>Cantar de mio Cid</a:t>
            </a:r>
            <a:endParaRPr lang="es-ES" sz="3200" i="1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645681" cy="47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2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124575"/>
          </a:xfrm>
        </p:spPr>
        <p:txBody>
          <a:bodyPr/>
          <a:lstStyle/>
          <a:p>
            <a:pPr marL="0" indent="0">
              <a:buNone/>
            </a:pPr>
            <a:r>
              <a:rPr lang="it-IT" smtClean="0"/>
              <a:t>A raíz de fuentes indirectas (crónicas y romances ) se ha hipotetizado la existencia de tres núcleos temáticos:</a:t>
            </a:r>
          </a:p>
          <a:p>
            <a:r>
              <a:rPr lang="it-IT" b="1" smtClean="0">
                <a:solidFill>
                  <a:srgbClr val="C00000"/>
                </a:solidFill>
              </a:rPr>
              <a:t>Condes de Castilla </a:t>
            </a:r>
            <a:r>
              <a:rPr lang="it-IT" smtClean="0"/>
              <a:t>(</a:t>
            </a:r>
            <a:r>
              <a:rPr lang="it-IT" i="1" smtClean="0"/>
              <a:t>Cantar de los Infantes de Lara, Condesa traidora, Romanz del Infant García, Poema de Fernán González</a:t>
            </a:r>
            <a:r>
              <a:rPr lang="it-IT" smtClean="0"/>
              <a:t>);</a:t>
            </a:r>
          </a:p>
          <a:p>
            <a:r>
              <a:rPr lang="it-IT" b="1" smtClean="0">
                <a:solidFill>
                  <a:srgbClr val="C00000"/>
                </a:solidFill>
              </a:rPr>
              <a:t>Ciclo del Cid </a:t>
            </a:r>
            <a:r>
              <a:rPr lang="it-IT" smtClean="0"/>
              <a:t>(</a:t>
            </a:r>
            <a:r>
              <a:rPr lang="it-IT" i="1" smtClean="0"/>
              <a:t>Cantar de Mio Cid, Cantar de Sancho II, Mocedades de Rodrigo</a:t>
            </a:r>
            <a:r>
              <a:rPr lang="it-IT" smtClean="0"/>
              <a:t>)</a:t>
            </a:r>
          </a:p>
          <a:p>
            <a:r>
              <a:rPr lang="it-IT" b="1" smtClean="0">
                <a:solidFill>
                  <a:srgbClr val="C00000"/>
                </a:solidFill>
              </a:rPr>
              <a:t>Ciclo francés </a:t>
            </a:r>
            <a:r>
              <a:rPr lang="it-IT" smtClean="0"/>
              <a:t>(</a:t>
            </a:r>
            <a:r>
              <a:rPr lang="it-IT" i="1" smtClean="0"/>
              <a:t>Roncesvalles, Mainete, Bernardo del Carpio</a:t>
            </a:r>
            <a:r>
              <a:rPr lang="it-IT" smtClean="0"/>
              <a:t>)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80720"/>
          </a:xfrm>
        </p:spPr>
        <p:txBody>
          <a:bodyPr/>
          <a:lstStyle/>
          <a:p>
            <a:pPr algn="l"/>
            <a:r>
              <a:rPr lang="it-IT" b="1" smtClean="0">
                <a:solidFill>
                  <a:srgbClr val="FF0000"/>
                </a:solidFill>
              </a:rPr>
              <a:t>Mester de clerecía</a:t>
            </a:r>
          </a:p>
          <a:p>
            <a:pPr algn="l"/>
            <a:r>
              <a:rPr lang="it-IT" sz="2800" smtClean="0">
                <a:solidFill>
                  <a:schemeClr val="tx1"/>
                </a:solidFill>
              </a:rPr>
              <a:t>Mester&lt;</a:t>
            </a:r>
            <a:r>
              <a:rPr lang="it-IT" sz="2800" i="1" smtClean="0">
                <a:solidFill>
                  <a:schemeClr val="tx1"/>
                </a:solidFill>
              </a:rPr>
              <a:t>ministerium</a:t>
            </a:r>
            <a:r>
              <a:rPr lang="it-IT" sz="2800" smtClean="0">
                <a:solidFill>
                  <a:schemeClr val="tx1"/>
                </a:solidFill>
              </a:rPr>
              <a:t> (arte, compito, officio)</a:t>
            </a:r>
          </a:p>
          <a:p>
            <a:pPr algn="l"/>
            <a:r>
              <a:rPr lang="it-IT" sz="2800" smtClean="0">
                <a:solidFill>
                  <a:schemeClr val="tx1"/>
                </a:solidFill>
              </a:rPr>
              <a:t>Poesía culta escrita, propia de intelectuales (en su mayor parte clérigos)</a:t>
            </a:r>
          </a:p>
          <a:p>
            <a:pPr algn="l"/>
            <a:r>
              <a:rPr lang="it-IT" sz="2800" smtClean="0">
                <a:solidFill>
                  <a:schemeClr val="tx1"/>
                </a:solidFill>
              </a:rPr>
              <a:t>Siglos XIII-XIV  (notable evolución)</a:t>
            </a:r>
          </a:p>
          <a:p>
            <a:pPr algn="l"/>
            <a:r>
              <a:rPr lang="it-IT" sz="2800" smtClean="0">
                <a:solidFill>
                  <a:schemeClr val="tx1"/>
                </a:solidFill>
              </a:rPr>
              <a:t>Rasgo estilístico: rigor formal y métrico. </a:t>
            </a:r>
          </a:p>
          <a:p>
            <a:pPr algn="l"/>
            <a:r>
              <a:rPr lang="it-IT" sz="2800" smtClean="0">
                <a:solidFill>
                  <a:schemeClr val="tx1"/>
                </a:solidFill>
              </a:rPr>
              <a:t>Cuaderna vía: estrofas de cuatro alejandrinos (dos hemistiquios 7+7) monorrimos con fuerte cesura interna: AAAA, BBBB, CCCC… Alejandrino&lt; del Libro de Alexandre en cuyo exordio se esbozan los rasgos esenciales de la ‘escuela’</a:t>
            </a:r>
          </a:p>
          <a:p>
            <a:pPr algn="l"/>
            <a:r>
              <a:rPr lang="it-IT" sz="2800" smtClean="0">
                <a:solidFill>
                  <a:schemeClr val="tx1"/>
                </a:solidFill>
              </a:rPr>
              <a:t>Temas religiosos, novelescos, histórico-legendarios, didácticos…</a:t>
            </a:r>
            <a:endParaRPr lang="it-IT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1226"/>
            <a:ext cx="8892480" cy="6836774"/>
          </a:xfrm>
        </p:spPr>
        <p:txBody>
          <a:bodyPr/>
          <a:lstStyle/>
          <a:p>
            <a:pPr algn="just"/>
            <a:r>
              <a:rPr lang="it-IT" sz="3600" b="1" smtClean="0">
                <a:solidFill>
                  <a:srgbClr val="C00000"/>
                </a:solidFill>
              </a:rPr>
              <a:t>Gonzalo de Berceo </a:t>
            </a:r>
            <a:r>
              <a:rPr lang="it-IT" sz="3600" smtClean="0"/>
              <a:t>(ca 1197-ca 1264): primer poeta español de nombre conocido.</a:t>
            </a:r>
          </a:p>
          <a:p>
            <a:pPr algn="just"/>
            <a:r>
              <a:rPr lang="it-IT" sz="3600" smtClean="0"/>
              <a:t>obras ‘marianas’: </a:t>
            </a:r>
            <a:r>
              <a:rPr lang="it-IT" sz="3600" i="1" smtClean="0"/>
              <a:t>Milagros de Nuestra Señora, Loores de N</a:t>
            </a:r>
            <a:r>
              <a:rPr lang="it-IT" sz="3600" i="1"/>
              <a:t>uestra </a:t>
            </a:r>
            <a:r>
              <a:rPr lang="it-IT" sz="3600" i="1" smtClean="0"/>
              <a:t>Señora, Duelo que fizo la Virgen María el día de la pasión de su hijo</a:t>
            </a:r>
          </a:p>
          <a:p>
            <a:pPr algn="just"/>
            <a:r>
              <a:rPr lang="it-IT" sz="3600" smtClean="0"/>
              <a:t>obras hagiográficas: </a:t>
            </a:r>
            <a:r>
              <a:rPr lang="it-IT" sz="3600" i="1" smtClean="0"/>
              <a:t>Vida de san Millán de la Cogolla, Vida de Santo Domingo de Silos, Vida de San Lorenzo, Vida de santa Oria</a:t>
            </a:r>
          </a:p>
          <a:p>
            <a:pPr algn="just"/>
            <a:r>
              <a:rPr lang="it-IT" sz="3600" smtClean="0"/>
              <a:t>obra doctrinal: </a:t>
            </a:r>
            <a:r>
              <a:rPr lang="it-IT" sz="3600" i="1" smtClean="0"/>
              <a:t>El sacrifico de la Misa </a:t>
            </a:r>
            <a:endParaRPr lang="es-ES" sz="3600" i="1"/>
          </a:p>
        </p:txBody>
      </p:sp>
    </p:spTree>
    <p:extLst>
      <p:ext uri="{BB962C8B-B14F-4D97-AF65-F5344CB8AC3E}">
        <p14:creationId xmlns:p14="http://schemas.microsoft.com/office/powerpoint/2010/main" val="33427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Milagros de Nuestra Señora</a:t>
            </a:r>
            <a:endParaRPr lang="es-ES" sz="3600" i="1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169945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741368"/>
          </a:xfrm>
        </p:spPr>
        <p:txBody>
          <a:bodyPr/>
          <a:lstStyle/>
          <a:p>
            <a:r>
              <a:rPr lang="it-IT" sz="2800" b="1" smtClean="0">
                <a:solidFill>
                  <a:srgbClr val="FF0000"/>
                </a:solidFill>
              </a:rPr>
              <a:t>Obras anónimas del siglo XIII</a:t>
            </a:r>
          </a:p>
          <a:p>
            <a:pPr algn="just"/>
            <a:r>
              <a:rPr lang="it-IT" sz="2800" i="1" smtClean="0"/>
              <a:t>Libro de Apolonio</a:t>
            </a:r>
            <a:r>
              <a:rPr lang="it-IT" sz="2800" smtClean="0"/>
              <a:t>: hazañas de Apolonio, rey de Tiro (</a:t>
            </a:r>
            <a:r>
              <a:rPr lang="es-ES" sz="2800" smtClean="0"/>
              <a:t>fuente </a:t>
            </a:r>
            <a:r>
              <a:rPr lang="es-ES" sz="2800"/>
              <a:t>de la narración es una </a:t>
            </a:r>
            <a:r>
              <a:rPr lang="es-ES" sz="2800" smtClean="0"/>
              <a:t>novela </a:t>
            </a:r>
            <a:r>
              <a:rPr lang="es-ES" sz="2800"/>
              <a:t>latino-medieval, la </a:t>
            </a:r>
            <a:r>
              <a:rPr lang="es-ES" sz="2800" i="1"/>
              <a:t>Historia Apolonii Regis </a:t>
            </a:r>
            <a:r>
              <a:rPr lang="es-ES" sz="2800" i="1" smtClean="0"/>
              <a:t>Tyrii, </a:t>
            </a:r>
            <a:r>
              <a:rPr lang="es-ES" sz="2800" smtClean="0"/>
              <a:t>s. V-VII d.C)</a:t>
            </a:r>
            <a:endParaRPr lang="it-IT" sz="2800" smtClean="0"/>
          </a:p>
          <a:p>
            <a:pPr algn="just"/>
            <a:r>
              <a:rPr lang="it-IT" sz="2800" i="1" smtClean="0"/>
              <a:t>Libro de Alexandre: </a:t>
            </a:r>
            <a:r>
              <a:rPr lang="es-ES" sz="2800"/>
              <a:t>narra, con </a:t>
            </a:r>
            <a:r>
              <a:rPr lang="es-ES" sz="2800" smtClean="0"/>
              <a:t>elementos </a:t>
            </a:r>
            <a:r>
              <a:rPr lang="es-ES" sz="2800"/>
              <a:t>fabulosos, la vida de </a:t>
            </a:r>
            <a:r>
              <a:rPr lang="it-IT" sz="2800" smtClean="0">
                <a:solidFill>
                  <a:schemeClr val="tx1"/>
                </a:solidFill>
              </a:rPr>
              <a:t>Alejandro Magno (fuentes griegas, latinas y árabes; fuente principal: </a:t>
            </a:r>
            <a:r>
              <a:rPr lang="it-IT" sz="2800" i="1" smtClean="0">
                <a:solidFill>
                  <a:schemeClr val="tx1"/>
                </a:solidFill>
              </a:rPr>
              <a:t>Alexandreis</a:t>
            </a:r>
            <a:r>
              <a:rPr lang="it-IT" sz="2800" smtClean="0">
                <a:solidFill>
                  <a:schemeClr val="tx1"/>
                </a:solidFill>
              </a:rPr>
              <a:t>, poema de Gautier de Châtillon 1176-1182)</a:t>
            </a:r>
            <a:endParaRPr lang="it-IT" sz="2800" i="1" smtClean="0">
              <a:solidFill>
                <a:schemeClr val="tx1"/>
              </a:solidFill>
            </a:endParaRPr>
          </a:p>
          <a:p>
            <a:pPr algn="just"/>
            <a:r>
              <a:rPr lang="it-IT" sz="2800" i="1" smtClean="0"/>
              <a:t>Poema de Fernán González </a:t>
            </a:r>
            <a:r>
              <a:rPr lang="it-IT" sz="2800" smtClean="0"/>
              <a:t>(refundición del cantar de gesta perdido): vida y hazañas del conde FG, r</a:t>
            </a:r>
            <a:r>
              <a:rPr lang="es-ES" sz="2800" smtClean="0"/>
              <a:t>elata </a:t>
            </a:r>
            <a:r>
              <a:rPr lang="es-ES" sz="2800"/>
              <a:t>las </a:t>
            </a:r>
            <a:r>
              <a:rPr lang="es-ES" sz="2800" smtClean="0"/>
              <a:t>campañas </a:t>
            </a:r>
            <a:r>
              <a:rPr lang="es-ES" sz="2800"/>
              <a:t>contra </a:t>
            </a:r>
            <a:r>
              <a:rPr lang="es-ES" sz="2800" smtClean="0"/>
              <a:t>los musulamanes </a:t>
            </a:r>
            <a:r>
              <a:rPr lang="es-ES" sz="2800"/>
              <a:t>en defensa del </a:t>
            </a:r>
            <a:r>
              <a:rPr lang="es-ES" sz="2800" smtClean="0"/>
              <a:t>Condado de Castilla,  </a:t>
            </a:r>
            <a:r>
              <a:rPr lang="es-ES" sz="2800"/>
              <a:t>sus guerras contra el </a:t>
            </a:r>
            <a:r>
              <a:rPr lang="es-ES" sz="2800" smtClean="0"/>
              <a:t>rey de Navarra y su rivalidad </a:t>
            </a:r>
            <a:r>
              <a:rPr lang="es-ES" sz="2800"/>
              <a:t>con el </a:t>
            </a:r>
            <a:r>
              <a:rPr lang="es-ES" sz="2800" smtClean="0"/>
              <a:t>rey de León. Legitimidad del Reino de Castilla al poderío sobre los demás reinos peninsulares.</a:t>
            </a:r>
            <a:endParaRPr lang="es-ES" sz="2800"/>
          </a:p>
        </p:txBody>
      </p:sp>
    </p:spTree>
    <p:extLst>
      <p:ext uri="{BB962C8B-B14F-4D97-AF65-F5344CB8AC3E}">
        <p14:creationId xmlns:p14="http://schemas.microsoft.com/office/powerpoint/2010/main" val="26213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92" y="0"/>
            <a:ext cx="8939396" cy="6858000"/>
          </a:xfrm>
        </p:spPr>
        <p:txBody>
          <a:bodyPr/>
          <a:lstStyle/>
          <a:p>
            <a:pPr marL="0" indent="0">
              <a:buNone/>
            </a:pPr>
            <a:r>
              <a:rPr lang="it-IT" b="1" smtClean="0">
                <a:solidFill>
                  <a:schemeClr val="tx1"/>
                </a:solidFill>
              </a:rPr>
              <a:t>Obras que unen elementos juglarescos y clericales</a:t>
            </a:r>
          </a:p>
          <a:p>
            <a:pPr algn="just"/>
            <a:r>
              <a:rPr lang="it-IT" sz="4000" b="1" i="1" smtClean="0">
                <a:solidFill>
                  <a:srgbClr val="FF0000"/>
                </a:solidFill>
              </a:rPr>
              <a:t>Vida de Santa Mar</a:t>
            </a:r>
            <a:r>
              <a:rPr lang="es-ES" sz="4000" b="1" i="1" smtClean="0">
                <a:solidFill>
                  <a:srgbClr val="FF0000"/>
                </a:solidFill>
              </a:rPr>
              <a:t>ía Egipcíaca</a:t>
            </a:r>
            <a:r>
              <a:rPr lang="es-ES" sz="4000" smtClean="0"/>
              <a:t>:</a:t>
            </a:r>
            <a:r>
              <a:rPr lang="it-IT" sz="4000" smtClean="0"/>
              <a:t> </a:t>
            </a:r>
            <a:r>
              <a:rPr lang="es-ES" sz="4000" smtClean="0"/>
              <a:t>cuenta </a:t>
            </a:r>
            <a:r>
              <a:rPr lang="es-ES" sz="4000"/>
              <a:t>la vida de la </a:t>
            </a:r>
            <a:r>
              <a:rPr lang="es-ES" sz="4000" smtClean="0"/>
              <a:t>prostituta, luego santa;</a:t>
            </a:r>
          </a:p>
          <a:p>
            <a:pPr algn="just"/>
            <a:r>
              <a:rPr lang="it-IT" sz="4000" b="1" i="1" smtClean="0">
                <a:solidFill>
                  <a:srgbClr val="FF0000"/>
                </a:solidFill>
              </a:rPr>
              <a:t>Libre del tres reys d’Orient</a:t>
            </a:r>
            <a:r>
              <a:rPr lang="it-IT" sz="4000" smtClean="0"/>
              <a:t>: </a:t>
            </a:r>
            <a:r>
              <a:rPr lang="es-ES" sz="4000"/>
              <a:t>cuenta la leyenda de </a:t>
            </a:r>
            <a:r>
              <a:rPr lang="es-ES" sz="4000" smtClean="0"/>
              <a:t>los Reyes Magos, la matanza de los inocentes y la huida a Egipto;</a:t>
            </a:r>
          </a:p>
          <a:p>
            <a:pPr algn="just"/>
            <a:r>
              <a:rPr lang="es-ES" sz="4000" b="1" i="1" smtClean="0">
                <a:solidFill>
                  <a:srgbClr val="FF0000"/>
                </a:solidFill>
              </a:rPr>
              <a:t>¡Ay, Iherusalem!: </a:t>
            </a:r>
            <a:r>
              <a:rPr lang="es-ES" sz="4000" smtClean="0"/>
              <a:t>planto por la caída de la ciudad en 1244 en manos de ‘moros’ (texto narrativo, épico y lírico)</a:t>
            </a:r>
          </a:p>
          <a:p>
            <a:endParaRPr lang="es-ES" smtClean="0"/>
          </a:p>
          <a:p>
            <a:endParaRPr lang="es-ES"/>
          </a:p>
          <a:p>
            <a:pPr marL="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2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741368"/>
          </a:xfrm>
        </p:spPr>
        <p:txBody>
          <a:bodyPr/>
          <a:lstStyle/>
          <a:p>
            <a:pPr algn="just"/>
            <a:r>
              <a:rPr lang="it-IT" b="1" i="1" smtClean="0">
                <a:solidFill>
                  <a:srgbClr val="FF0000"/>
                </a:solidFill>
              </a:rPr>
              <a:t>Historia troyana</a:t>
            </a:r>
            <a:r>
              <a:rPr lang="it-IT" smtClean="0"/>
              <a:t>: obra polimétrica y prosimétrica (verso+prosa): traducción del </a:t>
            </a:r>
            <a:r>
              <a:rPr lang="it-IT" i="1" smtClean="0"/>
              <a:t>Roman de Troie </a:t>
            </a:r>
            <a:r>
              <a:rPr lang="it-IT" smtClean="0"/>
              <a:t>di Benoît de Sainte-Maure (s.XII)+ partes originales</a:t>
            </a:r>
          </a:p>
          <a:p>
            <a:pPr algn="just"/>
            <a:r>
              <a:rPr lang="it-IT" b="1" smtClean="0">
                <a:solidFill>
                  <a:srgbClr val="00B050"/>
                </a:solidFill>
              </a:rPr>
              <a:t>DEBATES</a:t>
            </a:r>
            <a:r>
              <a:rPr lang="it-IT" smtClean="0"/>
              <a:t>: enfrentamiento dialéctico en torno a un tema propuesto</a:t>
            </a:r>
          </a:p>
          <a:p>
            <a:pPr algn="just"/>
            <a:r>
              <a:rPr lang="it-IT" b="1" i="1" smtClean="0">
                <a:solidFill>
                  <a:srgbClr val="FF0000"/>
                </a:solidFill>
              </a:rPr>
              <a:t>Disputa del alma y del cuerpo</a:t>
            </a:r>
            <a:r>
              <a:rPr lang="it-IT" smtClean="0"/>
              <a:t>: </a:t>
            </a:r>
            <a:r>
              <a:rPr lang="es-ES"/>
              <a:t>diálogo entre el </a:t>
            </a:r>
            <a:r>
              <a:rPr lang="es-ES" smtClean="0"/>
              <a:t>cuerpo y el alma </a:t>
            </a:r>
            <a:r>
              <a:rPr lang="es-ES"/>
              <a:t>de un </a:t>
            </a:r>
            <a:r>
              <a:rPr lang="es-ES" smtClean="0"/>
              <a:t>difunto;</a:t>
            </a:r>
          </a:p>
          <a:p>
            <a:pPr indent="-216000" algn="just">
              <a:lnSpc>
                <a:spcPct val="100000"/>
              </a:lnSpc>
              <a:spcBef>
                <a:spcPts val="0"/>
              </a:spcBef>
            </a:pPr>
            <a:r>
              <a:rPr lang="it-IT" b="1" i="1" smtClean="0">
                <a:solidFill>
                  <a:srgbClr val="FF0000"/>
                </a:solidFill>
              </a:rPr>
              <a:t>Razón de amor con los denuestos del agua y el vino</a:t>
            </a:r>
            <a:r>
              <a:rPr lang="it-IT" smtClean="0"/>
              <a:t>: 1) encuentro amoroso (en un </a:t>
            </a:r>
            <a:r>
              <a:rPr lang="it-IT" i="1" smtClean="0"/>
              <a:t>locus amoenus</a:t>
            </a:r>
            <a:r>
              <a:rPr lang="it-IT" smtClean="0"/>
              <a:t>) y separación al alba, 2) confrontación entre agua y vino</a:t>
            </a:r>
          </a:p>
          <a:p>
            <a:pPr indent="-216000" algn="just">
              <a:lnSpc>
                <a:spcPct val="100000"/>
              </a:lnSpc>
              <a:spcBef>
                <a:spcPts val="0"/>
              </a:spcBef>
            </a:pPr>
            <a:r>
              <a:rPr lang="it-IT" b="1" i="1" smtClean="0">
                <a:solidFill>
                  <a:srgbClr val="FF0000"/>
                </a:solidFill>
              </a:rPr>
              <a:t>Elena y María</a:t>
            </a:r>
            <a:r>
              <a:rPr lang="it-IT" smtClean="0"/>
              <a:t>: debate entre dos hermanas di es mejor ser concubiba de un clérigo o de un caballero?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4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29600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 b="1" smtClean="0">
                <a:solidFill>
                  <a:srgbClr val="FF0000"/>
                </a:solidFill>
              </a:rPr>
              <a:t>Reinos cristianos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 smtClean="0"/>
              <a:t>Reino </a:t>
            </a:r>
            <a:r>
              <a:rPr lang="en-GB" altLang="it-IT" sz="2400"/>
              <a:t>astur-leonés, Reino de León, Reino de Castilla y León, Reino de Aragón, Reino de </a:t>
            </a:r>
            <a:r>
              <a:rPr lang="en-GB" altLang="it-IT" sz="2400" smtClean="0"/>
              <a:t>Navarra. </a:t>
            </a:r>
            <a:r>
              <a:rPr lang="en-GB" altLang="it-IT" sz="2400"/>
              <a:t>Matrimonio (1469) entre Isabel de Castilla  y Fernando de </a:t>
            </a:r>
            <a:r>
              <a:rPr lang="en-GB" altLang="it-IT" sz="2400" smtClean="0"/>
              <a:t>Aragón, </a:t>
            </a:r>
            <a:r>
              <a:rPr lang="en-GB" altLang="it-IT" sz="2400"/>
              <a:t>reyes a partir de : Isabel, reina de Castilla 1474-1505  (+ reina consorte de Aragón); </a:t>
            </a:r>
            <a:r>
              <a:rPr lang="en-GB" altLang="it-IT" sz="2400" smtClean="0"/>
              <a:t>Ferdinando, </a:t>
            </a:r>
            <a:r>
              <a:rPr lang="en-GB" altLang="it-IT" sz="2400"/>
              <a:t>rey de Aragón 1479-1516 (+ rey consorte de Castilla)</a:t>
            </a:r>
            <a:endParaRPr lang="en-GB" altLang="it-IT" sz="2400" smtClean="0"/>
          </a:p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 b="1" smtClean="0">
                <a:solidFill>
                  <a:srgbClr val="FF0000"/>
                </a:solidFill>
              </a:rPr>
              <a:t>Dinastias</a:t>
            </a:r>
            <a:r>
              <a:rPr lang="en-GB" altLang="it-IT" sz="2400" b="1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 smtClean="0"/>
              <a:t>En Asturias </a:t>
            </a:r>
            <a:r>
              <a:rPr lang="en-GB" altLang="it-IT" sz="2400"/>
              <a:t>– León: dinastia astur-leonés (718-1037), dinastia  Jimena (1037-1126)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/>
              <a:t>En Castilla: Borgoña (1126-1369), Trastámara (1369-1555), Absburgo (1516-1700), Borbón (1700→.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/>
              <a:t>En Aragón: Aragón-Pamplona 1035-1164, Aragón-Barcelona (1164-1412) Aragón-Trastámara (1412-1555) (Nápoles 1458-1501/ 1504-1555)</a:t>
            </a:r>
          </a:p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400"/>
              <a:t>En Navarra:  Arista-ĺñiga (816-905), Jimena (905-1234),  Champaña (1234-1305) Capetos (1305-1349),  Évreux (1349-1425) Trastámara (1425-1479)</a:t>
            </a:r>
          </a:p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GB" altLang="it-IT" sz="2000"/>
          </a:p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GB" altLang="it-IT" sz="2000"/>
          </a:p>
          <a:p>
            <a:pPr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GB" altLang="it-IT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i="1"/>
              <a:t>Razón de amor con los denuestos del agua y el vino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887323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32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92" y="0"/>
            <a:ext cx="9011404" cy="6858000"/>
          </a:xfrm>
        </p:spPr>
        <p:txBody>
          <a:bodyPr/>
          <a:lstStyle/>
          <a:p>
            <a:r>
              <a:rPr lang="it-IT" b="1" smtClean="0">
                <a:solidFill>
                  <a:srgbClr val="00B050"/>
                </a:solidFill>
              </a:rPr>
              <a:t>Siglo XIV</a:t>
            </a:r>
          </a:p>
          <a:p>
            <a:pPr algn="just"/>
            <a:r>
              <a:rPr lang="it-IT" smtClean="0"/>
              <a:t>Temas de caracter moral, concepción antropocéntrica.</a:t>
            </a:r>
          </a:p>
          <a:p>
            <a:pPr algn="just"/>
            <a:r>
              <a:rPr lang="it-IT" smtClean="0"/>
              <a:t>Ocaso de la cuaderna vía→combinaciones de diversas estrofas.</a:t>
            </a:r>
          </a:p>
          <a:p>
            <a:pPr algn="just"/>
            <a:r>
              <a:rPr lang="it-IT" smtClean="0"/>
              <a:t>Juan Ruiz (c.1283- c.1351), </a:t>
            </a:r>
            <a:r>
              <a:rPr lang="it-IT" i="1" smtClean="0"/>
              <a:t>Arcipreste de Hita</a:t>
            </a:r>
            <a:r>
              <a:rPr lang="it-IT" smtClean="0"/>
              <a:t>, </a:t>
            </a:r>
            <a:r>
              <a:rPr lang="it-IT" b="1" i="1" smtClean="0">
                <a:solidFill>
                  <a:srgbClr val="FF0000"/>
                </a:solidFill>
              </a:rPr>
              <a:t>Libro de Buen Amor</a:t>
            </a:r>
            <a:r>
              <a:rPr lang="it-IT" smtClean="0"/>
              <a:t>: </a:t>
            </a:r>
            <a:r>
              <a:rPr lang="es-ES" smtClean="0"/>
              <a:t>colección </a:t>
            </a:r>
            <a:r>
              <a:rPr lang="es-ES"/>
              <a:t>heterogénea de diversos </a:t>
            </a:r>
            <a:r>
              <a:rPr lang="es-ES" smtClean="0"/>
              <a:t>materiales (fábulas, apólogos, exempla alegorías, moralidades</a:t>
            </a:r>
            <a:r>
              <a:rPr lang="es-ES"/>
              <a:t>, sermones</a:t>
            </a:r>
            <a:r>
              <a:rPr lang="es-ES" smtClean="0"/>
              <a:t>, cantigas de </a:t>
            </a:r>
            <a:r>
              <a:rPr lang="es-ES"/>
              <a:t>ciegos y de escolares de tipo </a:t>
            </a:r>
            <a:r>
              <a:rPr lang="es-ES" smtClean="0"/>
              <a:t>goliardesco, serranillas...) que constituyen una narración en verso de </a:t>
            </a:r>
            <a:r>
              <a:rPr lang="es-ES"/>
              <a:t>asuntos </a:t>
            </a:r>
            <a:r>
              <a:rPr lang="es-ES" smtClean="0"/>
              <a:t>amorosos.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3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Libro de Buen Amor</a:t>
            </a:r>
            <a:endParaRPr lang="es-ES" sz="3600" i="1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077200" cy="43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9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741368"/>
          </a:xfrm>
        </p:spPr>
        <p:txBody>
          <a:bodyPr/>
          <a:lstStyle/>
          <a:p>
            <a:pPr marL="0" indent="0">
              <a:buNone/>
            </a:pPr>
            <a:r>
              <a:rPr lang="it-IT" b="1" i="1" smtClean="0">
                <a:solidFill>
                  <a:srgbClr val="FF0000"/>
                </a:solidFill>
              </a:rPr>
              <a:t>Vida de san Ildefonso, Proverbios de Salomón, Libro de miseria de omne</a:t>
            </a:r>
            <a:r>
              <a:rPr lang="it-IT" smtClean="0"/>
              <a:t>: cuaderna vía</a:t>
            </a:r>
          </a:p>
          <a:p>
            <a:pPr marL="0" indent="0">
              <a:buNone/>
            </a:pPr>
            <a:r>
              <a:rPr lang="it-IT" smtClean="0"/>
              <a:t>Textos aljamiados:</a:t>
            </a:r>
          </a:p>
          <a:p>
            <a:pPr marL="0" indent="0">
              <a:buNone/>
            </a:pPr>
            <a:r>
              <a:rPr lang="it-IT" b="1" i="1" smtClean="0">
                <a:solidFill>
                  <a:srgbClr val="FF0000"/>
                </a:solidFill>
              </a:rPr>
              <a:t>Poema de Yúçuf </a:t>
            </a:r>
            <a:r>
              <a:rPr lang="it-IT" smtClean="0"/>
              <a:t>(árabe): hi</a:t>
            </a:r>
            <a:r>
              <a:rPr lang="es-ES" smtClean="0"/>
              <a:t>storia </a:t>
            </a:r>
            <a:r>
              <a:rPr lang="es-ES"/>
              <a:t>del patriarca José según la tradición islamica</a:t>
            </a:r>
            <a:endParaRPr lang="it-IT" smtClean="0"/>
          </a:p>
          <a:p>
            <a:pPr marL="0" indent="0">
              <a:buNone/>
            </a:pPr>
            <a:r>
              <a:rPr lang="it-IT" b="1" i="1" smtClean="0">
                <a:solidFill>
                  <a:srgbClr val="FF0000"/>
                </a:solidFill>
              </a:rPr>
              <a:t>Coplas </a:t>
            </a:r>
            <a:r>
              <a:rPr lang="it-IT" b="1" i="1">
                <a:solidFill>
                  <a:srgbClr val="FF0000"/>
                </a:solidFill>
              </a:rPr>
              <a:t>de Yoçef </a:t>
            </a:r>
            <a:r>
              <a:rPr lang="it-IT"/>
              <a:t>(hebreo</a:t>
            </a:r>
            <a:r>
              <a:rPr lang="it-IT" smtClean="0"/>
              <a:t>): </a:t>
            </a:r>
            <a:r>
              <a:rPr lang="es-ES"/>
              <a:t>se </a:t>
            </a:r>
            <a:r>
              <a:rPr lang="es-ES" smtClean="0"/>
              <a:t>basa </a:t>
            </a:r>
            <a:r>
              <a:rPr lang="es-ES"/>
              <a:t>en la tradición bíblica y en las </a:t>
            </a:r>
            <a:r>
              <a:rPr lang="es-ES" i="1" smtClean="0"/>
              <a:t>Antigüedades judías </a:t>
            </a:r>
            <a:r>
              <a:rPr lang="es-ES" smtClean="0"/>
              <a:t>de Flavio Josef.</a:t>
            </a:r>
          </a:p>
          <a:p>
            <a:pPr marL="0" indent="0" algn="just">
              <a:buNone/>
            </a:pPr>
            <a:r>
              <a:rPr lang="it-IT" b="1" smtClean="0"/>
              <a:t>Pero López de Ayala </a:t>
            </a:r>
            <a:r>
              <a:rPr lang="it-IT" smtClean="0"/>
              <a:t>(1332-1407):  </a:t>
            </a:r>
            <a:r>
              <a:rPr lang="it-IT" b="1" i="1" smtClean="0">
                <a:solidFill>
                  <a:srgbClr val="FF0000"/>
                </a:solidFill>
              </a:rPr>
              <a:t>Libro Rimado de Palacio</a:t>
            </a:r>
            <a:r>
              <a:rPr lang="it-IT" smtClean="0"/>
              <a:t>, una de las últimas obras que utiliza la cuaderna via. Poema doctrinal, sátira social, reflexiones sobre el gobierno de la res pública.</a:t>
            </a: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Libro Rimado de Palacio</a:t>
            </a:r>
            <a:endParaRPr lang="es-ES" sz="3600" i="1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734411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1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8892480" cy="6552728"/>
          </a:xfrm>
        </p:spPr>
        <p:txBody>
          <a:bodyPr/>
          <a:lstStyle/>
          <a:p>
            <a:pPr marL="0" indent="0">
              <a:buNone/>
            </a:pPr>
            <a:r>
              <a:rPr lang="it-IT" b="1">
                <a:solidFill>
                  <a:schemeClr val="tx1"/>
                </a:solidFill>
              </a:rPr>
              <a:t>Entre cuaderna vía y nuevas formas métricas</a:t>
            </a:r>
          </a:p>
          <a:p>
            <a:pPr marL="0" indent="0">
              <a:buNone/>
            </a:pPr>
            <a:r>
              <a:rPr lang="it-IT">
                <a:solidFill>
                  <a:schemeClr val="tx1"/>
                </a:solidFill>
              </a:rPr>
              <a:t>Sem Tob de Carrión (ca. 1290- ca 1369), </a:t>
            </a:r>
            <a:r>
              <a:rPr lang="it-IT" b="1" i="1">
                <a:solidFill>
                  <a:srgbClr val="FF0000"/>
                </a:solidFill>
              </a:rPr>
              <a:t>Proverbios morales</a:t>
            </a:r>
            <a:r>
              <a:rPr lang="it-IT">
                <a:solidFill>
                  <a:schemeClr val="tx1"/>
                </a:solidFill>
              </a:rPr>
              <a:t>; </a:t>
            </a:r>
            <a:r>
              <a:rPr lang="it-IT" b="1" i="1">
                <a:solidFill>
                  <a:srgbClr val="FF0000"/>
                </a:solidFill>
              </a:rPr>
              <a:t>Poema de Alfonso XI</a:t>
            </a:r>
            <a:r>
              <a:rPr lang="it-IT">
                <a:solidFill>
                  <a:srgbClr val="FF0000"/>
                </a:solidFill>
              </a:rPr>
              <a:t>:</a:t>
            </a:r>
            <a:r>
              <a:rPr lang="it-IT">
                <a:solidFill>
                  <a:schemeClr val="tx1"/>
                </a:solidFill>
              </a:rPr>
              <a:t> </a:t>
            </a:r>
            <a:r>
              <a:rPr lang="it-IT">
                <a:solidFill>
                  <a:srgbClr val="FF0000"/>
                </a:solidFill>
              </a:rPr>
              <a:t> </a:t>
            </a:r>
            <a:r>
              <a:rPr lang="it-IT">
                <a:solidFill>
                  <a:schemeClr val="tx1"/>
                </a:solidFill>
              </a:rPr>
              <a:t>el ritmo del octosílabo va </a:t>
            </a:r>
            <a:r>
              <a:rPr lang="it-IT" smtClean="0">
                <a:solidFill>
                  <a:schemeClr val="tx1"/>
                </a:solidFill>
              </a:rPr>
              <a:t>desplazando </a:t>
            </a:r>
            <a:r>
              <a:rPr lang="it-IT">
                <a:solidFill>
                  <a:schemeClr val="tx1"/>
                </a:solidFill>
              </a:rPr>
              <a:t>a los hemistiquios de alejandrinos</a:t>
            </a:r>
            <a:r>
              <a:rPr lang="it-IT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b="1" smtClean="0">
                <a:solidFill>
                  <a:schemeClr val="tx1"/>
                </a:solidFill>
              </a:rPr>
              <a:t>Primeras muestras de lírica cortesana o trovadoresca</a:t>
            </a:r>
          </a:p>
          <a:p>
            <a:pPr marL="0" indent="0">
              <a:buNone/>
            </a:pPr>
            <a:r>
              <a:rPr lang="it-IT" smtClean="0">
                <a:solidFill>
                  <a:schemeClr val="tx1"/>
                </a:solidFill>
              </a:rPr>
              <a:t>Alfonso XI (1311-1350)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b="1" smtClean="0">
                <a:solidFill>
                  <a:schemeClr val="tx1"/>
                </a:solidFill>
              </a:rPr>
              <a:t>Poëtae veteres</a:t>
            </a:r>
            <a:r>
              <a:rPr lang="it-IT" smtClean="0">
                <a:solidFill>
                  <a:schemeClr val="tx1"/>
                </a:solidFill>
              </a:rPr>
              <a:t>: Macías (- 1360-), Pero Ferruz (- 1380-), Pero González de Mendoza (ca 1340-1385),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mtClean="0">
                <a:solidFill>
                  <a:schemeClr val="tx1"/>
                </a:solidFill>
              </a:rPr>
              <a:t>Alfonso Álvarez de Villasandino (1340-1425), Garci Fernández de Gerena (f. XIV/ XV)</a:t>
            </a:r>
            <a:endParaRPr lang="it-IT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">
              <a:solidFill>
                <a:schemeClr val="tx1"/>
              </a:solidFill>
            </a:endParaRP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8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Proverbios morales</a:t>
            </a:r>
            <a:r>
              <a:rPr lang="it-IT" sz="3600" smtClean="0"/>
              <a:t>: códice aljamiado</a:t>
            </a:r>
            <a:endParaRPr lang="es-ES" sz="360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8061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/>
          <a:lstStyle/>
          <a:p>
            <a:pPr algn="just"/>
            <a:r>
              <a:rPr lang="it-IT" sz="3600" smtClean="0"/>
              <a:t>Su poesía se recogió en el </a:t>
            </a:r>
            <a:r>
              <a:rPr lang="it-IT" sz="3600" i="1" smtClean="0"/>
              <a:t>Cancionero de Baena</a:t>
            </a:r>
            <a:r>
              <a:rPr lang="it-IT" sz="3600" smtClean="0"/>
              <a:t>: primera antología de poesía castellana, recopilada (1426-1430) en la por Juan Alfonso de Baena (1375-1434) a instancias de Juan II de Castilla (1405-1454).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altLang="it-IT" sz="3600" b="1" smtClean="0"/>
              <a:t>→ </a:t>
            </a:r>
            <a:r>
              <a:rPr lang="en-GB" altLang="it-IT" sz="3600" b="1">
                <a:solidFill>
                  <a:srgbClr val="FF0000"/>
                </a:solidFill>
              </a:rPr>
              <a:t>Cancionero</a:t>
            </a:r>
            <a:r>
              <a:rPr lang="en-GB" altLang="it-IT" sz="3600"/>
              <a:t>: cualquier volumen que contenga mayoritariamente poesía, en especial si va destinado a un público cortesano y refleja sus </a:t>
            </a:r>
            <a:r>
              <a:rPr lang="en-GB" altLang="it-IT" sz="3600" smtClean="0"/>
              <a:t>intereses.</a:t>
            </a:r>
            <a:endParaRPr lang="en-GB" altLang="it-IT" sz="3600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/>
          <a:lstStyle/>
          <a:p>
            <a:r>
              <a:rPr lang="es-ES"/>
              <a:t>La denominación de poesía de </a:t>
            </a:r>
            <a:r>
              <a:rPr lang="es-ES" smtClean="0"/>
              <a:t>cancionero (propia del siglo XV)  </a:t>
            </a:r>
            <a:r>
              <a:rPr lang="es-ES"/>
              <a:t>no se refiere a un género que se acomoda a determinadas modalidades estilístico-formales, sino a una de las modalidades  más frecuente de trasmisión de corpora poéticos sobre todo del siglo XV (y que no son necesariamente de canciones), es decir que un cancionero,- manuscrito o impreso-, puede ser un  códice de excelente factura, dirigido a un rey o a aristócratas, o bien un cartapacio, un pliego suelto o  un borrador, misceláneos, colectivos o individuales, en el sentido de que transmiten la obra de un solo autor.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2/28/Baena_foli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505240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b/b5/Baena_gomez_perez_pat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640"/>
            <a:ext cx="3752910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6381328"/>
            <a:ext cx="3717556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1"/>
                </a:solidFill>
              </a:rPr>
              <a:t>Cancionero de Baena, pre-prólogo y f.</a:t>
            </a: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16632"/>
            <a:ext cx="8229600" cy="646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800" b="1">
                <a:solidFill>
                  <a:srgbClr val="FF0000"/>
                </a:solidFill>
              </a:rPr>
              <a:t>Temprana EM</a:t>
            </a:r>
            <a:r>
              <a:rPr lang="en-GB" altLang="it-IT" sz="2800"/>
              <a:t>: caída del Imperio Romano-desmenbración del Imperio carolingio (mediados siglo IX): Agustín, Jerónimo, Prudencio, Orosio, Marciano Capella; siglo VI: Boecio, Casiodoro, Isidoro de Sevilla, siglo VIII: renacimiento carolingio: Alcuino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en-GB" altLang="it-IT" sz="2800" b="1" smtClean="0">
                <a:solidFill>
                  <a:srgbClr val="FF0000"/>
                </a:solidFill>
              </a:rPr>
              <a:t>Alta EM: </a:t>
            </a:r>
            <a:r>
              <a:rPr lang="en-GB" altLang="it-IT" sz="2800">
                <a:solidFill>
                  <a:schemeClr val="tx1"/>
                </a:solidFill>
              </a:rPr>
              <a:t>siglos IX-XII: </a:t>
            </a:r>
            <a:r>
              <a:rPr lang="en-GB" altLang="it-IT" sz="2800"/>
              <a:t>siglos X-XII: </a:t>
            </a:r>
            <a:r>
              <a:rPr lang="en-GB" altLang="it-IT" sz="2800" smtClean="0"/>
              <a:t>fundación </a:t>
            </a:r>
            <a:r>
              <a:rPr lang="en-GB" altLang="it-IT" sz="2800"/>
              <a:t>de los  </a:t>
            </a:r>
            <a:r>
              <a:rPr lang="en-GB" altLang="it-IT" sz="2800" i="1"/>
              <a:t>studia</a:t>
            </a:r>
            <a:r>
              <a:rPr lang="en-GB" altLang="it-IT" sz="2800"/>
              <a:t> (universidades), recuperación de la ‘ciencia’ antigua de los griegos a través de versiones árabes escuela de traductores de Toledo (1126-1152), orden cluniacense…</a:t>
            </a:r>
          </a:p>
          <a:p>
            <a:pPr marL="354013" indent="-354013" algn="just">
              <a:lnSpc>
                <a:spcPct val="100000"/>
              </a:lnSpc>
              <a:spcBef>
                <a:spcPts val="450"/>
              </a:spcBef>
            </a:pPr>
            <a:r>
              <a:rPr lang="en-GB" altLang="it-IT" sz="2800" b="1" smtClean="0">
                <a:solidFill>
                  <a:srgbClr val="FF0000"/>
                </a:solidFill>
              </a:rPr>
              <a:t>Baja EM</a:t>
            </a:r>
            <a:r>
              <a:rPr lang="en-GB" altLang="it-IT" sz="2800" smtClean="0"/>
              <a:t>: </a:t>
            </a:r>
            <a:r>
              <a:rPr lang="en-GB" altLang="it-IT" sz="2800"/>
              <a:t>siglos </a:t>
            </a:r>
            <a:r>
              <a:rPr lang="en-GB" altLang="it-IT" sz="2800" smtClean="0"/>
              <a:t>XIII-XIV: Pedro Abelardo, Bernardo de Claraval, Francisco de Asís, Antonio de Padua, Alberto Magno, Roger Bacon, Tomás de Aquino, Ramón Llull, Duns Scoto, Egidio Romano, Guido delle Colonne</a:t>
            </a:r>
            <a:endParaRPr lang="en-GB" alt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96944" cy="6741368"/>
          </a:xfrm>
        </p:spPr>
        <p:txBody>
          <a:bodyPr/>
          <a:lstStyle/>
          <a:p>
            <a:pPr algn="l"/>
            <a:r>
              <a:rPr lang="it-IT" sz="3600" b="1" smtClean="0">
                <a:solidFill>
                  <a:srgbClr val="FF0000"/>
                </a:solidFill>
              </a:rPr>
              <a:t>La prosa hasta el siglo XIV</a:t>
            </a:r>
          </a:p>
          <a:p>
            <a:pPr algn="just"/>
            <a:r>
              <a:rPr lang="it-IT" sz="3600"/>
              <a:t>Historiografía en </a:t>
            </a:r>
            <a:r>
              <a:rPr lang="it-IT" sz="3600" smtClean="0"/>
              <a:t>latín (por su importancia):</a:t>
            </a:r>
          </a:p>
          <a:p>
            <a:pPr algn="just"/>
            <a:r>
              <a:rPr lang="it-IT" sz="3600" b="1" smtClean="0"/>
              <a:t>Rodrigo Jiménez de Rada </a:t>
            </a:r>
            <a:r>
              <a:rPr lang="it-IT" sz="3600" smtClean="0"/>
              <a:t>(1170-1247): </a:t>
            </a:r>
            <a:r>
              <a:rPr lang="pt-BR" sz="3600" i="1"/>
              <a:t>Historia Arabum</a:t>
            </a:r>
            <a:r>
              <a:rPr lang="pt-BR" sz="3600"/>
              <a:t>, </a:t>
            </a:r>
            <a:r>
              <a:rPr lang="pt-BR" sz="3600" i="1"/>
              <a:t>De rebus Hispaniae seu Historia Gotica</a:t>
            </a:r>
            <a:r>
              <a:rPr lang="pt-BR" sz="360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3600" b="1" smtClean="0"/>
              <a:t>Lucas de Tuy </a:t>
            </a:r>
            <a:r>
              <a:rPr lang="pt-BR" sz="3600" smtClean="0"/>
              <a:t>(</a:t>
            </a:r>
            <a:r>
              <a:rPr lang="pt-BR" sz="3600" i="1" smtClean="0"/>
              <a:t>Tudense, </a:t>
            </a:r>
            <a:r>
              <a:rPr lang="pt-BR" sz="3600" smtClean="0"/>
              <a:t>† 1249): </a:t>
            </a:r>
            <a:r>
              <a:rPr lang="pt-BR" sz="3600" i="1" smtClean="0"/>
              <a:t>Chronicon mundi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3600" b="1" smtClean="0"/>
              <a:t>***</a:t>
            </a:r>
          </a:p>
          <a:p>
            <a:pPr algn="just"/>
            <a:r>
              <a:rPr lang="pt-BR" sz="3600" b="1" smtClean="0"/>
              <a:t>Pero Alfonso </a:t>
            </a:r>
            <a:r>
              <a:rPr lang="pt-BR" sz="3600" smtClean="0"/>
              <a:t>(Moshé Sefardí, ¿1062?-</a:t>
            </a:r>
            <a:r>
              <a:rPr lang="pt-BR" sz="3600"/>
              <a:t> </a:t>
            </a:r>
            <a:r>
              <a:rPr lang="pt-BR" sz="3600" smtClean="0"/>
              <a:t>¿1142?), converso: </a:t>
            </a:r>
            <a:r>
              <a:rPr lang="pt-BR" sz="3600" i="1" smtClean="0"/>
              <a:t>Disciplina clericalis</a:t>
            </a:r>
            <a:r>
              <a:rPr lang="pt-BR" sz="3600" smtClean="0"/>
              <a:t> (colección de </a:t>
            </a:r>
            <a:r>
              <a:rPr lang="pt-BR" sz="3600" i="1" smtClean="0"/>
              <a:t>exempla</a:t>
            </a:r>
            <a:r>
              <a:rPr lang="pt-BR" sz="3600" smtClean="0"/>
              <a:t>), </a:t>
            </a:r>
            <a:r>
              <a:rPr lang="pt-BR" sz="3600" i="1" smtClean="0"/>
              <a:t>Dialogus contra judaeus</a:t>
            </a:r>
            <a:endParaRPr lang="it-IT" sz="3600" i="1"/>
          </a:p>
        </p:txBody>
      </p:sp>
    </p:spTree>
    <p:extLst>
      <p:ext uri="{BB962C8B-B14F-4D97-AF65-F5344CB8AC3E}">
        <p14:creationId xmlns:p14="http://schemas.microsoft.com/office/powerpoint/2010/main" val="29142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433693" cy="6552728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Primeras muestras en romance:</a:t>
            </a:r>
          </a:p>
          <a:p>
            <a:r>
              <a:rPr lang="es-ES" dirty="0"/>
              <a:t>época de Fernando III (1217-1252): documentos históricos o </a:t>
            </a:r>
            <a:r>
              <a:rPr lang="es-ES" dirty="0" smtClean="0"/>
              <a:t>jurídicos</a:t>
            </a:r>
          </a:p>
          <a:p>
            <a:r>
              <a:rPr lang="it-IT" dirty="0" smtClean="0"/>
              <a:t>La </a:t>
            </a:r>
            <a:r>
              <a:rPr lang="it-IT" b="1" i="1" dirty="0" err="1" smtClean="0"/>
              <a:t>Fazienda</a:t>
            </a:r>
            <a:r>
              <a:rPr lang="it-IT" b="1" i="1" dirty="0" smtClean="0"/>
              <a:t> de </a:t>
            </a:r>
            <a:r>
              <a:rPr lang="it-IT" b="1" i="1" dirty="0" err="1" smtClean="0"/>
              <a:t>Ultramar</a:t>
            </a:r>
            <a:r>
              <a:rPr lang="it-IT" dirty="0" smtClean="0"/>
              <a:t>, </a:t>
            </a:r>
            <a:r>
              <a:rPr lang="it-IT" dirty="0" err="1" smtClean="0"/>
              <a:t>primer</a:t>
            </a:r>
            <a:r>
              <a:rPr lang="it-IT" dirty="0" smtClean="0"/>
              <a:t> </a:t>
            </a:r>
            <a:r>
              <a:rPr lang="it-IT" dirty="0" err="1" smtClean="0"/>
              <a:t>tercio</a:t>
            </a:r>
            <a:r>
              <a:rPr lang="it-IT" dirty="0" smtClean="0"/>
              <a:t> del siglo XIII: itinerario de </a:t>
            </a:r>
            <a:r>
              <a:rPr lang="it-IT" dirty="0" err="1" smtClean="0"/>
              <a:t>Tierra</a:t>
            </a:r>
            <a:r>
              <a:rPr lang="it-IT" dirty="0" smtClean="0"/>
              <a:t> Santa para la </a:t>
            </a:r>
            <a:r>
              <a:rPr lang="it-IT" dirty="0" err="1" smtClean="0"/>
              <a:t>guía</a:t>
            </a:r>
            <a:r>
              <a:rPr lang="it-IT" dirty="0" smtClean="0"/>
              <a:t> de </a:t>
            </a:r>
            <a:r>
              <a:rPr lang="it-IT" dirty="0" err="1" smtClean="0"/>
              <a:t>peregrinos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Alfonso X, </a:t>
            </a:r>
            <a:r>
              <a:rPr lang="it-IT" b="1" dirty="0" err="1" smtClean="0">
                <a:solidFill>
                  <a:srgbClr val="FF0000"/>
                </a:solidFill>
              </a:rPr>
              <a:t>el</a:t>
            </a:r>
            <a:r>
              <a:rPr lang="it-IT" b="1" dirty="0" smtClean="0">
                <a:solidFill>
                  <a:srgbClr val="FF0000"/>
                </a:solidFill>
              </a:rPr>
              <a:t> sabio (1221-1284) y la prosa en romance</a:t>
            </a:r>
            <a:endParaRPr lang="es-ES" b="1" dirty="0">
              <a:solidFill>
                <a:srgbClr val="FF0000"/>
              </a:solidFill>
            </a:endParaRPr>
          </a:p>
          <a:p>
            <a:r>
              <a:rPr lang="it-IT" dirty="0" err="1" smtClean="0"/>
              <a:t>elevación</a:t>
            </a:r>
            <a:r>
              <a:rPr lang="it-IT" dirty="0" smtClean="0"/>
              <a:t> del castellano al rango de lengua </a:t>
            </a:r>
            <a:r>
              <a:rPr lang="it-IT" dirty="0" err="1" smtClean="0"/>
              <a:t>oficial</a:t>
            </a:r>
            <a:endParaRPr lang="it-IT" dirty="0" smtClean="0"/>
          </a:p>
          <a:p>
            <a:r>
              <a:rPr lang="it-IT" dirty="0" err="1" smtClean="0"/>
              <a:t>documentos</a:t>
            </a:r>
            <a:r>
              <a:rPr lang="it-IT" dirty="0" smtClean="0"/>
              <a:t> (</a:t>
            </a:r>
            <a:r>
              <a:rPr lang="it-IT" dirty="0" err="1" smtClean="0"/>
              <a:t>antes</a:t>
            </a:r>
            <a:r>
              <a:rPr lang="it-IT" dirty="0" smtClean="0"/>
              <a:t> en </a:t>
            </a:r>
            <a:r>
              <a:rPr lang="it-IT" dirty="0" err="1" smtClean="0"/>
              <a:t>latín</a:t>
            </a:r>
            <a:r>
              <a:rPr lang="it-IT" dirty="0" smtClean="0"/>
              <a:t>), </a:t>
            </a:r>
            <a:r>
              <a:rPr lang="it-IT" dirty="0" err="1" smtClean="0"/>
              <a:t>obras</a:t>
            </a:r>
            <a:r>
              <a:rPr lang="it-IT" dirty="0" smtClean="0"/>
              <a:t> </a:t>
            </a:r>
            <a:r>
              <a:rPr lang="it-IT" dirty="0" err="1" smtClean="0"/>
              <a:t>científicas</a:t>
            </a:r>
            <a:endParaRPr lang="it-IT" dirty="0" smtClean="0"/>
          </a:p>
          <a:p>
            <a:r>
              <a:rPr lang="it-IT" dirty="0" smtClean="0"/>
              <a:t>lengua de </a:t>
            </a:r>
            <a:r>
              <a:rPr lang="it-IT" dirty="0" err="1" smtClean="0"/>
              <a:t>cristianos</a:t>
            </a:r>
            <a:r>
              <a:rPr lang="it-IT" dirty="0" smtClean="0"/>
              <a:t>, </a:t>
            </a:r>
            <a:r>
              <a:rPr lang="it-IT" dirty="0" err="1" smtClean="0"/>
              <a:t>judíos</a:t>
            </a:r>
            <a:r>
              <a:rPr lang="it-IT" dirty="0" smtClean="0"/>
              <a:t> y </a:t>
            </a:r>
            <a:r>
              <a:rPr lang="it-IT" dirty="0" err="1" smtClean="0"/>
              <a:t>musulmanes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8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80720"/>
          </a:xfrm>
        </p:spPr>
        <p:txBody>
          <a:bodyPr/>
          <a:lstStyle/>
          <a:p>
            <a:r>
              <a:rPr lang="it-IT" smtClean="0"/>
              <a:t>Taller alfonsí: 1) textos históricos, 2) científicos, 3) legales</a:t>
            </a:r>
          </a:p>
          <a:p>
            <a:r>
              <a:rPr lang="it-IT" smtClean="0"/>
              <a:t>Dos etapas: 1256-1260 (textos científicos), segunda etapa 1269 (textos históricos)</a:t>
            </a:r>
          </a:p>
          <a:p>
            <a:r>
              <a:rPr lang="it-IT" smtClean="0"/>
              <a:t>1) </a:t>
            </a:r>
            <a:r>
              <a:rPr lang="it-IT" i="1" smtClean="0"/>
              <a:t>Estoria de España, General estoria…</a:t>
            </a:r>
          </a:p>
          <a:p>
            <a:r>
              <a:rPr lang="it-IT" smtClean="0"/>
              <a:t>2)</a:t>
            </a:r>
            <a:r>
              <a:rPr lang="es-ES"/>
              <a:t> </a:t>
            </a:r>
            <a:r>
              <a:rPr lang="es-ES" i="1"/>
              <a:t>Libros del saber de </a:t>
            </a:r>
            <a:r>
              <a:rPr lang="es-ES" i="1" smtClean="0"/>
              <a:t>astrología, Lapidario, Astromagia, Tablas alfonsíes, Libro de los juegos</a:t>
            </a:r>
            <a:r>
              <a:rPr lang="es-ES" smtClean="0"/>
              <a:t>...</a:t>
            </a:r>
            <a:endParaRPr lang="it-IT" smtClean="0"/>
          </a:p>
          <a:p>
            <a:r>
              <a:rPr lang="it-IT" smtClean="0"/>
              <a:t>3) </a:t>
            </a:r>
            <a:r>
              <a:rPr lang="it-IT" i="1" smtClean="0"/>
              <a:t>Fuero de Castilla, Siete Partidas…</a:t>
            </a:r>
          </a:p>
          <a:p>
            <a:pPr marL="0" indent="0">
              <a:buNone/>
            </a:pPr>
            <a:r>
              <a:rPr lang="it-IT" b="1" smtClean="0">
                <a:solidFill>
                  <a:srgbClr val="C00000"/>
                </a:solidFill>
              </a:rPr>
              <a:t>Labor enciclopédica de proporciones gigantescas</a:t>
            </a:r>
          </a:p>
          <a:p>
            <a:r>
              <a:rPr lang="it-IT" i="1" smtClean="0"/>
              <a:t>N.B.: Cantigas de santa María→ galego-portugués</a:t>
            </a:r>
            <a:endParaRPr lang="it-IT" i="1"/>
          </a:p>
          <a:p>
            <a:endParaRPr lang="es-ES" i="1"/>
          </a:p>
        </p:txBody>
      </p:sp>
    </p:spTree>
    <p:extLst>
      <p:ext uri="{BB962C8B-B14F-4D97-AF65-F5344CB8AC3E}">
        <p14:creationId xmlns:p14="http://schemas.microsoft.com/office/powerpoint/2010/main" val="19468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7" y="22960"/>
            <a:ext cx="8136904" cy="1101784"/>
          </a:xfrm>
        </p:spPr>
        <p:txBody>
          <a:bodyPr/>
          <a:lstStyle/>
          <a:p>
            <a:r>
              <a:rPr lang="it-IT" sz="3600" i="1" smtClean="0"/>
              <a:t>Estoria de España</a:t>
            </a:r>
            <a:endParaRPr lang="es-ES" sz="3600" i="1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70094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5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0"/>
            <a:ext cx="8784976" cy="6741368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 smtClean="0"/>
              <a:t>Prosa </a:t>
            </a:r>
            <a:r>
              <a:rPr lang="it-IT" sz="2800" b="1" dirty="0" err="1" smtClean="0"/>
              <a:t>didáctica</a:t>
            </a:r>
            <a:r>
              <a:rPr lang="it-IT" sz="2800" b="1" dirty="0" smtClean="0"/>
              <a:t> y </a:t>
            </a:r>
            <a:r>
              <a:rPr lang="it-IT" sz="2800" b="1" dirty="0" err="1" smtClean="0"/>
              <a:t>sapiencial</a:t>
            </a:r>
            <a:r>
              <a:rPr lang="it-IT" sz="2800" b="1" dirty="0" smtClean="0"/>
              <a:t> del siglo XIII</a:t>
            </a:r>
          </a:p>
          <a:p>
            <a:r>
              <a:rPr lang="it-IT" sz="2800" dirty="0" err="1" smtClean="0"/>
              <a:t>manifestación</a:t>
            </a:r>
            <a:r>
              <a:rPr lang="it-IT" sz="2800" dirty="0" smtClean="0"/>
              <a:t> </a:t>
            </a:r>
            <a:r>
              <a:rPr lang="it-IT" sz="2800" dirty="0" err="1" smtClean="0"/>
              <a:t>típicamente</a:t>
            </a:r>
            <a:r>
              <a:rPr lang="it-IT" sz="2800" dirty="0" smtClean="0"/>
              <a:t> </a:t>
            </a:r>
            <a:r>
              <a:rPr lang="it-IT" sz="2800" dirty="0" err="1" smtClean="0"/>
              <a:t>medieval</a:t>
            </a:r>
            <a:endParaRPr lang="it-IT" sz="2800" dirty="0" smtClean="0"/>
          </a:p>
          <a:p>
            <a:r>
              <a:rPr lang="it-IT" sz="2800" dirty="0" err="1" smtClean="0"/>
              <a:t>colecciones</a:t>
            </a:r>
            <a:r>
              <a:rPr lang="it-IT" sz="2800" dirty="0" smtClean="0"/>
              <a:t> de </a:t>
            </a:r>
            <a:r>
              <a:rPr lang="it-IT" sz="2800" dirty="0" err="1" smtClean="0"/>
              <a:t>cuentos</a:t>
            </a:r>
            <a:r>
              <a:rPr lang="it-IT" sz="2800" dirty="0" smtClean="0"/>
              <a:t> (</a:t>
            </a:r>
            <a:r>
              <a:rPr lang="it-IT" sz="2800" dirty="0" err="1" smtClean="0"/>
              <a:t>traducidos</a:t>
            </a:r>
            <a:r>
              <a:rPr lang="it-IT" sz="2800" dirty="0" smtClean="0"/>
              <a:t> de </a:t>
            </a:r>
            <a:r>
              <a:rPr lang="it-IT" sz="2800" dirty="0" err="1" smtClean="0"/>
              <a:t>lenguas</a:t>
            </a:r>
            <a:r>
              <a:rPr lang="it-IT" sz="2800" dirty="0" smtClean="0"/>
              <a:t> </a:t>
            </a:r>
            <a:r>
              <a:rPr lang="it-IT" sz="2800" dirty="0" err="1" smtClean="0"/>
              <a:t>orientales</a:t>
            </a:r>
            <a:r>
              <a:rPr lang="it-IT" sz="2800" dirty="0" smtClean="0"/>
              <a:t>)→ </a:t>
            </a:r>
            <a:r>
              <a:rPr lang="it-IT" sz="2800" dirty="0" err="1" smtClean="0"/>
              <a:t>lección</a:t>
            </a:r>
            <a:r>
              <a:rPr lang="it-IT" sz="2800" dirty="0" smtClean="0"/>
              <a:t> moral</a:t>
            </a:r>
            <a:endParaRPr lang="es-ES" sz="2800" dirty="0"/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(</a:t>
            </a:r>
            <a:r>
              <a:rPr lang="it-IT" sz="2800" b="1" dirty="0" err="1" smtClean="0">
                <a:solidFill>
                  <a:srgbClr val="FF0000"/>
                </a:solidFill>
              </a:rPr>
              <a:t>Nuevas</a:t>
            </a:r>
            <a:r>
              <a:rPr lang="it-IT" sz="2800" b="1" dirty="0" smtClean="0">
                <a:solidFill>
                  <a:srgbClr val="FF0000"/>
                </a:solidFill>
              </a:rPr>
              <a:t>) </a:t>
            </a:r>
            <a:r>
              <a:rPr lang="it-IT" sz="2800" b="1" dirty="0" err="1" smtClean="0">
                <a:solidFill>
                  <a:srgbClr val="FF0000"/>
                </a:solidFill>
              </a:rPr>
              <a:t>técnicas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narrativas</a:t>
            </a:r>
            <a:r>
              <a:rPr lang="it-IT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sz="2800" dirty="0" err="1" smtClean="0"/>
              <a:t>novela</a:t>
            </a:r>
            <a:r>
              <a:rPr lang="it-IT" sz="2800" dirty="0" smtClean="0"/>
              <a:t>-marco: </a:t>
            </a:r>
            <a:r>
              <a:rPr lang="it-IT" sz="2800" dirty="0" err="1" smtClean="0"/>
              <a:t>inserta</a:t>
            </a:r>
            <a:r>
              <a:rPr lang="it-IT" sz="2800" dirty="0" smtClean="0"/>
              <a:t> </a:t>
            </a:r>
            <a:r>
              <a:rPr lang="it-IT" sz="2800" dirty="0" err="1" smtClean="0"/>
              <a:t>relatos</a:t>
            </a:r>
            <a:r>
              <a:rPr lang="it-IT" sz="2800" dirty="0" smtClean="0"/>
              <a:t> </a:t>
            </a:r>
            <a:r>
              <a:rPr lang="it-IT" sz="2800" dirty="0" err="1" smtClean="0"/>
              <a:t>contados</a:t>
            </a:r>
            <a:r>
              <a:rPr lang="it-IT" sz="2800" dirty="0" smtClean="0"/>
              <a:t> por </a:t>
            </a:r>
            <a:r>
              <a:rPr lang="it-IT" sz="2800" dirty="0" err="1" smtClean="0"/>
              <a:t>personajes</a:t>
            </a:r>
            <a:r>
              <a:rPr lang="it-IT" sz="2800" dirty="0" smtClean="0"/>
              <a:t> de la </a:t>
            </a:r>
            <a:r>
              <a:rPr lang="it-IT" sz="2800" dirty="0" err="1" smtClean="0"/>
              <a:t>narración</a:t>
            </a:r>
            <a:r>
              <a:rPr lang="it-IT" sz="2800" dirty="0" smtClean="0"/>
              <a:t> </a:t>
            </a:r>
            <a:r>
              <a:rPr lang="it-IT" sz="2800" dirty="0" err="1" smtClean="0"/>
              <a:t>principales</a:t>
            </a:r>
            <a:r>
              <a:rPr lang="it-IT" sz="2800" dirty="0" smtClean="0"/>
              <a:t>;</a:t>
            </a:r>
          </a:p>
          <a:p>
            <a:r>
              <a:rPr lang="it-IT" sz="2800" dirty="0" err="1" smtClean="0"/>
              <a:t>caja</a:t>
            </a:r>
            <a:r>
              <a:rPr lang="it-IT" sz="2800" dirty="0" smtClean="0"/>
              <a:t> china: un </a:t>
            </a:r>
            <a:r>
              <a:rPr lang="it-IT" sz="2800" dirty="0" err="1" smtClean="0"/>
              <a:t>personaje</a:t>
            </a:r>
            <a:r>
              <a:rPr lang="it-IT" sz="2800" dirty="0" smtClean="0"/>
              <a:t> de la </a:t>
            </a:r>
            <a:r>
              <a:rPr lang="it-IT" sz="2800" dirty="0" err="1" smtClean="0"/>
              <a:t>historia</a:t>
            </a:r>
            <a:r>
              <a:rPr lang="it-IT" sz="2800" dirty="0" smtClean="0"/>
              <a:t> </a:t>
            </a:r>
            <a:r>
              <a:rPr lang="it-IT" sz="2800" dirty="0" err="1" smtClean="0"/>
              <a:t>insertada</a:t>
            </a:r>
            <a:r>
              <a:rPr lang="it-IT" sz="2800" dirty="0" smtClean="0"/>
              <a:t> pasa a contar </a:t>
            </a:r>
            <a:r>
              <a:rPr lang="it-IT" sz="2800" dirty="0" err="1" smtClean="0"/>
              <a:t>otro</a:t>
            </a:r>
            <a:r>
              <a:rPr lang="it-IT" sz="2800" dirty="0" smtClean="0"/>
              <a:t> relato </a:t>
            </a:r>
            <a:r>
              <a:rPr lang="it-IT" sz="2800" dirty="0" err="1" smtClean="0"/>
              <a:t>que</a:t>
            </a:r>
            <a:r>
              <a:rPr lang="it-IT" sz="2800" dirty="0" smtClean="0"/>
              <a:t> contiene </a:t>
            </a:r>
            <a:r>
              <a:rPr lang="it-IT" sz="2800" dirty="0" err="1" smtClean="0"/>
              <a:t>otro</a:t>
            </a:r>
            <a:endParaRPr lang="it-IT" sz="2800" dirty="0" smtClean="0"/>
          </a:p>
          <a:p>
            <a:r>
              <a:rPr lang="it-IT" sz="2800" dirty="0" err="1" smtClean="0"/>
              <a:t>simple</a:t>
            </a:r>
            <a:r>
              <a:rPr lang="it-IT" sz="2800" dirty="0" smtClean="0"/>
              <a:t> </a:t>
            </a:r>
            <a:r>
              <a:rPr lang="it-IT" sz="2800" dirty="0" err="1" smtClean="0"/>
              <a:t>ensertado</a:t>
            </a:r>
            <a:r>
              <a:rPr lang="it-IT" sz="2800" dirty="0" smtClean="0"/>
              <a:t> de </a:t>
            </a:r>
            <a:r>
              <a:rPr lang="it-IT" sz="2800" dirty="0" err="1" smtClean="0"/>
              <a:t>cuentos</a:t>
            </a:r>
            <a:r>
              <a:rPr lang="it-IT" sz="2800" dirty="0" smtClean="0"/>
              <a:t> </a:t>
            </a:r>
            <a:r>
              <a:rPr lang="it-IT" sz="2800" dirty="0" err="1" smtClean="0"/>
              <a:t>independientes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b="1" dirty="0" err="1" smtClean="0">
                <a:solidFill>
                  <a:srgbClr val="FF0000"/>
                </a:solidFill>
              </a:rPr>
              <a:t>Temas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principales</a:t>
            </a:r>
            <a:r>
              <a:rPr lang="it-IT" sz="28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800" dirty="0" err="1" smtClean="0">
                <a:solidFill>
                  <a:schemeClr val="tx1"/>
                </a:solidFill>
              </a:rPr>
              <a:t>el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saber</a:t>
            </a:r>
            <a:r>
              <a:rPr lang="it-IT" sz="2800" dirty="0" smtClean="0">
                <a:solidFill>
                  <a:schemeClr val="tx1"/>
                </a:solidFill>
              </a:rPr>
              <a:t>, la </a:t>
            </a:r>
            <a:r>
              <a:rPr lang="it-IT" sz="2800" dirty="0" err="1" smtClean="0">
                <a:solidFill>
                  <a:schemeClr val="tx1"/>
                </a:solidFill>
              </a:rPr>
              <a:t>predestinación</a:t>
            </a:r>
            <a:r>
              <a:rPr lang="it-IT" sz="2800" dirty="0" smtClean="0">
                <a:solidFill>
                  <a:schemeClr val="tx1"/>
                </a:solidFill>
              </a:rPr>
              <a:t>, la </a:t>
            </a:r>
            <a:r>
              <a:rPr lang="it-IT" sz="2800" dirty="0" err="1" smtClean="0">
                <a:solidFill>
                  <a:schemeClr val="tx1"/>
                </a:solidFill>
              </a:rPr>
              <a:t>astrología</a:t>
            </a:r>
            <a:r>
              <a:rPr lang="it-IT" sz="2800" dirty="0" smtClean="0">
                <a:solidFill>
                  <a:schemeClr val="tx1"/>
                </a:solidFill>
              </a:rPr>
              <a:t>, </a:t>
            </a:r>
            <a:r>
              <a:rPr lang="it-IT" sz="2800" dirty="0" err="1" smtClean="0">
                <a:solidFill>
                  <a:schemeClr val="tx1"/>
                </a:solidFill>
              </a:rPr>
              <a:t>las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enseñanzas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morales</a:t>
            </a:r>
            <a:r>
              <a:rPr lang="it-IT" sz="2800" dirty="0" smtClean="0">
                <a:solidFill>
                  <a:schemeClr val="tx1"/>
                </a:solidFill>
              </a:rPr>
              <a:t> (</a:t>
            </a:r>
            <a:r>
              <a:rPr lang="it-IT" sz="2800" dirty="0" err="1" smtClean="0">
                <a:solidFill>
                  <a:schemeClr val="tx1"/>
                </a:solidFill>
              </a:rPr>
              <a:t>salvación</a:t>
            </a:r>
            <a:r>
              <a:rPr lang="it-IT" sz="2800" dirty="0" smtClean="0">
                <a:solidFill>
                  <a:schemeClr val="tx1"/>
                </a:solidFill>
              </a:rPr>
              <a:t> del alma, </a:t>
            </a:r>
            <a:r>
              <a:rPr lang="it-IT" sz="2800" dirty="0" err="1" smtClean="0">
                <a:solidFill>
                  <a:schemeClr val="tx1"/>
                </a:solidFill>
              </a:rPr>
              <a:t>relaciones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humanas</a:t>
            </a:r>
            <a:r>
              <a:rPr lang="it-IT" sz="2800" dirty="0" smtClean="0">
                <a:solidFill>
                  <a:schemeClr val="tx1"/>
                </a:solidFill>
              </a:rPr>
              <a:t>, </a:t>
            </a:r>
            <a:r>
              <a:rPr lang="it-IT" sz="2800" dirty="0" err="1" smtClean="0">
                <a:solidFill>
                  <a:schemeClr val="tx1"/>
                </a:solidFill>
              </a:rPr>
              <a:t>amistad</a:t>
            </a:r>
            <a:r>
              <a:rPr lang="it-IT" sz="2800" dirty="0" smtClean="0">
                <a:solidFill>
                  <a:schemeClr val="tx1"/>
                </a:solidFill>
              </a:rPr>
              <a:t>), </a:t>
            </a:r>
            <a:r>
              <a:rPr lang="it-IT" sz="2800" dirty="0" err="1" smtClean="0">
                <a:solidFill>
                  <a:schemeClr val="tx1"/>
                </a:solidFill>
              </a:rPr>
              <a:t>mujer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engañosa</a:t>
            </a:r>
            <a:r>
              <a:rPr lang="it-IT" sz="2800" dirty="0" smtClean="0">
                <a:solidFill>
                  <a:schemeClr val="tx1"/>
                </a:solidFill>
              </a:rPr>
              <a:t>, </a:t>
            </a:r>
            <a:r>
              <a:rPr lang="it-IT" sz="2800" dirty="0" err="1" smtClean="0">
                <a:solidFill>
                  <a:schemeClr val="tx1"/>
                </a:solidFill>
              </a:rPr>
              <a:t>instrumento</a:t>
            </a:r>
            <a:r>
              <a:rPr lang="it-IT" sz="2800" dirty="0" smtClean="0">
                <a:solidFill>
                  <a:schemeClr val="tx1"/>
                </a:solidFill>
              </a:rPr>
              <a:t> del </a:t>
            </a:r>
            <a:r>
              <a:rPr lang="it-IT" sz="2800" dirty="0" err="1" smtClean="0">
                <a:solidFill>
                  <a:schemeClr val="tx1"/>
                </a:solidFill>
              </a:rPr>
              <a:t>pecado</a:t>
            </a:r>
            <a:r>
              <a:rPr lang="it-IT" sz="2800" dirty="0" smtClean="0">
                <a:solidFill>
                  <a:schemeClr val="tx1"/>
                </a:solidFill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07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1226"/>
            <a:ext cx="8856984" cy="6648134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Obras</a:t>
            </a:r>
            <a:r>
              <a:rPr lang="it-IT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it-IT" sz="3400" b="1" i="1" dirty="0" err="1" smtClean="0">
                <a:solidFill>
                  <a:schemeClr val="tx1"/>
                </a:solidFill>
              </a:rPr>
              <a:t>Calila</a:t>
            </a:r>
            <a:r>
              <a:rPr lang="it-IT" sz="3400" b="1" i="1" dirty="0" smtClean="0">
                <a:solidFill>
                  <a:schemeClr val="tx1"/>
                </a:solidFill>
              </a:rPr>
              <a:t> e </a:t>
            </a:r>
            <a:r>
              <a:rPr lang="it-IT" sz="3400" b="1" i="1" dirty="0" err="1" smtClean="0">
                <a:solidFill>
                  <a:schemeClr val="tx1"/>
                </a:solidFill>
              </a:rPr>
              <a:t>Dimna</a:t>
            </a:r>
            <a:r>
              <a:rPr lang="it-IT" sz="3400" b="1" i="1" dirty="0" smtClean="0">
                <a:solidFill>
                  <a:schemeClr val="tx1"/>
                </a:solidFill>
              </a:rPr>
              <a:t> (</a:t>
            </a:r>
            <a:r>
              <a:rPr lang="it-IT" sz="3400" dirty="0" smtClean="0">
                <a:solidFill>
                  <a:schemeClr val="tx1"/>
                </a:solidFill>
              </a:rPr>
              <a:t>1251): </a:t>
            </a:r>
            <a:r>
              <a:rPr lang="it-IT" sz="3400" dirty="0" err="1" smtClean="0">
                <a:solidFill>
                  <a:schemeClr val="tx1"/>
                </a:solidFill>
              </a:rPr>
              <a:t>colección</a:t>
            </a:r>
            <a:r>
              <a:rPr lang="it-IT" sz="3400" dirty="0" smtClean="0">
                <a:solidFill>
                  <a:schemeClr val="tx1"/>
                </a:solidFill>
              </a:rPr>
              <a:t> de </a:t>
            </a:r>
            <a:r>
              <a:rPr lang="it-IT" sz="3400" dirty="0" err="1" smtClean="0">
                <a:solidFill>
                  <a:schemeClr val="tx1"/>
                </a:solidFill>
              </a:rPr>
              <a:t>cuentos</a:t>
            </a:r>
            <a:r>
              <a:rPr lang="it-IT" sz="3400" dirty="0" smtClean="0">
                <a:solidFill>
                  <a:schemeClr val="tx1"/>
                </a:solidFill>
              </a:rPr>
              <a:t> &lt; texto </a:t>
            </a:r>
            <a:r>
              <a:rPr lang="it-IT" sz="3400" dirty="0" err="1" smtClean="0">
                <a:solidFill>
                  <a:schemeClr val="tx1"/>
                </a:solidFill>
              </a:rPr>
              <a:t>árabe</a:t>
            </a:r>
            <a:r>
              <a:rPr lang="it-IT" sz="3400" dirty="0" smtClean="0">
                <a:solidFill>
                  <a:schemeClr val="tx1"/>
                </a:solidFill>
              </a:rPr>
              <a:t> </a:t>
            </a:r>
            <a:r>
              <a:rPr lang="es-ES" sz="3400" i="1" dirty="0" smtClean="0"/>
              <a:t>Kalila wa-Dimna</a:t>
            </a:r>
            <a:r>
              <a:rPr lang="it-IT" sz="3400" dirty="0" smtClean="0"/>
              <a:t> </a:t>
            </a:r>
            <a:r>
              <a:rPr lang="it-IT" sz="3400" dirty="0" err="1" smtClean="0"/>
              <a:t>que</a:t>
            </a:r>
            <a:r>
              <a:rPr lang="it-IT" sz="3400" dirty="0" smtClean="0"/>
              <a:t> </a:t>
            </a:r>
            <a:r>
              <a:rPr lang="es-ES" sz="3400" dirty="0" smtClean="0"/>
              <a:t> a su </a:t>
            </a:r>
            <a:r>
              <a:rPr lang="es-ES" sz="3400" dirty="0"/>
              <a:t>vez es la traducción </a:t>
            </a:r>
            <a:r>
              <a:rPr lang="es-ES" sz="3400" dirty="0" smtClean="0"/>
              <a:t>del </a:t>
            </a:r>
            <a:r>
              <a:rPr lang="es-ES" sz="3400" dirty="0"/>
              <a:t>iraní </a:t>
            </a:r>
            <a:r>
              <a:rPr lang="es-ES" sz="3400" dirty="0" smtClean="0"/>
              <a:t>Ibn Al –Muqaffa del </a:t>
            </a:r>
            <a:r>
              <a:rPr lang="es-ES" sz="3400" b="1" i="1" dirty="0">
                <a:solidFill>
                  <a:srgbClr val="FFC000"/>
                </a:solidFill>
              </a:rPr>
              <a:t>Panchatantra</a:t>
            </a:r>
            <a:r>
              <a:rPr lang="es-ES" sz="3400" dirty="0"/>
              <a:t> </a:t>
            </a:r>
            <a:r>
              <a:rPr lang="es-ES" sz="3400" dirty="0" smtClean="0"/>
              <a:t>hindú (sanscrito), colección </a:t>
            </a:r>
            <a:r>
              <a:rPr lang="es-ES" sz="3400" dirty="0"/>
              <a:t>de </a:t>
            </a:r>
            <a:r>
              <a:rPr lang="es-ES" sz="3400" dirty="0" smtClean="0"/>
              <a:t>fábulas, en prosa y en verso, del siglo III d.C</a:t>
            </a:r>
            <a:r>
              <a:rPr lang="it-IT" sz="3400" dirty="0" smtClean="0"/>
              <a:t>.</a:t>
            </a:r>
          </a:p>
          <a:p>
            <a:pPr algn="just"/>
            <a:r>
              <a:rPr lang="it-IT" sz="3400" b="1" i="1" dirty="0" err="1" smtClean="0">
                <a:solidFill>
                  <a:schemeClr val="tx1"/>
                </a:solidFill>
              </a:rPr>
              <a:t>Sendebar</a:t>
            </a:r>
            <a:r>
              <a:rPr lang="it-IT" sz="3400" dirty="0" smtClean="0">
                <a:solidFill>
                  <a:schemeClr val="tx1"/>
                </a:solidFill>
              </a:rPr>
              <a:t>  (</a:t>
            </a:r>
            <a:r>
              <a:rPr lang="it-IT" sz="3400" dirty="0" err="1" smtClean="0">
                <a:solidFill>
                  <a:schemeClr val="tx1"/>
                </a:solidFill>
              </a:rPr>
              <a:t>mitad</a:t>
            </a:r>
            <a:r>
              <a:rPr lang="it-IT" sz="3400" dirty="0" smtClean="0">
                <a:solidFill>
                  <a:schemeClr val="tx1"/>
                </a:solidFill>
              </a:rPr>
              <a:t> s. XIII) (</a:t>
            </a:r>
            <a:r>
              <a:rPr lang="it-IT" sz="3400" i="1" dirty="0" smtClean="0">
                <a:solidFill>
                  <a:schemeClr val="tx1"/>
                </a:solidFill>
              </a:rPr>
              <a:t>Libro de </a:t>
            </a:r>
            <a:r>
              <a:rPr lang="it-IT" sz="3400" i="1" dirty="0" err="1" smtClean="0">
                <a:solidFill>
                  <a:schemeClr val="tx1"/>
                </a:solidFill>
              </a:rPr>
              <a:t>los</a:t>
            </a:r>
            <a:r>
              <a:rPr lang="it-IT" sz="3400" i="1" dirty="0" smtClean="0">
                <a:solidFill>
                  <a:schemeClr val="tx1"/>
                </a:solidFill>
              </a:rPr>
              <a:t> </a:t>
            </a:r>
            <a:r>
              <a:rPr lang="it-IT" sz="3400" i="1" dirty="0" err="1" smtClean="0">
                <a:solidFill>
                  <a:schemeClr val="tx1"/>
                </a:solidFill>
              </a:rPr>
              <a:t>engaños</a:t>
            </a:r>
            <a:r>
              <a:rPr lang="it-IT" sz="3400" i="1" dirty="0" smtClean="0">
                <a:solidFill>
                  <a:schemeClr val="tx1"/>
                </a:solidFill>
              </a:rPr>
              <a:t> de </a:t>
            </a:r>
            <a:r>
              <a:rPr lang="it-IT" sz="3400" i="1" dirty="0" err="1" smtClean="0">
                <a:solidFill>
                  <a:schemeClr val="tx1"/>
                </a:solidFill>
              </a:rPr>
              <a:t>las</a:t>
            </a:r>
            <a:r>
              <a:rPr lang="it-IT" sz="3400" i="1" dirty="0" smtClean="0">
                <a:solidFill>
                  <a:schemeClr val="tx1"/>
                </a:solidFill>
              </a:rPr>
              <a:t> </a:t>
            </a:r>
            <a:r>
              <a:rPr lang="it-IT" sz="3400" i="1" dirty="0" err="1" smtClean="0">
                <a:solidFill>
                  <a:schemeClr val="tx1"/>
                </a:solidFill>
              </a:rPr>
              <a:t>mugeres</a:t>
            </a:r>
            <a:r>
              <a:rPr lang="it-IT" sz="3400" dirty="0" smtClean="0">
                <a:solidFill>
                  <a:schemeClr val="tx1"/>
                </a:solidFill>
              </a:rPr>
              <a:t>): c</a:t>
            </a:r>
            <a:r>
              <a:rPr lang="es-ES" sz="3400" dirty="0" smtClean="0"/>
              <a:t>uentos o </a:t>
            </a:r>
            <a:r>
              <a:rPr lang="es-ES" sz="3400" i="1" dirty="0" smtClean="0"/>
              <a:t>exempla</a:t>
            </a:r>
            <a:r>
              <a:rPr lang="es-ES" sz="3400" dirty="0" smtClean="0"/>
              <a:t> &lt;recoge </a:t>
            </a:r>
            <a:r>
              <a:rPr lang="es-ES" sz="3400" dirty="0"/>
              <a:t>una colección de cuentos árabes que a su vez proceden de la tradición cuentística </a:t>
            </a:r>
            <a:r>
              <a:rPr lang="es-ES" sz="3400" dirty="0" smtClean="0"/>
              <a:t>persa o hindú.</a:t>
            </a:r>
          </a:p>
          <a:p>
            <a:pPr marL="0" indent="0" algn="just">
              <a:buNone/>
            </a:pPr>
            <a:endParaRPr lang="it-IT" sz="34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Sendebar</a:t>
            </a:r>
            <a:endParaRPr lang="es-ES" sz="3600" i="1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08699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8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0" indent="0">
              <a:buNone/>
            </a:pPr>
            <a:r>
              <a:rPr lang="es-ES" b="1" smtClean="0">
                <a:solidFill>
                  <a:srgbClr val="FF0000"/>
                </a:solidFill>
              </a:rPr>
              <a:t>Época de Sancho IV (1284-1295)</a:t>
            </a:r>
          </a:p>
          <a:p>
            <a:pPr marL="0" indent="0" algn="just">
              <a:buNone/>
            </a:pPr>
            <a:r>
              <a:rPr lang="it-IT" b="1" i="1" smtClean="0"/>
              <a:t>Historia de la doncella Teodor</a:t>
            </a:r>
            <a:r>
              <a:rPr lang="it-IT" smtClean="0"/>
              <a:t>: </a:t>
            </a:r>
            <a:r>
              <a:rPr lang="es-ES"/>
              <a:t>debate sobre temas variados de </a:t>
            </a:r>
            <a:r>
              <a:rPr lang="es-ES" smtClean="0"/>
              <a:t>carácter sapiencial y doctrinal.</a:t>
            </a:r>
          </a:p>
          <a:p>
            <a:pPr marL="0" indent="0" algn="just">
              <a:buNone/>
            </a:pPr>
            <a:r>
              <a:rPr lang="it-IT" b="1" i="1" smtClean="0"/>
              <a:t>Lucidario</a:t>
            </a:r>
            <a:r>
              <a:rPr lang="it-IT" smtClean="0"/>
              <a:t>: miscelánea</a:t>
            </a:r>
            <a:r>
              <a:rPr lang="es-ES" smtClean="0"/>
              <a:t>na enciclopédica (a </a:t>
            </a:r>
            <a:r>
              <a:rPr lang="es-ES"/>
              <a:t>partir de fuentes </a:t>
            </a:r>
            <a:r>
              <a:rPr lang="es-ES" smtClean="0"/>
              <a:t>latinas); 106 </a:t>
            </a:r>
            <a:r>
              <a:rPr lang="es-ES"/>
              <a:t>capítulos que tratan asuntos curiosos y variados sobre todo tipo de </a:t>
            </a:r>
            <a:r>
              <a:rPr lang="es-ES" smtClean="0"/>
              <a:t>saberes (teológicos, historia natural....),  </a:t>
            </a:r>
            <a:r>
              <a:rPr lang="es-ES"/>
              <a:t>estructura </a:t>
            </a:r>
            <a:r>
              <a:rPr lang="es-ES" smtClean="0"/>
              <a:t>(oriental) </a:t>
            </a:r>
            <a:r>
              <a:rPr lang="es-ES"/>
              <a:t>de respuestas de un maestro a preguntas de su discípulo</a:t>
            </a:r>
            <a:r>
              <a:rPr lang="es-ES" smtClean="0"/>
              <a:t>.</a:t>
            </a:r>
          </a:p>
          <a:p>
            <a:pPr marL="0" indent="0" algn="just">
              <a:buNone/>
            </a:pPr>
            <a:r>
              <a:rPr lang="it-IT" b="1" i="1" smtClean="0"/>
              <a:t>Libro de la la vida de Barlaam y Josafat</a:t>
            </a:r>
            <a:r>
              <a:rPr lang="it-IT" smtClean="0"/>
              <a:t>: </a:t>
            </a:r>
            <a:r>
              <a:rPr lang="es-ES"/>
              <a:t>versión cristianizada de la historia </a:t>
            </a:r>
            <a:r>
              <a:rPr lang="es-ES" smtClean="0"/>
              <a:t>de Buda </a:t>
            </a:r>
            <a:r>
              <a:rPr lang="es-ES"/>
              <a:t>muy transformada y que sirve de marco a un conjunto de</a:t>
            </a:r>
            <a:r>
              <a:rPr lang="es-ES" i="1"/>
              <a:t> </a:t>
            </a:r>
            <a:r>
              <a:rPr lang="es-ES" i="1" smtClean="0"/>
              <a:t>exempla</a:t>
            </a:r>
            <a:r>
              <a:rPr lang="es-ES" smtClean="0"/>
              <a:t>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6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Baarlam e Josaphat</a:t>
            </a:r>
            <a:endParaRPr lang="es-ES" sz="3600" i="1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04164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1226"/>
            <a:ext cx="8784976" cy="6648134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i="1" dirty="0" err="1" smtClean="0"/>
              <a:t>Castigos</a:t>
            </a:r>
            <a:r>
              <a:rPr lang="it-IT" b="1" i="1" dirty="0" smtClean="0"/>
              <a:t> (= </a:t>
            </a:r>
            <a:r>
              <a:rPr lang="it-IT" b="1" i="1" dirty="0" err="1" smtClean="0"/>
              <a:t>consejos</a:t>
            </a:r>
            <a:r>
              <a:rPr lang="it-IT" b="1" i="1" dirty="0" smtClean="0"/>
              <a:t>) e </a:t>
            </a:r>
            <a:r>
              <a:rPr lang="it-IT" b="1" i="1" dirty="0" err="1" smtClean="0"/>
              <a:t>documentos</a:t>
            </a:r>
            <a:r>
              <a:rPr lang="it-IT" b="1" i="1" dirty="0" smtClean="0"/>
              <a:t> para </a:t>
            </a:r>
            <a:r>
              <a:rPr lang="it-IT" b="1" i="1" dirty="0" err="1" smtClean="0"/>
              <a:t>bien</a:t>
            </a:r>
            <a:r>
              <a:rPr lang="it-IT" b="1" i="1" dirty="0" smtClean="0"/>
              <a:t> </a:t>
            </a:r>
            <a:r>
              <a:rPr lang="it-IT" b="1" i="1" dirty="0" err="1" smtClean="0"/>
              <a:t>vivir</a:t>
            </a:r>
            <a:r>
              <a:rPr lang="it-IT" b="1" i="1" dirty="0" smtClean="0"/>
              <a:t> </a:t>
            </a:r>
            <a:r>
              <a:rPr lang="it-IT" b="1" i="1" dirty="0" err="1" smtClean="0"/>
              <a:t>ordenandos</a:t>
            </a:r>
            <a:r>
              <a:rPr lang="it-IT" b="1" i="1" dirty="0" smtClean="0"/>
              <a:t> por </a:t>
            </a:r>
            <a:r>
              <a:rPr lang="it-IT" b="1" i="1" dirty="0" err="1" smtClean="0"/>
              <a:t>el</a:t>
            </a:r>
            <a:r>
              <a:rPr lang="it-IT" b="1" i="1" dirty="0" smtClean="0"/>
              <a:t> </a:t>
            </a:r>
            <a:r>
              <a:rPr lang="it-IT" b="1" i="1" dirty="0" err="1" smtClean="0"/>
              <a:t>rey</a:t>
            </a:r>
            <a:r>
              <a:rPr lang="it-IT" b="1" i="1" dirty="0" smtClean="0"/>
              <a:t> don Sancho IV</a:t>
            </a:r>
            <a:r>
              <a:rPr lang="it-IT" dirty="0" smtClean="0"/>
              <a:t>: </a:t>
            </a:r>
            <a:r>
              <a:rPr lang="it-IT" dirty="0" err="1" smtClean="0"/>
              <a:t>obra</a:t>
            </a:r>
            <a:r>
              <a:rPr lang="it-IT" dirty="0" smtClean="0"/>
              <a:t> </a:t>
            </a:r>
            <a:r>
              <a:rPr lang="es-ES" dirty="0" smtClean="0"/>
              <a:t>didáctica </a:t>
            </a:r>
            <a:r>
              <a:rPr lang="es-ES" dirty="0"/>
              <a:t>y moralizadora </a:t>
            </a:r>
            <a:r>
              <a:rPr lang="es-ES" dirty="0" smtClean="0"/>
              <a:t>compuesta </a:t>
            </a:r>
            <a:r>
              <a:rPr lang="es-ES" dirty="0"/>
              <a:t>por sermones y apólogos entresacados de diversas fuentes sagradas y </a:t>
            </a:r>
            <a:r>
              <a:rPr lang="es-ES" dirty="0" smtClean="0"/>
              <a:t>paganas (</a:t>
            </a:r>
            <a:r>
              <a:rPr lang="es-ES" i="1" dirty="0" smtClean="0"/>
              <a:t>speculum principis</a:t>
            </a:r>
            <a:r>
              <a:rPr lang="es-ES" dirty="0"/>
              <a:t>= </a:t>
            </a:r>
            <a:r>
              <a:rPr lang="es-ES" dirty="0" smtClean="0"/>
              <a:t>manual didáctico </a:t>
            </a:r>
            <a:r>
              <a:rPr lang="es-ES" dirty="0"/>
              <a:t>cuyo fin era enseñar a quienes iban a ser reyes, nobles o gobernantes a administrar bien su reino o </a:t>
            </a:r>
            <a:r>
              <a:rPr lang="es-ES" dirty="0" smtClean="0"/>
              <a:t>estados).</a:t>
            </a:r>
          </a:p>
          <a:p>
            <a:pPr marL="0" indent="0" algn="just">
              <a:buNone/>
            </a:pPr>
            <a:r>
              <a:rPr lang="it-IT" b="1" i="1" dirty="0" smtClean="0"/>
              <a:t>Libro del </a:t>
            </a:r>
            <a:r>
              <a:rPr lang="it-IT" b="1" i="1" dirty="0" err="1" smtClean="0"/>
              <a:t>consejo</a:t>
            </a:r>
            <a:r>
              <a:rPr lang="it-IT" b="1" i="1" dirty="0" smtClean="0"/>
              <a:t> e de </a:t>
            </a:r>
            <a:r>
              <a:rPr lang="it-IT" b="1" i="1" dirty="0" err="1" smtClean="0"/>
              <a:t>los</a:t>
            </a:r>
            <a:r>
              <a:rPr lang="it-IT" b="1" i="1" dirty="0" smtClean="0"/>
              <a:t> </a:t>
            </a:r>
            <a:r>
              <a:rPr lang="it-IT" b="1" i="1" dirty="0" err="1" smtClean="0"/>
              <a:t>consejeros</a:t>
            </a:r>
            <a:r>
              <a:rPr lang="it-IT" dirty="0" smtClean="0"/>
              <a:t>: (</a:t>
            </a:r>
            <a:r>
              <a:rPr lang="es-ES" dirty="0" smtClean="0"/>
              <a:t>atribuido </a:t>
            </a:r>
            <a:r>
              <a:rPr lang="es-ES" dirty="0"/>
              <a:t>a un cierto maestro </a:t>
            </a:r>
            <a:r>
              <a:rPr lang="es-ES" dirty="0" smtClean="0"/>
              <a:t>Pedro) </a:t>
            </a:r>
            <a:r>
              <a:rPr lang="es-ES" dirty="0"/>
              <a:t>manual acerca de las relaciones que el rey debía mantener con sus consejero</a:t>
            </a:r>
          </a:p>
        </p:txBody>
      </p:sp>
    </p:spTree>
    <p:extLst>
      <p:ext uri="{BB962C8B-B14F-4D97-AF65-F5344CB8AC3E}">
        <p14:creationId xmlns:p14="http://schemas.microsoft.com/office/powerpoint/2010/main" val="15134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950" y="0"/>
            <a:ext cx="8784530" cy="612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altLang="it-IT" sz="2800" b="1" smtClean="0">
                <a:solidFill>
                  <a:srgbClr val="FF0000"/>
                </a:solidFill>
              </a:rPr>
              <a:t>LA CULTURA MEDIEVAL</a:t>
            </a:r>
          </a:p>
          <a:p>
            <a:pPr algn="just">
              <a:lnSpc>
                <a:spcPct val="100000"/>
              </a:lnSpc>
            </a:pPr>
            <a:endParaRPr lang="en-GB" altLang="it-IT" sz="2800" b="1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GB" altLang="it-IT" sz="2800" smtClean="0"/>
              <a:t>rígida estructura de poder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GB" altLang="it-IT" sz="2800" smtClean="0"/>
              <a:t>visión del mundo ‘señorial-teocéntrica’: el sentimiento religioso (si bien mezcla de lo sagrado y de lo profano) impregna todos los órdenes de la existencia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GB" altLang="it-IT" sz="2800" smtClean="0"/>
              <a:t>La historia del Medievo es un lento pero constante alejamiento del teocentrismo:  del románico (estilo monacal ligado a lugares sagrados) se pasa al gótico (estilo urbano ligado a la ciudad)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GB" altLang="it-IT" sz="2800" smtClean="0"/>
              <a:t>el individualismo antropocéntrico se va abriendo paso (s. XV= ‘humanismo’/ ‘prerrenacimeinto’)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GB" altLang="it-IT" sz="2800" smtClean="0"/>
              <a:t>el latín es la lengua de </a:t>
            </a:r>
            <a:r>
              <a:rPr lang="en-GB" altLang="it-IT" sz="2800" i="1" smtClean="0"/>
              <a:t>koiné</a:t>
            </a:r>
            <a:r>
              <a:rPr lang="en-GB" altLang="it-IT" sz="2800" smtClean="0"/>
              <a:t> cultural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endParaRPr lang="en-GB" alt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Castigos e documentos…</a:t>
            </a:r>
            <a:endParaRPr lang="es-ES" sz="3600" i="1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574240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La prosa del siglo XIV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incremento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aumenta </a:t>
            </a:r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número</a:t>
            </a:r>
            <a:r>
              <a:rPr lang="it-IT" dirty="0" smtClean="0"/>
              <a:t> de </a:t>
            </a:r>
            <a:r>
              <a:rPr lang="it-IT" dirty="0" err="1" smtClean="0"/>
              <a:t>obras</a:t>
            </a:r>
            <a:r>
              <a:rPr lang="it-IT" dirty="0" smtClean="0"/>
              <a:t> </a:t>
            </a:r>
            <a:r>
              <a:rPr lang="it-IT" dirty="0" err="1" smtClean="0"/>
              <a:t>conservadas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‘</a:t>
            </a:r>
            <a:r>
              <a:rPr lang="it-IT" dirty="0" err="1" smtClean="0"/>
              <a:t>maduración</a:t>
            </a:r>
            <a:r>
              <a:rPr lang="it-IT" dirty="0" smtClean="0"/>
              <a:t>’ de la prosa</a:t>
            </a:r>
          </a:p>
          <a:p>
            <a:pPr marL="0" indent="0">
              <a:buNone/>
            </a:pPr>
            <a:r>
              <a:rPr lang="it-IT" b="1" dirty="0" smtClean="0"/>
              <a:t>Prosa </a:t>
            </a:r>
            <a:r>
              <a:rPr lang="it-IT" b="1" dirty="0" err="1" smtClean="0"/>
              <a:t>didáctica</a:t>
            </a:r>
            <a:r>
              <a:rPr lang="it-IT" b="1" dirty="0" smtClean="0"/>
              <a:t> y </a:t>
            </a:r>
            <a:r>
              <a:rPr lang="it-IT" b="1" dirty="0" err="1" smtClean="0"/>
              <a:t>doctrinal</a:t>
            </a: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Juan Manuel </a:t>
            </a:r>
            <a:r>
              <a:rPr lang="it-IT" dirty="0" smtClean="0"/>
              <a:t>(1282-1348)</a:t>
            </a:r>
          </a:p>
          <a:p>
            <a:pPr marL="1090613" indent="-457200"/>
            <a:r>
              <a:rPr lang="it-IT" dirty="0" err="1" smtClean="0"/>
              <a:t>enriquece</a:t>
            </a:r>
            <a:r>
              <a:rPr lang="it-IT" dirty="0" smtClean="0"/>
              <a:t> y </a:t>
            </a:r>
            <a:r>
              <a:rPr lang="it-IT" dirty="0" err="1" smtClean="0"/>
              <a:t>moderniza</a:t>
            </a:r>
            <a:r>
              <a:rPr lang="it-IT" dirty="0" smtClean="0"/>
              <a:t> la lengua castellana</a:t>
            </a:r>
          </a:p>
          <a:p>
            <a:pPr marL="1090613" indent="-457200"/>
            <a:r>
              <a:rPr lang="it-IT" dirty="0" smtClean="0"/>
              <a:t>prosa </a:t>
            </a:r>
            <a:r>
              <a:rPr lang="it-IT" dirty="0" err="1" smtClean="0"/>
              <a:t>selecta</a:t>
            </a:r>
            <a:r>
              <a:rPr lang="it-IT" dirty="0" smtClean="0"/>
              <a:t>, elegante y concisa</a:t>
            </a:r>
          </a:p>
          <a:p>
            <a:pPr marL="88900" indent="0" algn="just">
              <a:buNone/>
            </a:pPr>
            <a:r>
              <a:rPr lang="it-IT" b="1" i="1" dirty="0" err="1" smtClean="0"/>
              <a:t>El</a:t>
            </a:r>
            <a:r>
              <a:rPr lang="it-IT" b="1" i="1" dirty="0" smtClean="0"/>
              <a:t> </a:t>
            </a:r>
            <a:r>
              <a:rPr lang="it-IT" b="1" i="1" dirty="0" err="1" smtClean="0"/>
              <a:t>conde</a:t>
            </a:r>
            <a:r>
              <a:rPr lang="it-IT" b="1" i="1" dirty="0" smtClean="0"/>
              <a:t> </a:t>
            </a:r>
            <a:r>
              <a:rPr lang="it-IT" b="1" i="1" dirty="0" err="1" smtClean="0"/>
              <a:t>Lucanor</a:t>
            </a:r>
            <a:r>
              <a:rPr lang="it-IT" b="1" i="1" dirty="0" smtClean="0"/>
              <a:t> o Libro de </a:t>
            </a:r>
            <a:r>
              <a:rPr lang="it-IT" b="1" i="1" dirty="0" err="1" smtClean="0"/>
              <a:t>los</a:t>
            </a:r>
            <a:r>
              <a:rPr lang="it-IT" b="1" i="1" dirty="0" smtClean="0"/>
              <a:t> </a:t>
            </a:r>
            <a:r>
              <a:rPr lang="it-IT" b="1" i="1" dirty="0" err="1" smtClean="0"/>
              <a:t>enxiemplos</a:t>
            </a:r>
            <a:r>
              <a:rPr lang="it-IT" b="1" i="1" dirty="0" smtClean="0"/>
              <a:t> del </a:t>
            </a:r>
            <a:r>
              <a:rPr lang="it-IT" b="1" i="1" dirty="0" err="1" smtClean="0"/>
              <a:t>conde</a:t>
            </a:r>
            <a:r>
              <a:rPr lang="it-IT" b="1" i="1" dirty="0" smtClean="0"/>
              <a:t> </a:t>
            </a:r>
            <a:r>
              <a:rPr lang="it-IT" b="1" i="1" dirty="0" err="1" smtClean="0"/>
              <a:t>Lucanor</a:t>
            </a:r>
            <a:r>
              <a:rPr lang="it-IT" b="1" i="1" dirty="0" smtClean="0"/>
              <a:t> et de </a:t>
            </a:r>
            <a:r>
              <a:rPr lang="it-IT" b="1" i="1" dirty="0" err="1" smtClean="0"/>
              <a:t>Patronio</a:t>
            </a:r>
            <a:r>
              <a:rPr lang="it-IT" b="1" i="1" dirty="0" smtClean="0"/>
              <a:t> </a:t>
            </a:r>
            <a:r>
              <a:rPr lang="it-IT" dirty="0" smtClean="0"/>
              <a:t>(1335): 50 </a:t>
            </a:r>
            <a:r>
              <a:rPr lang="it-IT" dirty="0" err="1" smtClean="0"/>
              <a:t>ejemplos</a:t>
            </a:r>
            <a:r>
              <a:rPr lang="it-IT" dirty="0" smtClean="0"/>
              <a:t> (</a:t>
            </a:r>
            <a:r>
              <a:rPr lang="it-IT" dirty="0" err="1" smtClean="0"/>
              <a:t>toda</a:t>
            </a:r>
            <a:r>
              <a:rPr lang="it-IT" dirty="0" smtClean="0"/>
              <a:t> </a:t>
            </a:r>
            <a:r>
              <a:rPr lang="it-IT" dirty="0" err="1" smtClean="0"/>
              <a:t>clase</a:t>
            </a:r>
            <a:r>
              <a:rPr lang="it-IT" dirty="0" smtClean="0"/>
              <a:t> de </a:t>
            </a:r>
            <a:r>
              <a:rPr lang="it-IT" dirty="0" err="1" smtClean="0"/>
              <a:t>consejos</a:t>
            </a:r>
            <a:r>
              <a:rPr lang="it-IT" dirty="0" smtClean="0"/>
              <a:t> </a:t>
            </a:r>
            <a:r>
              <a:rPr lang="it-IT" dirty="0" err="1" smtClean="0"/>
              <a:t>aplicables</a:t>
            </a:r>
            <a:r>
              <a:rPr lang="it-IT" dirty="0" smtClean="0"/>
              <a:t> a </a:t>
            </a:r>
            <a:r>
              <a:rPr lang="it-IT" dirty="0" err="1" smtClean="0"/>
              <a:t>las</a:t>
            </a:r>
            <a:r>
              <a:rPr lang="it-IT" dirty="0" smtClean="0"/>
              <a:t> </a:t>
            </a:r>
            <a:r>
              <a:rPr lang="it-IT" dirty="0" err="1" smtClean="0"/>
              <a:t>más</a:t>
            </a:r>
            <a:r>
              <a:rPr lang="it-IT" dirty="0" smtClean="0"/>
              <a:t> </a:t>
            </a:r>
            <a:r>
              <a:rPr lang="it-IT" dirty="0" err="1" smtClean="0"/>
              <a:t>variadas</a:t>
            </a:r>
            <a:r>
              <a:rPr lang="it-IT" dirty="0" smtClean="0"/>
              <a:t> </a:t>
            </a:r>
            <a:r>
              <a:rPr lang="it-IT" dirty="0" err="1" smtClean="0"/>
              <a:t>situaciones</a:t>
            </a:r>
            <a:r>
              <a:rPr lang="it-IT" dirty="0" smtClean="0"/>
              <a:t>) </a:t>
            </a:r>
            <a:r>
              <a:rPr lang="it-IT" b="1" dirty="0" smtClean="0">
                <a:solidFill>
                  <a:srgbClr val="FF0000"/>
                </a:solidFill>
              </a:rPr>
              <a:t>Obra maestra de la </a:t>
            </a:r>
            <a:r>
              <a:rPr lang="it-IT" b="1" dirty="0" err="1" smtClean="0">
                <a:solidFill>
                  <a:srgbClr val="FF0000"/>
                </a:solidFill>
              </a:rPr>
              <a:t>cuentistica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medieval</a:t>
            </a:r>
            <a:endParaRPr lang="it-IT" b="1" dirty="0">
              <a:solidFill>
                <a:srgbClr val="FF0000"/>
              </a:solidFill>
            </a:endParaRPr>
          </a:p>
          <a:p>
            <a:pPr marL="1090613" indent="-4572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67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Libro del Conde Lucanor</a:t>
            </a:r>
            <a:endParaRPr lang="es-ES" sz="3600" i="1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373156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92" y="116632"/>
            <a:ext cx="8867388" cy="6624736"/>
          </a:xfrm>
        </p:spPr>
        <p:txBody>
          <a:bodyPr/>
          <a:lstStyle/>
          <a:p>
            <a:pPr algn="just"/>
            <a:r>
              <a:rPr lang="it-IT" b="1" i="1" dirty="0" smtClean="0"/>
              <a:t>Libro del </a:t>
            </a:r>
            <a:r>
              <a:rPr lang="it-IT" b="1" i="1" dirty="0" err="1" smtClean="0"/>
              <a:t>cavallero</a:t>
            </a:r>
            <a:r>
              <a:rPr lang="it-IT" b="1" i="1" dirty="0" smtClean="0"/>
              <a:t> et del </a:t>
            </a:r>
            <a:r>
              <a:rPr lang="it-IT" b="1" i="1" dirty="0" err="1" smtClean="0"/>
              <a:t>escu</a:t>
            </a:r>
            <a:r>
              <a:rPr lang="it-IT" b="1" dirty="0" err="1" smtClean="0"/>
              <a:t>dero</a:t>
            </a:r>
            <a:r>
              <a:rPr lang="it-IT" b="1" dirty="0" smtClean="0"/>
              <a:t> </a:t>
            </a:r>
            <a:r>
              <a:rPr lang="it-IT" dirty="0" smtClean="0"/>
              <a:t>(1326): </a:t>
            </a:r>
            <a:r>
              <a:rPr lang="it-IT" dirty="0" err="1" smtClean="0"/>
              <a:t>tratado</a:t>
            </a:r>
            <a:r>
              <a:rPr lang="it-IT" dirty="0" smtClean="0"/>
              <a:t> de moral </a:t>
            </a:r>
            <a:r>
              <a:rPr lang="it-IT" dirty="0" err="1" smtClean="0"/>
              <a:t>caballeresca</a:t>
            </a:r>
            <a:endParaRPr lang="it-IT" dirty="0" smtClean="0"/>
          </a:p>
          <a:p>
            <a:pPr algn="just"/>
            <a:r>
              <a:rPr lang="it-IT" b="1" i="1" dirty="0" smtClean="0"/>
              <a:t>Libro de </a:t>
            </a:r>
            <a:r>
              <a:rPr lang="it-IT" b="1" i="1" dirty="0" err="1" smtClean="0"/>
              <a:t>los</a:t>
            </a:r>
            <a:r>
              <a:rPr lang="it-IT" b="1" i="1" dirty="0" smtClean="0"/>
              <a:t> </a:t>
            </a:r>
            <a:r>
              <a:rPr lang="it-IT" b="1" i="1" dirty="0" err="1" smtClean="0"/>
              <a:t>estados</a:t>
            </a:r>
            <a:r>
              <a:rPr lang="it-IT" dirty="0" smtClean="0"/>
              <a:t> (1330): </a:t>
            </a:r>
            <a:r>
              <a:rPr lang="it-IT" dirty="0" err="1" smtClean="0"/>
              <a:t>retrata</a:t>
            </a:r>
            <a:r>
              <a:rPr lang="it-IT" dirty="0" smtClean="0"/>
              <a:t> la </a:t>
            </a:r>
            <a:r>
              <a:rPr lang="it-IT" dirty="0" err="1" smtClean="0"/>
              <a:t>concepción</a:t>
            </a:r>
            <a:r>
              <a:rPr lang="it-IT" dirty="0" smtClean="0"/>
              <a:t> de la </a:t>
            </a:r>
            <a:r>
              <a:rPr lang="it-IT" dirty="0" err="1" smtClean="0"/>
              <a:t>sociedad</a:t>
            </a:r>
            <a:r>
              <a:rPr lang="it-IT" dirty="0" smtClean="0"/>
              <a:t> en la </a:t>
            </a:r>
            <a:r>
              <a:rPr lang="it-IT" dirty="0" err="1" smtClean="0"/>
              <a:t>Edad</a:t>
            </a:r>
            <a:r>
              <a:rPr lang="it-IT" dirty="0" smtClean="0"/>
              <a:t> Media</a:t>
            </a:r>
          </a:p>
          <a:p>
            <a:pPr algn="just"/>
            <a:r>
              <a:rPr lang="it-IT" b="1" i="1" dirty="0" smtClean="0"/>
              <a:t>Libro infinito</a:t>
            </a:r>
            <a:r>
              <a:rPr lang="it-IT" dirty="0" smtClean="0"/>
              <a:t> (1337): </a:t>
            </a:r>
            <a:r>
              <a:rPr lang="it-IT" dirty="0" err="1" smtClean="0"/>
              <a:t>colección</a:t>
            </a:r>
            <a:r>
              <a:rPr lang="it-IT" dirty="0" smtClean="0"/>
              <a:t> de </a:t>
            </a:r>
            <a:r>
              <a:rPr lang="it-IT" dirty="0" err="1" smtClean="0"/>
              <a:t>consejos</a:t>
            </a:r>
            <a:r>
              <a:rPr lang="it-IT" dirty="0" smtClean="0"/>
              <a:t> a su </a:t>
            </a:r>
            <a:r>
              <a:rPr lang="it-IT" dirty="0" err="1" smtClean="0"/>
              <a:t>hijo</a:t>
            </a:r>
            <a:r>
              <a:rPr lang="it-IT" dirty="0" smtClean="0"/>
              <a:t> don Fernando</a:t>
            </a:r>
          </a:p>
          <a:p>
            <a:pPr marL="0" indent="0" algn="just">
              <a:buNone/>
            </a:pPr>
            <a:r>
              <a:rPr lang="it-IT" b="1" dirty="0" smtClean="0"/>
              <a:t>OTROS GÉNEROS:</a:t>
            </a:r>
            <a:r>
              <a:rPr lang="it-IT" dirty="0" smtClean="0"/>
              <a:t> 1) </a:t>
            </a:r>
            <a:r>
              <a:rPr lang="it-IT" dirty="0" err="1" smtClean="0"/>
              <a:t>Libros</a:t>
            </a:r>
            <a:r>
              <a:rPr lang="it-IT" dirty="0" smtClean="0"/>
              <a:t> de </a:t>
            </a:r>
            <a:r>
              <a:rPr lang="it-IT" dirty="0" err="1" smtClean="0"/>
              <a:t>caballerías</a:t>
            </a:r>
            <a:r>
              <a:rPr lang="it-IT" dirty="0" smtClean="0"/>
              <a:t> y 2) </a:t>
            </a:r>
            <a:r>
              <a:rPr lang="it-IT" dirty="0" err="1" smtClean="0"/>
              <a:t>novela</a:t>
            </a:r>
            <a:r>
              <a:rPr lang="it-IT" dirty="0" smtClean="0"/>
              <a:t> de </a:t>
            </a:r>
            <a:r>
              <a:rPr lang="it-IT" dirty="0" err="1" smtClean="0"/>
              <a:t>aventuras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1): </a:t>
            </a:r>
            <a:r>
              <a:rPr lang="it-IT" dirty="0" err="1" smtClean="0"/>
              <a:t>exaltación</a:t>
            </a:r>
            <a:r>
              <a:rPr lang="it-IT" dirty="0" smtClean="0"/>
              <a:t> de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ideales</a:t>
            </a:r>
            <a:r>
              <a:rPr lang="it-IT" dirty="0" smtClean="0"/>
              <a:t> </a:t>
            </a:r>
            <a:r>
              <a:rPr lang="it-IT" dirty="0" err="1" smtClean="0"/>
              <a:t>caballerescos</a:t>
            </a:r>
            <a:r>
              <a:rPr lang="it-IT" dirty="0" smtClean="0"/>
              <a:t> (</a:t>
            </a:r>
            <a:r>
              <a:rPr lang="it-IT" dirty="0" err="1" smtClean="0"/>
              <a:t>nobleza</a:t>
            </a:r>
            <a:r>
              <a:rPr lang="it-IT" dirty="0" smtClean="0"/>
              <a:t> se </a:t>
            </a:r>
            <a:r>
              <a:rPr lang="it-IT" dirty="0" err="1" smtClean="0"/>
              <a:t>hace</a:t>
            </a:r>
            <a:r>
              <a:rPr lang="it-IT" dirty="0" smtClean="0"/>
              <a:t> </a:t>
            </a:r>
            <a:r>
              <a:rPr lang="it-IT" dirty="0" err="1" smtClean="0"/>
              <a:t>cortesana</a:t>
            </a:r>
            <a:r>
              <a:rPr lang="it-IT" dirty="0" smtClean="0"/>
              <a:t>), </a:t>
            </a:r>
            <a:r>
              <a:rPr lang="it-IT" dirty="0" err="1" smtClean="0"/>
              <a:t>origen</a:t>
            </a:r>
            <a:r>
              <a:rPr lang="it-IT" dirty="0" smtClean="0"/>
              <a:t>: </a:t>
            </a:r>
            <a:r>
              <a:rPr lang="it-IT" i="1" dirty="0" err="1" smtClean="0"/>
              <a:t>roman</a:t>
            </a:r>
            <a:r>
              <a:rPr lang="it-IT" i="1" dirty="0" smtClean="0"/>
              <a:t> </a:t>
            </a:r>
            <a:r>
              <a:rPr lang="it-IT" i="1" dirty="0" err="1" smtClean="0"/>
              <a:t>courtois</a:t>
            </a:r>
            <a:r>
              <a:rPr lang="it-IT" dirty="0" smtClean="0"/>
              <a:t> </a:t>
            </a:r>
            <a:r>
              <a:rPr lang="it-IT" dirty="0" err="1" smtClean="0"/>
              <a:t>francés</a:t>
            </a:r>
            <a:r>
              <a:rPr lang="it-IT" dirty="0" smtClean="0"/>
              <a:t> (</a:t>
            </a:r>
            <a:r>
              <a:rPr lang="it-IT" dirty="0" err="1" smtClean="0"/>
              <a:t>novela</a:t>
            </a:r>
            <a:r>
              <a:rPr lang="it-IT" dirty="0" smtClean="0"/>
              <a:t> </a:t>
            </a:r>
            <a:r>
              <a:rPr lang="it-IT" dirty="0" err="1" smtClean="0"/>
              <a:t>cortesana</a:t>
            </a:r>
            <a:r>
              <a:rPr lang="it-IT" dirty="0" smtClean="0"/>
              <a:t> en verso).</a:t>
            </a:r>
          </a:p>
          <a:p>
            <a:pPr marL="0" indent="0" algn="just">
              <a:buNone/>
            </a:pPr>
            <a:r>
              <a:rPr lang="it-IT" b="1" i="1" dirty="0" err="1" smtClean="0"/>
              <a:t>Estoria</a:t>
            </a:r>
            <a:r>
              <a:rPr lang="it-IT" b="1" i="1" dirty="0" smtClean="0"/>
              <a:t> de </a:t>
            </a:r>
            <a:r>
              <a:rPr lang="it-IT" b="1" i="1" dirty="0" err="1" smtClean="0"/>
              <a:t>Merlín</a:t>
            </a:r>
            <a:r>
              <a:rPr lang="it-IT" dirty="0" smtClean="0"/>
              <a:t>, </a:t>
            </a:r>
            <a:r>
              <a:rPr lang="it-IT" b="1" i="1" dirty="0" err="1" smtClean="0"/>
              <a:t>El</a:t>
            </a:r>
            <a:r>
              <a:rPr lang="it-IT" b="1" i="1" dirty="0" smtClean="0"/>
              <a:t> </a:t>
            </a:r>
            <a:r>
              <a:rPr lang="it-IT" b="1" i="1" dirty="0" err="1" smtClean="0"/>
              <a:t>baladro</a:t>
            </a:r>
            <a:r>
              <a:rPr lang="it-IT" dirty="0" smtClean="0"/>
              <a:t> (=urlo) </a:t>
            </a:r>
            <a:r>
              <a:rPr lang="it-IT" b="1" i="1" dirty="0" smtClean="0"/>
              <a:t>del sabio </a:t>
            </a:r>
            <a:r>
              <a:rPr lang="it-IT" b="1" i="1" dirty="0" err="1" smtClean="0"/>
              <a:t>Merlín</a:t>
            </a:r>
            <a:r>
              <a:rPr lang="it-IT" b="1" i="1" dirty="0" smtClean="0"/>
              <a:t>, Demanda del Santo </a:t>
            </a:r>
            <a:r>
              <a:rPr lang="it-IT" b="1" i="1" dirty="0" err="1" smtClean="0"/>
              <a:t>Grial</a:t>
            </a:r>
            <a:r>
              <a:rPr lang="it-IT" dirty="0" smtClean="0"/>
              <a:t>… (s. XIII/XIV)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48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552728"/>
          </a:xfrm>
        </p:spPr>
        <p:txBody>
          <a:bodyPr/>
          <a:lstStyle/>
          <a:p>
            <a:pPr marL="0" indent="0">
              <a:buNone/>
            </a:pPr>
            <a:r>
              <a:rPr lang="it-IT" b="1" smtClean="0">
                <a:solidFill>
                  <a:srgbClr val="FF0000"/>
                </a:solidFill>
              </a:rPr>
              <a:t>Siglo XIV:</a:t>
            </a:r>
          </a:p>
          <a:p>
            <a:pPr marL="0" indent="0">
              <a:buNone/>
            </a:pPr>
            <a:r>
              <a:rPr lang="it-IT" sz="3600" b="1" i="1" smtClean="0"/>
              <a:t>Libro del caballero Zifar </a:t>
            </a:r>
            <a:r>
              <a:rPr lang="it-IT" sz="3600" smtClean="0"/>
              <a:t>(atribuido a Ferrand Martínez</a:t>
            </a:r>
            <a:r>
              <a:rPr lang="es-ES" sz="3600" smtClean="0"/>
              <a:t> </a:t>
            </a:r>
            <a:r>
              <a:rPr lang="es-ES" sz="3600"/>
              <a:t>clérigo </a:t>
            </a:r>
            <a:r>
              <a:rPr lang="es-ES" sz="3600" smtClean="0"/>
              <a:t>de Toledo): </a:t>
            </a:r>
            <a:r>
              <a:rPr lang="it-IT" sz="3600" smtClean="0"/>
              <a:t> </a:t>
            </a:r>
            <a:r>
              <a:rPr lang="es-ES" sz="3600" smtClean="0"/>
              <a:t>entreteje </a:t>
            </a:r>
            <a:r>
              <a:rPr lang="es-ES" sz="3600"/>
              <a:t>diversos materiales de carácter </a:t>
            </a:r>
            <a:r>
              <a:rPr lang="es-ES" sz="3600" smtClean="0"/>
              <a:t>didáctico, épico y caballeresco + exempla.</a:t>
            </a:r>
          </a:p>
          <a:p>
            <a:pPr marL="0" indent="0">
              <a:buNone/>
            </a:pPr>
            <a:r>
              <a:rPr lang="it-IT" sz="3600" b="1" i="1" smtClean="0"/>
              <a:t>La gran conquista de Ultramar </a:t>
            </a:r>
            <a:r>
              <a:rPr lang="it-IT" sz="3600" smtClean="0"/>
              <a:t>(1291-1295, primera redacción): crónica</a:t>
            </a:r>
            <a:r>
              <a:rPr lang="es-ES" sz="3600" smtClean="0"/>
              <a:t> novelesca </a:t>
            </a:r>
            <a:r>
              <a:rPr lang="es-ES" sz="3600"/>
              <a:t>de la conquista </a:t>
            </a:r>
            <a:r>
              <a:rPr lang="es-ES" sz="3600" smtClean="0"/>
              <a:t>de Jerusalén (Primera Cruzada) + narraciones </a:t>
            </a:r>
            <a:r>
              <a:rPr lang="es-ES" sz="3600"/>
              <a:t>independientes </a:t>
            </a:r>
            <a:r>
              <a:rPr lang="es-ES" sz="3600" smtClean="0"/>
              <a:t>[procedentes </a:t>
            </a:r>
            <a:r>
              <a:rPr lang="es-ES" sz="3600"/>
              <a:t>de </a:t>
            </a:r>
            <a:r>
              <a:rPr lang="es-ES" sz="3600" smtClean="0"/>
              <a:t>la épica francesa</a:t>
            </a:r>
            <a:r>
              <a:rPr lang="es-ES" sz="3600"/>
              <a:t>, como la historia del </a:t>
            </a:r>
            <a:r>
              <a:rPr lang="es-ES" sz="3600" i="1" smtClean="0"/>
              <a:t>Caballero del Cisne, Berta de los grandes pies, Mainete (= mocedades de Carlos Magno</a:t>
            </a:r>
            <a:r>
              <a:rPr lang="es-ES" sz="3600" smtClean="0"/>
              <a:t>..)]</a:t>
            </a:r>
          </a:p>
        </p:txBody>
      </p:sp>
    </p:spTree>
    <p:extLst>
      <p:ext uri="{BB962C8B-B14F-4D97-AF65-F5344CB8AC3E}">
        <p14:creationId xmlns:p14="http://schemas.microsoft.com/office/powerpoint/2010/main" val="36798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8/Libro_del_caballero_Zifar%2C_f32r.JPG/280px-Libro_del_caballero_Zifar%2C_f32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01819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f/f1/Folio_de_la_Gran_conquista_de_ultramar.jpg/220px-Folio_de_la_Gran_conquista_de_ultra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1194"/>
            <a:ext cx="345347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6165304"/>
            <a:ext cx="1741952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LZLidel caballero</a:t>
            </a:r>
            <a:endParaRPr lang="es-ES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345802"/>
            <a:ext cx="282450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7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60648"/>
            <a:ext cx="8712968" cy="6336704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i="1" smtClean="0"/>
              <a:t>Amadís de Gaula</a:t>
            </a:r>
            <a:r>
              <a:rPr lang="it-IT" smtClean="0"/>
              <a:t>: texto primitivo antes de 1325, fragmentos de hacia 1420→ refundición de Garci Rodríguez de Montalvo publicada en 1508 (Zaragoza, Jorge Coci)</a:t>
            </a:r>
          </a:p>
          <a:p>
            <a:pPr marL="0" indent="0" algn="just">
              <a:buNone/>
            </a:pPr>
            <a:r>
              <a:rPr lang="it-IT" b="1" smtClean="0">
                <a:solidFill>
                  <a:srgbClr val="FF0000"/>
                </a:solidFill>
              </a:rPr>
              <a:t>Mezcla de novela caballeresca, bizantina y sentimental</a:t>
            </a:r>
          </a:p>
          <a:p>
            <a:pPr marL="0" indent="0" algn="just">
              <a:buNone/>
            </a:pPr>
            <a:r>
              <a:rPr lang="it-IT" b="1" i="1" smtClean="0"/>
              <a:t>Cuento del emperador Carlos Maynes</a:t>
            </a:r>
            <a:r>
              <a:rPr lang="it-IT" smtClean="0"/>
              <a:t>: </a:t>
            </a:r>
            <a:r>
              <a:rPr lang="es-ES"/>
              <a:t>colección de historias caballerescas </a:t>
            </a:r>
            <a:r>
              <a:rPr lang="es-ES" smtClean="0"/>
              <a:t>+ relatos </a:t>
            </a:r>
            <a:r>
              <a:rPr lang="es-ES"/>
              <a:t>de tipo </a:t>
            </a:r>
            <a:r>
              <a:rPr lang="es-ES" smtClean="0"/>
              <a:t>hagiográfico.</a:t>
            </a:r>
          </a:p>
          <a:p>
            <a:pPr marL="0" indent="0" algn="just">
              <a:buNone/>
            </a:pPr>
            <a:r>
              <a:rPr lang="it-IT" b="1" i="1" smtClean="0"/>
              <a:t>Cuento de un cavallero Placidas que fue después cristiano e ovo nombre Eustacio </a:t>
            </a:r>
            <a:r>
              <a:rPr lang="it-IT" smtClean="0"/>
              <a:t>(1360-70)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3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Editio princeps </a:t>
            </a:r>
            <a:r>
              <a:rPr lang="it-IT" sz="3600" smtClean="0"/>
              <a:t>de </a:t>
            </a:r>
            <a:r>
              <a:rPr lang="it-IT" sz="3600" i="1" smtClean="0"/>
              <a:t>Amadís de Gaula </a:t>
            </a:r>
            <a:r>
              <a:rPr lang="it-IT" sz="3600" smtClean="0"/>
              <a:t>(Zaragoza, Jorge Coci, 1508)</a:t>
            </a:r>
            <a:endParaRPr lang="es-ES" sz="360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58000"/>
            <a:ext cx="328467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336704"/>
          </a:xfrm>
        </p:spPr>
        <p:txBody>
          <a:bodyPr/>
          <a:lstStyle/>
          <a:p>
            <a:pPr marL="0" indent="0">
              <a:buNone/>
            </a:pPr>
            <a:r>
              <a:rPr lang="it-IT" b="1" smtClean="0">
                <a:solidFill>
                  <a:srgbClr val="FF0000"/>
                </a:solidFill>
              </a:rPr>
              <a:t>Libros de viajes</a:t>
            </a:r>
          </a:p>
          <a:p>
            <a:r>
              <a:rPr lang="it-IT" b="1" i="1" smtClean="0"/>
              <a:t>Libros del conocimiento de todos los reinos e tierras e señoríos que son por el mundo </a:t>
            </a:r>
            <a:r>
              <a:rPr lang="it-IT" smtClean="0"/>
              <a:t>(1360-1370)</a:t>
            </a:r>
          </a:p>
          <a:p>
            <a:r>
              <a:rPr lang="it-IT" b="1" i="1" smtClean="0"/>
              <a:t>Libro de Marco Polo</a:t>
            </a:r>
            <a:r>
              <a:rPr lang="it-IT" smtClean="0"/>
              <a:t>, traducido al aragonés (f. s. XIV) por Juan Fernández de Heredia (1310-1396)</a:t>
            </a:r>
          </a:p>
          <a:p>
            <a:pPr marL="0" indent="0">
              <a:buNone/>
            </a:pPr>
            <a:r>
              <a:rPr lang="it-IT" b="1" smtClean="0">
                <a:solidFill>
                  <a:srgbClr val="FF0000"/>
                </a:solidFill>
              </a:rPr>
              <a:t>Prosa histórica</a:t>
            </a:r>
          </a:p>
          <a:p>
            <a:r>
              <a:rPr lang="it-IT" b="1" i="1" smtClean="0"/>
              <a:t>Crónica de Castilla o del Campeador</a:t>
            </a:r>
          </a:p>
          <a:p>
            <a:r>
              <a:rPr lang="it-IT" b="1" i="1" smtClean="0"/>
              <a:t>Crónica de veinte reyes</a:t>
            </a:r>
          </a:p>
          <a:p>
            <a:r>
              <a:rPr lang="it-IT" b="1" i="1" smtClean="0"/>
              <a:t>Segunda crónica general o Crónica de 1344</a:t>
            </a:r>
          </a:p>
          <a:p>
            <a:r>
              <a:rPr lang="it-IT" b="1" i="1" smtClean="0"/>
              <a:t>Gran crónica de Alfonso XI</a:t>
            </a:r>
            <a:endParaRPr lang="it-IT" b="1" i="1"/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7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92" y="188640"/>
            <a:ext cx="8867388" cy="6480720"/>
          </a:xfrm>
        </p:spPr>
        <p:txBody>
          <a:bodyPr/>
          <a:lstStyle/>
          <a:p>
            <a:pPr marL="0" indent="0">
              <a:buNone/>
            </a:pPr>
            <a:r>
              <a:rPr lang="it-IT" smtClean="0">
                <a:solidFill>
                  <a:srgbClr val="FF0000"/>
                </a:solidFill>
              </a:rPr>
              <a:t>Pedro López de Ayala:</a:t>
            </a:r>
          </a:p>
          <a:p>
            <a:r>
              <a:rPr lang="it-IT" b="1" i="1" smtClean="0">
                <a:solidFill>
                  <a:schemeClr val="tx1"/>
                </a:solidFill>
              </a:rPr>
              <a:t>Crónicas de</a:t>
            </a:r>
          </a:p>
          <a:p>
            <a:pPr marL="1697038" indent="12700"/>
            <a:r>
              <a:rPr lang="it-IT" smtClean="0">
                <a:solidFill>
                  <a:schemeClr val="tx1"/>
                </a:solidFill>
              </a:rPr>
              <a:t> Pedro I (1350-1369)*</a:t>
            </a:r>
          </a:p>
          <a:p>
            <a:pPr marL="1697038" indent="12700"/>
            <a:r>
              <a:rPr lang="it-IT" smtClean="0">
                <a:solidFill>
                  <a:schemeClr val="tx1"/>
                </a:solidFill>
              </a:rPr>
              <a:t> Enrique II (1369-1379)</a:t>
            </a:r>
          </a:p>
          <a:p>
            <a:pPr marL="1697038" indent="12700"/>
            <a:r>
              <a:rPr lang="it-IT">
                <a:solidFill>
                  <a:schemeClr val="tx1"/>
                </a:solidFill>
              </a:rPr>
              <a:t> </a:t>
            </a:r>
            <a:r>
              <a:rPr lang="it-IT" smtClean="0">
                <a:solidFill>
                  <a:schemeClr val="tx1"/>
                </a:solidFill>
              </a:rPr>
              <a:t>Juan I (1379-1390)</a:t>
            </a:r>
          </a:p>
          <a:p>
            <a:pPr marL="1697038" indent="12700"/>
            <a:r>
              <a:rPr lang="it-IT" smtClean="0">
                <a:solidFill>
                  <a:schemeClr val="tx1"/>
                </a:solidFill>
              </a:rPr>
              <a:t> Enrique III  (1390-1406)</a:t>
            </a:r>
          </a:p>
          <a:p>
            <a:pPr marL="1588" indent="12700" algn="just"/>
            <a:r>
              <a:rPr lang="it-IT" smtClean="0">
                <a:solidFill>
                  <a:schemeClr val="tx1"/>
                </a:solidFill>
              </a:rPr>
              <a:t> anima el relato, cambio de técnicas narrativas, utilización de artificios literarios. Retrato físico + análisis sicológico de la conducta. Análisis de causas políticas y sociales.</a:t>
            </a:r>
            <a:endParaRPr lang="it-IT">
              <a:solidFill>
                <a:schemeClr val="tx1"/>
              </a:solidFill>
            </a:endParaRPr>
          </a:p>
          <a:p>
            <a:pPr marL="1697038" indent="12700"/>
            <a:endParaRPr lang="it-IT">
              <a:solidFill>
                <a:srgbClr val="FF0000"/>
              </a:solidFill>
            </a:endParaRPr>
          </a:p>
          <a:p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22501" y="116633"/>
            <a:ext cx="822960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600" b="1" i="1" smtClean="0">
                <a:solidFill>
                  <a:srgbClr val="FF0000"/>
                </a:solidFill>
              </a:rPr>
              <a:t>La EM en las literaturas románicas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smtClean="0"/>
              <a:t>Hasta el siglo XI no hay muestra alguna de creación literaria en lengua romance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smtClean="0"/>
              <a:t>Literatura latina ‘eslabón que une el mundo antiguo en desaparición con el mundo occidental en formación’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b="1" smtClean="0">
                <a:solidFill>
                  <a:srgbClr val="FF0000"/>
                </a:solidFill>
              </a:rPr>
              <a:t>Literaturas vulgares 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smtClean="0"/>
              <a:t>(jarchas)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smtClean="0"/>
              <a:t>Finales siglo XI: Chanson de Roland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smtClean="0"/>
              <a:t>Principios siglo XII: poemas de Guillermo de Aquitania</a:t>
            </a:r>
          </a:p>
          <a:p>
            <a:pPr marL="0" indent="0" algn="just">
              <a:lnSpc>
                <a:spcPct val="80000"/>
              </a:lnSpc>
              <a:spcBef>
                <a:spcPts val="550"/>
              </a:spcBef>
              <a:buFont typeface="Arial" charset="0"/>
              <a:buNone/>
            </a:pPr>
            <a:r>
              <a:rPr lang="en-GB" altLang="it-IT" sz="3200" b="1">
                <a:solidFill>
                  <a:srgbClr val="C00000"/>
                </a:solidFill>
              </a:rPr>
              <a:t> </a:t>
            </a:r>
            <a:r>
              <a:rPr lang="en-GB" altLang="it-IT" sz="3200" b="1" smtClean="0">
                <a:solidFill>
                  <a:srgbClr val="C00000"/>
                </a:solidFill>
              </a:rPr>
              <a:t>el mayor desarrollo de la literatura latina medieval coincide con el nacimiento de las literaturas romances</a:t>
            </a:r>
            <a:endParaRPr lang="en-GB" altLang="it-IT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i="1" smtClean="0"/>
              <a:t>Crónicas de los reyes de España</a:t>
            </a:r>
            <a:endParaRPr lang="es-ES" sz="3600" i="1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194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-staff.ou.edu/L/A-Robert.R.Lauer-1/CancionerodePala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2" y="149620"/>
            <a:ext cx="382434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panisharts.com/books/literature/imagenes/ccas1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94202"/>
            <a:ext cx="374916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29594" y="6226613"/>
            <a:ext cx="9173593" cy="62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>
                <a:solidFill>
                  <a:schemeClr val="tx2"/>
                </a:solidFill>
              </a:rPr>
              <a:t>Cancionero</a:t>
            </a:r>
            <a:r>
              <a:rPr lang="it-IT" i="1" dirty="0" smtClean="0">
                <a:solidFill>
                  <a:schemeClr val="tx2"/>
                </a:solidFill>
              </a:rPr>
              <a:t> </a:t>
            </a:r>
            <a:r>
              <a:rPr lang="it-IT" i="1" dirty="0">
                <a:solidFill>
                  <a:schemeClr val="tx2"/>
                </a:solidFill>
              </a:rPr>
              <a:t>d’</a:t>
            </a:r>
            <a:r>
              <a:rPr lang="it-IT" i="1" dirty="0" err="1">
                <a:solidFill>
                  <a:schemeClr val="tx2"/>
                </a:solidFill>
              </a:rPr>
              <a:t>Herberay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i="1" dirty="0" err="1">
                <a:solidFill>
                  <a:schemeClr val="tx2"/>
                </a:solidFill>
              </a:rPr>
              <a:t>des</a:t>
            </a:r>
            <a:r>
              <a:rPr lang="it-IT" i="1" dirty="0">
                <a:solidFill>
                  <a:schemeClr val="tx2"/>
                </a:solidFill>
              </a:rPr>
              <a:t> </a:t>
            </a:r>
            <a:r>
              <a:rPr lang="it-IT" i="1" dirty="0" err="1">
                <a:solidFill>
                  <a:schemeClr val="tx2"/>
                </a:solidFill>
              </a:rPr>
              <a:t>Essarts</a:t>
            </a:r>
            <a:r>
              <a:rPr lang="it-IT" dirty="0">
                <a:solidFill>
                  <a:schemeClr val="tx2"/>
                </a:solidFill>
              </a:rPr>
              <a:t>, c. </a:t>
            </a:r>
            <a:r>
              <a:rPr lang="it-IT" dirty="0" smtClean="0">
                <a:solidFill>
                  <a:schemeClr val="tx2"/>
                </a:solidFill>
              </a:rPr>
              <a:t>1465          </a:t>
            </a:r>
            <a:r>
              <a:rPr lang="it-IT" i="1" dirty="0" err="1" smtClean="0">
                <a:solidFill>
                  <a:schemeClr val="tx2"/>
                </a:solidFill>
              </a:rPr>
              <a:t>Cancionero</a:t>
            </a:r>
            <a:r>
              <a:rPr lang="it-IT" i="1" dirty="0" smtClean="0">
                <a:solidFill>
                  <a:schemeClr val="tx2"/>
                </a:solidFill>
              </a:rPr>
              <a:t> de la </a:t>
            </a:r>
            <a:r>
              <a:rPr lang="it-IT" i="1" dirty="0" err="1" smtClean="0">
                <a:solidFill>
                  <a:schemeClr val="tx2"/>
                </a:solidFill>
              </a:rPr>
              <a:t>Casanatense</a:t>
            </a:r>
            <a:r>
              <a:rPr lang="it-IT" i="1" dirty="0" smtClean="0">
                <a:solidFill>
                  <a:schemeClr val="tx2"/>
                </a:solidFill>
              </a:rPr>
              <a:t> o de Roma, </a:t>
            </a:r>
            <a:r>
              <a:rPr lang="it-IT" dirty="0" err="1" smtClean="0">
                <a:solidFill>
                  <a:schemeClr val="tx2"/>
                </a:solidFill>
              </a:rPr>
              <a:t>ca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                                                                                    1460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09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8084"/>
            <a:ext cx="3755135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ervantesvirtual.com/images/portales/lucas_fernandez/graf/cronologia/10_cr_hernando_castillo_cancionero_151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84"/>
            <a:ext cx="3963932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9" y="6309320"/>
            <a:ext cx="8820472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>
                <a:solidFill>
                  <a:schemeClr val="tx1"/>
                </a:solidFill>
              </a:rPr>
              <a:t>Cancionero</a:t>
            </a:r>
            <a:r>
              <a:rPr lang="it-IT" sz="1600" i="1" dirty="0" smtClean="0">
                <a:solidFill>
                  <a:schemeClr val="tx1"/>
                </a:solidFill>
              </a:rPr>
              <a:t> de </a:t>
            </a:r>
            <a:r>
              <a:rPr lang="it-IT" sz="1600" i="1" dirty="0" err="1" smtClean="0">
                <a:solidFill>
                  <a:schemeClr val="tx1"/>
                </a:solidFill>
              </a:rPr>
              <a:t>Estúñiga</a:t>
            </a:r>
            <a:r>
              <a:rPr lang="it-IT" sz="1600" i="1" dirty="0" smtClean="0">
                <a:solidFill>
                  <a:schemeClr val="tx1"/>
                </a:solidFill>
              </a:rPr>
              <a:t>, </a:t>
            </a:r>
            <a:r>
              <a:rPr lang="it-IT" sz="1600" i="1" dirty="0" err="1" smtClean="0">
                <a:solidFill>
                  <a:schemeClr val="tx1"/>
                </a:solidFill>
              </a:rPr>
              <a:t>primera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mitad</a:t>
            </a:r>
            <a:r>
              <a:rPr lang="it-IT" sz="1600" i="1" dirty="0" smtClean="0">
                <a:solidFill>
                  <a:schemeClr val="tx1"/>
                </a:solidFill>
              </a:rPr>
              <a:t> del XV</a:t>
            </a:r>
            <a:r>
              <a:rPr lang="it-IT" b="1" dirty="0" smtClean="0">
                <a:solidFill>
                  <a:schemeClr val="tx1"/>
                </a:solidFill>
              </a:rPr>
              <a:t>       </a:t>
            </a:r>
            <a:r>
              <a:rPr lang="it-IT" sz="1600" i="1" dirty="0" err="1" smtClean="0">
                <a:solidFill>
                  <a:schemeClr val="tx1"/>
                </a:solidFill>
              </a:rPr>
              <a:t>Cancionero</a:t>
            </a:r>
            <a:r>
              <a:rPr lang="it-IT" sz="1600" i="1" dirty="0" smtClean="0">
                <a:solidFill>
                  <a:schemeClr val="tx1"/>
                </a:solidFill>
              </a:rPr>
              <a:t> Gene</a:t>
            </a:r>
            <a:r>
              <a:rPr lang="it-IT" sz="1600" dirty="0" smtClean="0">
                <a:solidFill>
                  <a:schemeClr val="tx1"/>
                </a:solidFill>
              </a:rPr>
              <a:t>ral de </a:t>
            </a:r>
            <a:r>
              <a:rPr lang="it-IT" sz="1600" dirty="0" err="1" smtClean="0">
                <a:solidFill>
                  <a:schemeClr val="tx1"/>
                </a:solidFill>
              </a:rPr>
              <a:t>Hernando</a:t>
            </a:r>
            <a:r>
              <a:rPr lang="it-IT" sz="1600" dirty="0" smtClean="0">
                <a:solidFill>
                  <a:schemeClr val="tx1"/>
                </a:solidFill>
              </a:rPr>
              <a:t> del Castillo,   </a:t>
            </a:r>
          </a:p>
          <a:p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                                                                                          [Valencia, 1514, Jorge </a:t>
            </a:r>
            <a:r>
              <a:rPr lang="it-IT" sz="1600" dirty="0" err="1" smtClean="0">
                <a:solidFill>
                  <a:schemeClr val="tx1"/>
                </a:solidFill>
              </a:rPr>
              <a:t>Coci</a:t>
            </a:r>
            <a:r>
              <a:rPr lang="it-IT" sz="1600" dirty="0" smtClean="0">
                <a:solidFill>
                  <a:schemeClr val="tx1"/>
                </a:solidFill>
              </a:rPr>
              <a:t>]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3200" b="1" smtClean="0">
                <a:solidFill>
                  <a:srgbClr val="FF0000"/>
                </a:solidFill>
              </a:rPr>
              <a:t>La Edad Media plural de la península.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3200" b="1" smtClean="0"/>
              <a:t>Reino visigodo</a:t>
            </a:r>
            <a:r>
              <a:rPr lang="en-GB" altLang="it-IT" sz="3200" smtClean="0"/>
              <a:t>:  cuerpo social único hispanorromano-visigodo; adopción del latín, de 587 adopción del catolicismo romano (antes arrianos). 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3200" b="1" smtClean="0"/>
              <a:t>Al Andalus</a:t>
            </a:r>
            <a:r>
              <a:rPr lang="en-GB" altLang="it-IT" sz="3200" smtClean="0"/>
              <a:t>: emirato de Córdoba (vinculado al Califato de Damasco),756 emirato independiente, 929 califato, Almanzor, taifas, 1492: Muhammad XII (Boabdil el Chico) entrega Granada, capital del Reino Nazarí, a Fernando e Isabel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3200" b="1" smtClean="0"/>
              <a:t>Judíos</a:t>
            </a:r>
            <a:r>
              <a:rPr lang="en-GB" altLang="it-IT" sz="3200" smtClean="0"/>
              <a:t>: asentados en la Península desde época muy antigua, componente fundamental de la España medieval</a:t>
            </a:r>
            <a:endParaRPr lang="en-GB" altLang="it-IT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07504" y="116632"/>
            <a:ext cx="8579296" cy="64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b="1" smtClean="0">
                <a:solidFill>
                  <a:srgbClr val="FF0000"/>
                </a:solidFill>
              </a:rPr>
              <a:t>Reinos cristianos: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/>
              <a:t>Pelayo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Covadonga  (718)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1118: Zaragoza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Siglo XIII: Campañas de Fernando III de Castilla y de Jaime I de Aragón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1212: batalla de las Navas de Tolosa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1238: Valencia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1240: Córdoba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1253 Sevilla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De finales del siglo XIII Aragón se vierte hacia el Mediterráneo, incorpora Sicilia (1282), Cerdeña (1323) interviene en el Imperio Bizantino (1303-1309)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Font typeface="Arial" charset="0"/>
              <a:buNone/>
            </a:pPr>
            <a:r>
              <a:rPr lang="en-GB" altLang="it-IT" sz="2800" smtClean="0"/>
              <a:t>Crisis del siglo XIV: peste negra, guerra civil en Castilla, primeras matanzas de judíos (1391 Andalucía, Castilla, Aragón)</a:t>
            </a:r>
            <a:endParaRPr lang="en-GB" alt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512" y="0"/>
            <a:ext cx="85072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defTabSz="449263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2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3200" smtClean="0"/>
              <a:t>Las palabras</a:t>
            </a:r>
          </a:p>
          <a:p>
            <a:pPr marL="88900" algn="just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en-GB" altLang="it-IT" sz="2800" smtClean="0"/>
              <a:t>-  </a:t>
            </a:r>
            <a:r>
              <a:rPr lang="en-GB" altLang="it-IT" sz="2800" smtClean="0">
                <a:solidFill>
                  <a:schemeClr val="tx1"/>
                </a:solidFill>
              </a:rPr>
              <a:t>frontera:  la línea fluctuante que separaba los territorios   cristianos de los musulmanes</a:t>
            </a:r>
          </a:p>
          <a:p>
            <a:pPr marL="457200" indent="-457200" algn="just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mozárabe(es): cristiano que vive en territorio musulmán</a:t>
            </a:r>
          </a:p>
          <a:p>
            <a:pPr marL="457200" indent="-457200" algn="just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muladí(es): cristianos convertidos e islamizados</a:t>
            </a:r>
          </a:p>
          <a:p>
            <a:pPr marL="457200" indent="-457200" algn="just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mudéjar(es): musulmán que vive en territorio cristiano</a:t>
            </a:r>
          </a:p>
          <a:p>
            <a:pPr marL="457200" indent="-457200" algn="just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morisco: musulmán convertido al cristianismo</a:t>
            </a:r>
          </a:p>
          <a:p>
            <a:pPr marL="457200" indent="-457200" algn="just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/>
              <a:t>c</a:t>
            </a:r>
            <a:r>
              <a:rPr lang="en-GB" altLang="it-IT" sz="2800" smtClean="0"/>
              <a:t>onverso(s): judío convertido al cristianismo (cristiano nuevo </a:t>
            </a:r>
            <a:r>
              <a:rPr lang="en-GB" altLang="it-IT" sz="2800" i="1" smtClean="0"/>
              <a:t>vs.</a:t>
            </a:r>
            <a:r>
              <a:rPr lang="en-GB" altLang="it-IT" sz="2800" smtClean="0"/>
              <a:t> cristiano viejo); criptojudío: converso judaizante (marrano: palabra ofensiva)</a:t>
            </a:r>
          </a:p>
          <a:p>
            <a:pPr marL="457200" indent="-457200" algn="just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en-GB" altLang="it-IT" sz="2800" smtClean="0"/>
              <a:t>Sefardí(es), sefaradí(es), sefar(a)dí(im)= judío de origen ibérico, tras la expulsión de 1492 (de Sefarad, nombre bíblico de la península ) </a:t>
            </a:r>
            <a:endParaRPr lang="en-GB" altLang="it-IT" sz="2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DejaVu Sans"/>
        <a:cs typeface="DejaVu Sans"/>
      </a:majorFont>
      <a:minorFont>
        <a:latin typeface="Calibri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alibri" pitchFamily="32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4063</Words>
  <Application>Microsoft Office PowerPoint</Application>
  <PresentationFormat>Presentazione su schermo (4:3)</PresentationFormat>
  <Paragraphs>303</Paragraphs>
  <Slides>62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70" baseType="lpstr">
      <vt:lpstr>Arial</vt:lpstr>
      <vt:lpstr>Book Antiqua</vt:lpstr>
      <vt:lpstr>Calibri</vt:lpstr>
      <vt:lpstr>DejaVu Sans</vt:lpstr>
      <vt:lpstr>Old English Text MT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 ejemplo de una estrofa de una  muwaššaḥa + ḫarğa anónima traducida por Emilio García Gómez</vt:lpstr>
      <vt:lpstr>Presentazione standard di PowerPoint</vt:lpstr>
      <vt:lpstr>Presentazione standard di PowerPoint</vt:lpstr>
      <vt:lpstr>Cancionero de Ajuda: miniatura</vt:lpstr>
      <vt:lpstr>Presentazione standard di PowerPoint</vt:lpstr>
      <vt:lpstr>Presentazione standard di PowerPoint</vt:lpstr>
      <vt:lpstr>Cantar de mio Cid</vt:lpstr>
      <vt:lpstr>Presentazione standard di PowerPoint</vt:lpstr>
      <vt:lpstr>Presentazione standard di PowerPoint</vt:lpstr>
      <vt:lpstr>Presentazione standard di PowerPoint</vt:lpstr>
      <vt:lpstr>Milagros de Nuestra Señora</vt:lpstr>
      <vt:lpstr>Presentazione standard di PowerPoint</vt:lpstr>
      <vt:lpstr>Presentazione standard di PowerPoint</vt:lpstr>
      <vt:lpstr>Presentazione standard di PowerPoint</vt:lpstr>
      <vt:lpstr>Razón de amor con los denuestos del agua y el vino</vt:lpstr>
      <vt:lpstr>Presentazione standard di PowerPoint</vt:lpstr>
      <vt:lpstr>Libro de Buen Amor</vt:lpstr>
      <vt:lpstr>Presentazione standard di PowerPoint</vt:lpstr>
      <vt:lpstr>Libro Rimado de Palacio</vt:lpstr>
      <vt:lpstr>Presentazione standard di PowerPoint</vt:lpstr>
      <vt:lpstr>Proverbios morales: códice aljamiado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Estoria de España</vt:lpstr>
      <vt:lpstr>Presentazione standard di PowerPoint</vt:lpstr>
      <vt:lpstr>Presentazione standard di PowerPoint</vt:lpstr>
      <vt:lpstr>Sendebar</vt:lpstr>
      <vt:lpstr>Presentazione standard di PowerPoint</vt:lpstr>
      <vt:lpstr>Baarlam e Josaphat</vt:lpstr>
      <vt:lpstr>Presentazione standard di PowerPoint</vt:lpstr>
      <vt:lpstr>Castigos e documentos…</vt:lpstr>
      <vt:lpstr>Presentazione standard di PowerPoint</vt:lpstr>
      <vt:lpstr>Libro del Conde Lucanor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Editio princeps de Amadís de Gaula (Zaragoza, Jorge Coci, 1508)</vt:lpstr>
      <vt:lpstr>Presentazione standard di PowerPoint</vt:lpstr>
      <vt:lpstr>Presentazione standard di PowerPoint</vt:lpstr>
      <vt:lpstr>Crónicas de los reyes de España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di Verona Dottorato iin Lingue, Letterature e Cultur</dc:title>
  <dc:creator>Andrea Zinato</dc:creator>
  <cp:lastModifiedBy>Andrea Zinato</cp:lastModifiedBy>
  <cp:revision>188</cp:revision>
  <cp:lastPrinted>2016-04-08T13:08:45Z</cp:lastPrinted>
  <dcterms:modified xsi:type="dcterms:W3CDTF">2018-11-26T14:48:52Z</dcterms:modified>
</cp:coreProperties>
</file>