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084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0237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400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089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661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95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824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07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190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0459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652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338DA-0803-4AC3-8EF5-D8B25FB85523}" type="datetimeFigureOut">
              <a:rPr lang="it-IT" smtClean="0"/>
              <a:t>14/09/2014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7AD8C-6D81-40AE-937B-E711A9FFB5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696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1800" dirty="0" smtClean="0"/>
              <a:t>Agenzie di viaggio e turismo = imprese turistiche a carattere privatistico.</a:t>
            </a:r>
          </a:p>
          <a:p>
            <a:r>
              <a:rPr lang="it-IT" sz="1800" dirty="0" smtClean="0"/>
              <a:t>Legislazione sulla agenzie di viaggio = diritto privato (rapporto tra agenzia e clientela)  e diritto amministrativo (regole pubblicistiche sulle condizioni per l’esercizio dell’impresa = pubblico interesse).</a:t>
            </a:r>
          </a:p>
          <a:p>
            <a:r>
              <a:rPr lang="it-IT" sz="1800" dirty="0" smtClean="0"/>
              <a:t>Legge n. 2650/1937;</a:t>
            </a:r>
          </a:p>
          <a:p>
            <a:r>
              <a:rPr lang="it-IT" sz="1800" dirty="0" smtClean="0"/>
              <a:t>Decreto legislativo n. 6/1972 = trasferimento alle Regioni delle funzioni amministrative relative alle agenzie di viaggio;</a:t>
            </a:r>
          </a:p>
          <a:p>
            <a:r>
              <a:rPr lang="it-IT" sz="1800" dirty="0" smtClean="0"/>
              <a:t>Legge n. 217/1983 = principi fondamentali per le leggi regionali in tema di agenzia di viaggio;</a:t>
            </a:r>
          </a:p>
          <a:p>
            <a:r>
              <a:rPr lang="it-IT" sz="1800" dirty="0" smtClean="0"/>
              <a:t>Decreto legislativo m. 392/1991 attuativo della direttiva europea n. 470/1982;</a:t>
            </a:r>
          </a:p>
          <a:p>
            <a:r>
              <a:rPr lang="it-IT" sz="1800" dirty="0" smtClean="0"/>
              <a:t>Decreto legislativo n. 206/2007 attuativo della direttiva europea n. 36/2005 sul riconoscimento delle qualifiche professionali.</a:t>
            </a:r>
          </a:p>
          <a:p>
            <a:r>
              <a:rPr lang="it-IT" sz="1800" dirty="0" smtClean="0"/>
              <a:t>Art. 9 legge n. 217/1983 abrogato dal </a:t>
            </a:r>
            <a:r>
              <a:rPr lang="it-IT" sz="1800" dirty="0" err="1" smtClean="0"/>
              <a:t>d.p.c.m</a:t>
            </a:r>
            <a:r>
              <a:rPr lang="it-IT" sz="1800" dirty="0" smtClean="0"/>
              <a:t>. 13 settembre 2002 di recepimento dell’accordo fra Stato, Regioni e Province autonome di Trento e Bolzano sui principi per l’armonizzazione, la valorizzazione, lo sviluppo del sistema turistico. </a:t>
            </a:r>
          </a:p>
          <a:p>
            <a:r>
              <a:rPr lang="it-IT" sz="1800" dirty="0" smtClean="0"/>
              <a:t>Il regolamento abroga la legge del 1983 perché lo stabilisce la legge n. 135/2001.</a:t>
            </a:r>
          </a:p>
          <a:p>
            <a:r>
              <a:rPr lang="it-IT" sz="1800" dirty="0" smtClean="0"/>
              <a:t>Titolo V = competenza esclusiva regionale in tema di turismo-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95979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000" dirty="0" smtClean="0"/>
              <a:t>Legge regionali in tema di agenzie di viaggio = delegano le funzioni amministrative agli enti locali (sussidiarietà verticale);</a:t>
            </a:r>
          </a:p>
          <a:p>
            <a:pPr algn="just"/>
            <a:r>
              <a:rPr lang="it-IT" sz="2000" dirty="0" smtClean="0"/>
              <a:t>Le leggi regionali possono però interferire con la disciplina di diritto privato. </a:t>
            </a:r>
          </a:p>
          <a:p>
            <a:pPr algn="just"/>
            <a:r>
              <a:rPr lang="it-IT" sz="2000" dirty="0" smtClean="0"/>
              <a:t>Legge di riforma n. 135/2001 abrogata dal codice del turismo (decreto legislativo n. 79/2011) includeva le agenzie di viaggio e turismo nella disposizione generale sulle imprese turistiche.</a:t>
            </a:r>
          </a:p>
          <a:p>
            <a:pPr algn="just"/>
            <a:r>
              <a:rPr lang="it-IT" sz="2000" dirty="0" smtClean="0"/>
              <a:t>Imprese turistiche = esercitano attività economiche, organizzate per la produzione, commercializzazione, intermediazione e gestione di prodotti, servizi nella formazione dell’offerta turistica. </a:t>
            </a:r>
          </a:p>
          <a:p>
            <a:pPr algn="just"/>
            <a:r>
              <a:rPr lang="it-IT" sz="2000" dirty="0" smtClean="0"/>
              <a:t>Legge n. 135 del 2011 = attribuiva il compito di individuare i tipi di imprese turistiche all’intesa Stato e Regioni.</a:t>
            </a:r>
          </a:p>
          <a:p>
            <a:pPr algn="just"/>
            <a:r>
              <a:rPr lang="it-IT" sz="2000" dirty="0" smtClean="0"/>
              <a:t>Con la trasformazione del turismo da materia di competenza concorrente a materia di competenza esclusiva regionale si decise di adottare un accordo libero fra Stato e Regioni e non più un’intesa.</a:t>
            </a:r>
          </a:p>
        </p:txBody>
      </p:sp>
    </p:spTree>
    <p:extLst>
      <p:ext uri="{BB962C8B-B14F-4D97-AF65-F5344CB8AC3E}">
        <p14:creationId xmlns:p14="http://schemas.microsoft.com/office/powerpoint/2010/main" val="419806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400" dirty="0" smtClean="0"/>
              <a:t>Accordo Stato-Regioni recepito da </a:t>
            </a:r>
            <a:r>
              <a:rPr lang="it-IT" sz="1400" dirty="0" err="1" smtClean="0"/>
              <a:t>d.p.c.m</a:t>
            </a:r>
            <a:r>
              <a:rPr lang="it-IT" sz="1400" dirty="0" smtClean="0"/>
              <a:t>. 13 settembre 2002 individua come imprese turistiche: le attività di tour operator e di agenzia  di viaggio e turismo = esercizio congiunto o separato di attività di produzione, organizzazione, intermediazione di viaggi e soggiorni e di ogni altra forma di prestazione turistica a servizio dei clienti, siano di </a:t>
            </a:r>
            <a:r>
              <a:rPr lang="it-IT" sz="1400" i="1" dirty="0" err="1" smtClean="0"/>
              <a:t>incoming</a:t>
            </a:r>
            <a:r>
              <a:rPr lang="it-IT" sz="1400" dirty="0" smtClean="0"/>
              <a:t> che di </a:t>
            </a:r>
            <a:r>
              <a:rPr lang="it-IT" sz="1400" dirty="0" err="1" smtClean="0"/>
              <a:t>outgoing</a:t>
            </a:r>
            <a:r>
              <a:rPr lang="it-IT" sz="1400" dirty="0" smtClean="0"/>
              <a:t> , attività che esercitano a livello territoriale noleggio, assistenza, accoglienza ai turisti.</a:t>
            </a:r>
          </a:p>
          <a:p>
            <a:endParaRPr lang="it-IT" sz="1400" dirty="0" smtClean="0"/>
          </a:p>
          <a:p>
            <a:r>
              <a:rPr lang="it-IT" sz="1400" dirty="0" smtClean="0"/>
              <a:t>Atto di accordo = distinzione tra tour operator ed agenzia di viaggio e turismo.</a:t>
            </a:r>
          </a:p>
          <a:p>
            <a:r>
              <a:rPr lang="it-IT" sz="1400" dirty="0" smtClean="0"/>
              <a:t>Distinzione tra agenzie che producono pacchetti turistici, servizio di completa organizzazione di viaggio classificabile come tour operator ed agenzie che si limitano a vendere viaggi già confezionati o a fornire servizi turistici separati. </a:t>
            </a:r>
          </a:p>
          <a:p>
            <a:r>
              <a:rPr lang="it-IT" sz="1400" dirty="0" smtClean="0"/>
              <a:t>Legge regionale del Veneto stabilisce le agenzie di viaggio possano svolgere altre forme di prestazione turistica a servizio dei clienti come la vendita di biglietti per qualsiasi mezzo di trasporto terrestre o la vendita di prodotti da viaggio nel rispetto della autorizzazioni di legge. </a:t>
            </a:r>
          </a:p>
          <a:p>
            <a:pPr marL="0" indent="0">
              <a:buNone/>
            </a:pPr>
            <a:endParaRPr lang="it-IT" sz="1400" dirty="0" smtClean="0"/>
          </a:p>
          <a:p>
            <a:r>
              <a:rPr lang="it-IT" sz="1400" dirty="0" smtClean="0"/>
              <a:t>Agenzie di viaggio come imprese.</a:t>
            </a:r>
          </a:p>
          <a:p>
            <a:r>
              <a:rPr lang="it-IT" sz="1400" dirty="0" smtClean="0"/>
              <a:t>Concetto di impresa (art. 2082 codice civile): imprenditore è colui che esercita professionalmente un’attività economica per la produzione di o lo scambio di beni o servizi.</a:t>
            </a:r>
          </a:p>
          <a:p>
            <a:r>
              <a:rPr lang="it-IT" sz="1400" dirty="0" smtClean="0"/>
              <a:t>Concetto di azienda (art. art. 2555 codice civile): complesso dei beni organizzati per l’esercizio dell’impresa. 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423497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Legge n. 217/1983 = per esercitare l’attività di agenzia e turismo è necessaria l’autorizzazione della Regione;</a:t>
            </a:r>
          </a:p>
          <a:p>
            <a:r>
              <a:rPr lang="it-IT" sz="2000" dirty="0" smtClean="0"/>
              <a:t>Autorità garante della concorrenza e del mercato = l’autorizzazione non deve fare riferimento al contingentamento del numero delle agenzie di viaggio e di turismo (libertà di iniziativa economica privata art. 41 </a:t>
            </a:r>
            <a:r>
              <a:rPr lang="it-IT" sz="2000" dirty="0" err="1" smtClean="0"/>
              <a:t>Cost</a:t>
            </a:r>
            <a:r>
              <a:rPr lang="it-IT" sz="2000" dirty="0" smtClean="0"/>
              <a:t>.).</a:t>
            </a:r>
          </a:p>
          <a:p>
            <a:r>
              <a:rPr lang="it-IT" sz="2000" dirty="0" smtClean="0"/>
              <a:t>Corte costituzionale (sentenza n. 162 del 1990) = la funzione di autorizzazione all’apertura di agenzie di viaggio è stata trasferita alle regioni, perché coinvolge la valutazione di un interesse turistico (funzione di polizia amministrativa in materia turistica).</a:t>
            </a:r>
          </a:p>
          <a:p>
            <a:r>
              <a:rPr lang="it-IT" sz="2000" dirty="0" smtClean="0"/>
              <a:t>Non è più necessario invece il nulla osta adottato dall’autorità di pubblica sicurezza.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19753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Semplificazione amministrativa. (silenzio assenso).</a:t>
            </a:r>
          </a:p>
          <a:p>
            <a:r>
              <a:rPr lang="it-IT" sz="2000" dirty="0" smtClean="0"/>
              <a:t>Codice del turismo (decreto legislativo n. 79/2011) = poi dichiarato incostituzionale = prevedeva che per l’apertura, il trasferimento, le modifiche riguardanti l’attività delle agenzie di viaggio fosse necessaria la S.C.I.A. (segnalazione certificata di inizio attività) secondo i limiti indicati dalla legge n. 241/1990.</a:t>
            </a:r>
          </a:p>
          <a:p>
            <a:r>
              <a:rPr lang="it-IT" sz="2000" dirty="0" smtClean="0"/>
              <a:t>Corte </a:t>
            </a:r>
            <a:r>
              <a:rPr lang="it-IT" sz="2000" dirty="0" err="1" smtClean="0"/>
              <a:t>cost</a:t>
            </a:r>
            <a:r>
              <a:rPr lang="it-IT" sz="2000" dirty="0" smtClean="0"/>
              <a:t>. annulla il codice del turismo.</a:t>
            </a:r>
          </a:p>
          <a:p>
            <a:r>
              <a:rPr lang="it-IT" sz="2000" dirty="0" smtClean="0"/>
              <a:t>Decreto legislativo n. 59/2010 attuativo della direttiva europea </a:t>
            </a:r>
            <a:r>
              <a:rPr lang="it-IT" sz="2000" dirty="0" err="1" smtClean="0"/>
              <a:t>Bolkenstein</a:t>
            </a:r>
            <a:r>
              <a:rPr lang="it-IT" sz="2000" dirty="0" smtClean="0"/>
              <a:t> = prevede la SCIA anche per le agenzie di viaggio.</a:t>
            </a:r>
          </a:p>
          <a:p>
            <a:r>
              <a:rPr lang="it-IT" sz="2000" dirty="0" smtClean="0"/>
              <a:t>Il decreto legislativo n. 59/2010 prevale sulle leggi regionali perché attua una direttiva europea fino a quando le regioni nelle materie di propria competenza diano attuazione alle direttive europee.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49110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400" dirty="0" smtClean="0"/>
              <a:t>Obbligo a carico delle agenzie di viaggio di stipulare polizze di assicurazione civile per garantire al turista l’esatto adempimento degli obblighi assunti = art. 19 codice del turismo. Questa norma è fatta salva dalla Corte costituzionale.</a:t>
            </a:r>
          </a:p>
          <a:p>
            <a:r>
              <a:rPr lang="it-IT" sz="2400" dirty="0" smtClean="0"/>
              <a:t>Polizze assicurative = rientra nell’ordinamento civile che è competenza legislativa esclusiva in capo allo Stato. </a:t>
            </a:r>
          </a:p>
          <a:p>
            <a:endParaRPr lang="it-IT" sz="2400" dirty="0"/>
          </a:p>
          <a:p>
            <a:r>
              <a:rPr lang="it-IT" sz="2400" dirty="0" smtClean="0"/>
              <a:t>Abilitazione all’esercizio della professione turistica = esame di abilitazione professionale.</a:t>
            </a:r>
          </a:p>
          <a:p>
            <a:r>
              <a:rPr lang="it-IT" sz="2400" dirty="0" smtClean="0"/>
              <a:t>Qualifica di direttore tecnico.</a:t>
            </a:r>
          </a:p>
          <a:p>
            <a:r>
              <a:rPr lang="it-IT" sz="2400" dirty="0" smtClean="0"/>
              <a:t>Denominazione dell’agenzia.</a:t>
            </a:r>
          </a:p>
          <a:p>
            <a:r>
              <a:rPr lang="it-IT" sz="2400" dirty="0" smtClean="0"/>
              <a:t>Elenco nazionale.</a:t>
            </a:r>
          </a:p>
          <a:p>
            <a:r>
              <a:rPr lang="it-IT" sz="2400" dirty="0" smtClean="0"/>
              <a:t>Elenco regionale.</a:t>
            </a:r>
          </a:p>
          <a:p>
            <a:r>
              <a:rPr lang="it-IT" sz="2400" dirty="0" smtClean="0"/>
              <a:t>Sanzioni penali.</a:t>
            </a:r>
          </a:p>
          <a:p>
            <a:r>
              <a:rPr lang="it-IT" sz="2400" dirty="0" smtClean="0"/>
              <a:t>Sanzioni amministrative.</a:t>
            </a:r>
          </a:p>
          <a:p>
            <a:r>
              <a:rPr lang="it-IT" sz="2400" dirty="0" smtClean="0"/>
              <a:t>Reclami.</a:t>
            </a:r>
          </a:p>
        </p:txBody>
      </p:sp>
    </p:spTree>
    <p:extLst>
      <p:ext uri="{BB962C8B-B14F-4D97-AF65-F5344CB8AC3E}">
        <p14:creationId xmlns:p14="http://schemas.microsoft.com/office/powerpoint/2010/main" val="305057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/>
          </a:p>
          <a:p>
            <a:endParaRPr lang="it-IT" sz="2400" dirty="0"/>
          </a:p>
          <a:p>
            <a:r>
              <a:rPr lang="it-IT" sz="2400" dirty="0" smtClean="0"/>
              <a:t>Tutte le associazioni che intendono svolgere attività di organizzazione e vendita di viaggi ai loro associati devono possedere gli stessi requisiti professionali, di onorabilità, finanziari previsti dalle leggi regionali per le agenzie imprenditoriali e possono avviare l’attività presentando una segnalazione certificata di inizio attività (SCIA).</a:t>
            </a:r>
          </a:p>
          <a:p>
            <a:r>
              <a:rPr lang="it-IT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142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924</Words>
  <Application>Microsoft Office PowerPoint</Application>
  <PresentationFormat>Presentazione su schermo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Daniele Butturini</dc:creator>
  <cp:lastModifiedBy>Bruno</cp:lastModifiedBy>
  <cp:revision>15</cp:revision>
  <dcterms:created xsi:type="dcterms:W3CDTF">2014-08-28T13:13:44Z</dcterms:created>
  <dcterms:modified xsi:type="dcterms:W3CDTF">2014-09-14T13:04:03Z</dcterms:modified>
</cp:coreProperties>
</file>