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99" d="100"/>
          <a:sy n="99" d="100"/>
        </p:scale>
        <p:origin x="-1376"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stile</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8CF17346-BE98-F340-8E12-566772DED083}" type="datetimeFigureOut">
              <a:rPr lang="it-IT" smtClean="0"/>
              <a:t>12/11/13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46341B4-4D4A-D643-8A8D-3A4E07212D74}" type="slidenum">
              <a:rPr lang="it-IT" smtClean="0"/>
              <a:t>‹n.›</a:t>
            </a:fld>
            <a:endParaRPr lang="it-IT"/>
          </a:p>
        </p:txBody>
      </p:sp>
    </p:spTree>
    <p:extLst>
      <p:ext uri="{BB962C8B-B14F-4D97-AF65-F5344CB8AC3E}">
        <p14:creationId xmlns:p14="http://schemas.microsoft.com/office/powerpoint/2010/main" val="6458946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8CF17346-BE98-F340-8E12-566772DED083}" type="datetimeFigureOut">
              <a:rPr lang="it-IT" smtClean="0"/>
              <a:t>12/11/13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46341B4-4D4A-D643-8A8D-3A4E07212D74}" type="slidenum">
              <a:rPr lang="it-IT" smtClean="0"/>
              <a:t>‹n.›</a:t>
            </a:fld>
            <a:endParaRPr lang="it-IT"/>
          </a:p>
        </p:txBody>
      </p:sp>
    </p:spTree>
    <p:extLst>
      <p:ext uri="{BB962C8B-B14F-4D97-AF65-F5344CB8AC3E}">
        <p14:creationId xmlns:p14="http://schemas.microsoft.com/office/powerpoint/2010/main" val="9559102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stile</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8CF17346-BE98-F340-8E12-566772DED083}" type="datetimeFigureOut">
              <a:rPr lang="it-IT" smtClean="0"/>
              <a:t>12/11/13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46341B4-4D4A-D643-8A8D-3A4E07212D74}" type="slidenum">
              <a:rPr lang="it-IT" smtClean="0"/>
              <a:t>‹n.›</a:t>
            </a:fld>
            <a:endParaRPr lang="it-IT"/>
          </a:p>
        </p:txBody>
      </p:sp>
    </p:spTree>
    <p:extLst>
      <p:ext uri="{BB962C8B-B14F-4D97-AF65-F5344CB8AC3E}">
        <p14:creationId xmlns:p14="http://schemas.microsoft.com/office/powerpoint/2010/main" val="886747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8CF17346-BE98-F340-8E12-566772DED083}" type="datetimeFigureOut">
              <a:rPr lang="it-IT" smtClean="0"/>
              <a:t>12/11/13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46341B4-4D4A-D643-8A8D-3A4E07212D74}" type="slidenum">
              <a:rPr lang="it-IT" smtClean="0"/>
              <a:t>‹n.›</a:t>
            </a:fld>
            <a:endParaRPr lang="it-IT"/>
          </a:p>
        </p:txBody>
      </p:sp>
    </p:spTree>
    <p:extLst>
      <p:ext uri="{BB962C8B-B14F-4D97-AF65-F5344CB8AC3E}">
        <p14:creationId xmlns:p14="http://schemas.microsoft.com/office/powerpoint/2010/main" val="3692751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stile</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8CF17346-BE98-F340-8E12-566772DED083}" type="datetimeFigureOut">
              <a:rPr lang="it-IT" smtClean="0"/>
              <a:t>12/11/13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46341B4-4D4A-D643-8A8D-3A4E07212D74}" type="slidenum">
              <a:rPr lang="it-IT" smtClean="0"/>
              <a:t>‹n.›</a:t>
            </a:fld>
            <a:endParaRPr lang="it-IT"/>
          </a:p>
        </p:txBody>
      </p:sp>
    </p:spTree>
    <p:extLst>
      <p:ext uri="{BB962C8B-B14F-4D97-AF65-F5344CB8AC3E}">
        <p14:creationId xmlns:p14="http://schemas.microsoft.com/office/powerpoint/2010/main" val="3881301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8CF17346-BE98-F340-8E12-566772DED083}" type="datetimeFigureOut">
              <a:rPr lang="it-IT" smtClean="0"/>
              <a:t>12/11/13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46341B4-4D4A-D643-8A8D-3A4E07212D74}" type="slidenum">
              <a:rPr lang="it-IT" smtClean="0"/>
              <a:t>‹n.›</a:t>
            </a:fld>
            <a:endParaRPr lang="it-IT"/>
          </a:p>
        </p:txBody>
      </p:sp>
    </p:spTree>
    <p:extLst>
      <p:ext uri="{BB962C8B-B14F-4D97-AF65-F5344CB8AC3E}">
        <p14:creationId xmlns:p14="http://schemas.microsoft.com/office/powerpoint/2010/main" val="1404087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stile</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8CF17346-BE98-F340-8E12-566772DED083}" type="datetimeFigureOut">
              <a:rPr lang="it-IT" smtClean="0"/>
              <a:t>12/11/13</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046341B4-4D4A-D643-8A8D-3A4E07212D74}" type="slidenum">
              <a:rPr lang="it-IT" smtClean="0"/>
              <a:t>‹n.›</a:t>
            </a:fld>
            <a:endParaRPr lang="it-IT"/>
          </a:p>
        </p:txBody>
      </p:sp>
    </p:spTree>
    <p:extLst>
      <p:ext uri="{BB962C8B-B14F-4D97-AF65-F5344CB8AC3E}">
        <p14:creationId xmlns:p14="http://schemas.microsoft.com/office/powerpoint/2010/main" val="395812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data 2"/>
          <p:cNvSpPr>
            <a:spLocks noGrp="1"/>
          </p:cNvSpPr>
          <p:nvPr>
            <p:ph type="dt" sz="half" idx="10"/>
          </p:nvPr>
        </p:nvSpPr>
        <p:spPr/>
        <p:txBody>
          <a:bodyPr/>
          <a:lstStyle/>
          <a:p>
            <a:fld id="{8CF17346-BE98-F340-8E12-566772DED083}" type="datetimeFigureOut">
              <a:rPr lang="it-IT" smtClean="0"/>
              <a:t>12/11/13</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046341B4-4D4A-D643-8A8D-3A4E07212D74}" type="slidenum">
              <a:rPr lang="it-IT" smtClean="0"/>
              <a:t>‹n.›</a:t>
            </a:fld>
            <a:endParaRPr lang="it-IT"/>
          </a:p>
        </p:txBody>
      </p:sp>
    </p:spTree>
    <p:extLst>
      <p:ext uri="{BB962C8B-B14F-4D97-AF65-F5344CB8AC3E}">
        <p14:creationId xmlns:p14="http://schemas.microsoft.com/office/powerpoint/2010/main" val="231669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8CF17346-BE98-F340-8E12-566772DED083}" type="datetimeFigureOut">
              <a:rPr lang="it-IT" smtClean="0"/>
              <a:t>12/11/13</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046341B4-4D4A-D643-8A8D-3A4E07212D74}" type="slidenum">
              <a:rPr lang="it-IT" smtClean="0"/>
              <a:t>‹n.›</a:t>
            </a:fld>
            <a:endParaRPr lang="it-IT"/>
          </a:p>
        </p:txBody>
      </p:sp>
    </p:spTree>
    <p:extLst>
      <p:ext uri="{BB962C8B-B14F-4D97-AF65-F5344CB8AC3E}">
        <p14:creationId xmlns:p14="http://schemas.microsoft.com/office/powerpoint/2010/main" val="2575790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stile</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8CF17346-BE98-F340-8E12-566772DED083}" type="datetimeFigureOut">
              <a:rPr lang="it-IT" smtClean="0"/>
              <a:t>12/11/13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46341B4-4D4A-D643-8A8D-3A4E07212D74}" type="slidenum">
              <a:rPr lang="it-IT" smtClean="0"/>
              <a:t>‹n.›</a:t>
            </a:fld>
            <a:endParaRPr lang="it-IT"/>
          </a:p>
        </p:txBody>
      </p:sp>
    </p:spTree>
    <p:extLst>
      <p:ext uri="{BB962C8B-B14F-4D97-AF65-F5344CB8AC3E}">
        <p14:creationId xmlns:p14="http://schemas.microsoft.com/office/powerpoint/2010/main" val="2243679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stile</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8CF17346-BE98-F340-8E12-566772DED083}" type="datetimeFigureOut">
              <a:rPr lang="it-IT" smtClean="0"/>
              <a:t>12/11/13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46341B4-4D4A-D643-8A8D-3A4E07212D74}" type="slidenum">
              <a:rPr lang="it-IT" smtClean="0"/>
              <a:t>‹n.›</a:t>
            </a:fld>
            <a:endParaRPr lang="it-IT"/>
          </a:p>
        </p:txBody>
      </p:sp>
    </p:spTree>
    <p:extLst>
      <p:ext uri="{BB962C8B-B14F-4D97-AF65-F5344CB8AC3E}">
        <p14:creationId xmlns:p14="http://schemas.microsoft.com/office/powerpoint/2010/main" val="122156278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stile</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F17346-BE98-F340-8E12-566772DED083}" type="datetimeFigureOut">
              <a:rPr lang="it-IT" smtClean="0"/>
              <a:t>12/11/13</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6341B4-4D4A-D643-8A8D-3A4E07212D74}" type="slidenum">
              <a:rPr lang="it-IT" smtClean="0"/>
              <a:t>‹n.›</a:t>
            </a:fld>
            <a:endParaRPr lang="it-IT"/>
          </a:p>
        </p:txBody>
      </p:sp>
    </p:spTree>
    <p:extLst>
      <p:ext uri="{BB962C8B-B14F-4D97-AF65-F5344CB8AC3E}">
        <p14:creationId xmlns:p14="http://schemas.microsoft.com/office/powerpoint/2010/main" val="40405594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Diritto pubblico dell’economia</a:t>
            </a:r>
            <a:endParaRPr lang="it-IT" dirty="0"/>
          </a:p>
        </p:txBody>
      </p:sp>
      <p:sp>
        <p:nvSpPr>
          <p:cNvPr id="3" name="Sottotitolo 2"/>
          <p:cNvSpPr>
            <a:spLocks noGrp="1"/>
          </p:cNvSpPr>
          <p:nvPr>
            <p:ph type="subTitle" idx="1"/>
          </p:nvPr>
        </p:nvSpPr>
        <p:spPr/>
        <p:txBody>
          <a:bodyPr/>
          <a:lstStyle/>
          <a:p>
            <a:r>
              <a:rPr lang="it-IT" dirty="0" smtClean="0"/>
              <a:t>Concetti ed evoluzione storica</a:t>
            </a:r>
            <a:endParaRPr lang="it-IT" dirty="0"/>
          </a:p>
        </p:txBody>
      </p:sp>
    </p:spTree>
    <p:extLst>
      <p:ext uri="{BB962C8B-B14F-4D97-AF65-F5344CB8AC3E}">
        <p14:creationId xmlns:p14="http://schemas.microsoft.com/office/powerpoint/2010/main" val="24354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L’economia mista</a:t>
            </a:r>
            <a:endParaRPr lang="it-IT" dirty="0"/>
          </a:p>
        </p:txBody>
      </p:sp>
      <p:sp>
        <p:nvSpPr>
          <p:cNvPr id="3" name="Segnaposto contenuto 2"/>
          <p:cNvSpPr>
            <a:spLocks noGrp="1"/>
          </p:cNvSpPr>
          <p:nvPr>
            <p:ph idx="1"/>
          </p:nvPr>
        </p:nvSpPr>
        <p:spPr/>
        <p:txBody>
          <a:bodyPr>
            <a:normAutofit/>
          </a:bodyPr>
          <a:lstStyle/>
          <a:p>
            <a:r>
              <a:rPr lang="it-IT" sz="1300" b="1" dirty="0" smtClean="0"/>
              <a:t>Nuova codificazione </a:t>
            </a:r>
            <a:r>
              <a:rPr lang="it-IT" sz="1300" dirty="0" smtClean="0"/>
              <a:t>(1942): commercializzazione del diritto privato. Disciplina molti profili: proprietà, imprenditore, urbanistica, edilizia, ecc.</a:t>
            </a:r>
          </a:p>
          <a:p>
            <a:r>
              <a:rPr lang="it-IT" sz="1300" b="1" dirty="0" smtClean="0"/>
              <a:t>Riserva originaria allo Stato </a:t>
            </a:r>
            <a:r>
              <a:rPr lang="it-IT" sz="1300" dirty="0" smtClean="0"/>
              <a:t>(monopolio di talune attività economiche: vedi anche l’art. 43 Cost.): trasporto marittimo e telefonia (1922); trasporto aereo (1923); radiodiffusione (1927); acque (1933). </a:t>
            </a:r>
          </a:p>
          <a:p>
            <a:r>
              <a:rPr lang="it-IT" sz="1300" b="1" dirty="0" smtClean="0"/>
              <a:t>Regime </a:t>
            </a:r>
            <a:r>
              <a:rPr lang="it-IT" sz="1300" b="1" dirty="0" err="1" smtClean="0"/>
              <a:t>autorizzatorio</a:t>
            </a:r>
            <a:r>
              <a:rPr lang="it-IT" sz="1300" dirty="0" smtClean="0"/>
              <a:t>: accesso controllato al mercato. Assicurazioni (1923); commercio (1926); credito (1926 e 1936); stabilimenti industriali (1939). </a:t>
            </a:r>
            <a:r>
              <a:rPr lang="it-IT" sz="1300" b="1" dirty="0" smtClean="0"/>
              <a:t>L’autorizzazione per gli stabilimenti industriali è usata dagli oligopolisti per evitare la concorrenza.</a:t>
            </a:r>
          </a:p>
          <a:p>
            <a:r>
              <a:rPr lang="it-IT" sz="1300" b="1" dirty="0" smtClean="0"/>
              <a:t>Enti pubblici di privilegio (per seta, zolfo, cotone, carbone, ecc.) perché hanno poteri derogatori alla disciplina del diritto privato.</a:t>
            </a:r>
          </a:p>
          <a:p>
            <a:r>
              <a:rPr lang="it-IT" sz="1300" b="1" dirty="0" err="1" smtClean="0"/>
              <a:t>SpA</a:t>
            </a:r>
            <a:r>
              <a:rPr lang="it-IT" sz="1300" b="1" dirty="0" smtClean="0"/>
              <a:t> con partecipazione statale: AGIP 1926, IRI 1933.</a:t>
            </a:r>
          </a:p>
          <a:p>
            <a:r>
              <a:rPr lang="it-IT" sz="1300" b="1" dirty="0" smtClean="0"/>
              <a:t>Salvataggio bancario: </a:t>
            </a:r>
            <a:r>
              <a:rPr lang="it-IT" sz="1300" dirty="0" smtClean="0"/>
              <a:t>la BCI, il CI e il Banco di Roma erano, nel contempo, operatrici attive di credito (breve termine) e azioniste (lungo termine) che controllavano ampi settori dell’economia italiana. Con la crisi del 1929 esse sono sia debitrici (azioniste) sia creditrici (per il credito) delle società. Onde evitare il tracollo della Banca d’Italia, Mussolini impose il trasferimento all’IRI delle azioni detenute dalle banche. Si crea il modello </a:t>
            </a:r>
            <a:r>
              <a:rPr lang="it-IT" sz="1300" b="1" dirty="0" smtClean="0"/>
              <a:t>holding</a:t>
            </a:r>
            <a:r>
              <a:rPr lang="it-IT" sz="1300" dirty="0" smtClean="0"/>
              <a:t>: lo Stato, tramite la capogruppo IRI, controlla ogni settore economico.</a:t>
            </a:r>
            <a:endParaRPr lang="it-IT" sz="1300" dirty="0"/>
          </a:p>
        </p:txBody>
      </p:sp>
    </p:spTree>
    <p:extLst>
      <p:ext uri="{BB962C8B-B14F-4D97-AF65-F5344CB8AC3E}">
        <p14:creationId xmlns:p14="http://schemas.microsoft.com/office/powerpoint/2010/main" val="28428765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Lo Stato del benessere</a:t>
            </a:r>
            <a:endParaRPr lang="it-IT" dirty="0"/>
          </a:p>
        </p:txBody>
      </p:sp>
      <p:sp>
        <p:nvSpPr>
          <p:cNvPr id="3" name="Segnaposto contenuto 2"/>
          <p:cNvSpPr>
            <a:spLocks noGrp="1"/>
          </p:cNvSpPr>
          <p:nvPr>
            <p:ph idx="1"/>
          </p:nvPr>
        </p:nvSpPr>
        <p:spPr/>
        <p:txBody>
          <a:bodyPr>
            <a:normAutofit fontScale="62500" lnSpcReduction="20000"/>
          </a:bodyPr>
          <a:lstStyle/>
          <a:p>
            <a:r>
              <a:rPr lang="it-IT" b="1" dirty="0" smtClean="0"/>
              <a:t>Entrata in vigore della Costituzione</a:t>
            </a:r>
            <a:r>
              <a:rPr lang="it-IT" dirty="0" smtClean="0"/>
              <a:t>:</a:t>
            </a:r>
          </a:p>
          <a:p>
            <a:pPr marL="514350" indent="-514350">
              <a:buAutoNum type="arabicParenR"/>
            </a:pPr>
            <a:r>
              <a:rPr lang="it-IT" dirty="0" smtClean="0"/>
              <a:t>Art. 43: riserva originaria allo Stato, enti pubblici o categorie di lavoratori o di utenti di imprese relative a monopolio.</a:t>
            </a:r>
          </a:p>
          <a:p>
            <a:pPr marL="514350" indent="-514350">
              <a:buAutoNum type="arabicParenR"/>
            </a:pPr>
            <a:r>
              <a:rPr lang="it-IT" dirty="0" smtClean="0"/>
              <a:t>Proprietà e impresa (art. 41 e 42 Cost.) </a:t>
            </a:r>
          </a:p>
          <a:p>
            <a:r>
              <a:rPr lang="it-IT" b="1" dirty="0" smtClean="0"/>
              <a:t>Completamento del sistema delle partecipazioni statali</a:t>
            </a:r>
            <a:r>
              <a:rPr lang="it-IT" dirty="0" smtClean="0"/>
              <a:t>: ENI (1953) cui vengono attribuite le partecipazioni statali in AGIP; Ministero delle partecipazioni statali (1956) da cui dipendono gli enti pubblici di gestione; ENEL (1962): 1) espropriazione previo indennizzo delle imprese elettriche; 2) attivazione della riserva originaria di cui all’art. 43 Cost. </a:t>
            </a:r>
          </a:p>
          <a:p>
            <a:r>
              <a:rPr lang="it-IT" b="1" dirty="0" smtClean="0"/>
              <a:t>Stato finanziatore</a:t>
            </a:r>
            <a:r>
              <a:rPr lang="it-IT" dirty="0" smtClean="0"/>
              <a:t>: contributi a fondo perduto, premi ex post, credito agevolato.  </a:t>
            </a:r>
          </a:p>
          <a:p>
            <a:r>
              <a:rPr lang="it-IT" b="1" dirty="0" smtClean="0"/>
              <a:t>Stato pianificatore</a:t>
            </a:r>
            <a:r>
              <a:rPr lang="it-IT" dirty="0" smtClean="0"/>
              <a:t>: tentativo di avviare una programmazione economica nazionale.</a:t>
            </a:r>
          </a:p>
          <a:p>
            <a:r>
              <a:rPr lang="it-IT" b="1" dirty="0" smtClean="0"/>
              <a:t>Istituzioni del benessere</a:t>
            </a:r>
            <a:r>
              <a:rPr lang="it-IT" dirty="0" smtClean="0"/>
              <a:t>: scuola media (1962), SSN (1978), pensione sociale (1974), CIG (1975). </a:t>
            </a:r>
          </a:p>
          <a:p>
            <a:pPr marL="0" indent="0">
              <a:buNone/>
            </a:pPr>
            <a:endParaRPr lang="it-IT" dirty="0"/>
          </a:p>
        </p:txBody>
      </p:sp>
    </p:spTree>
    <p:extLst>
      <p:ext uri="{BB962C8B-B14F-4D97-AF65-F5344CB8AC3E}">
        <p14:creationId xmlns:p14="http://schemas.microsoft.com/office/powerpoint/2010/main" val="3417973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L’intervento dell’Unione europea</a:t>
            </a:r>
            <a:endParaRPr lang="it-IT" dirty="0"/>
          </a:p>
        </p:txBody>
      </p:sp>
      <p:sp>
        <p:nvSpPr>
          <p:cNvPr id="3" name="Segnaposto contenuto 2"/>
          <p:cNvSpPr>
            <a:spLocks noGrp="1"/>
          </p:cNvSpPr>
          <p:nvPr>
            <p:ph idx="1"/>
          </p:nvPr>
        </p:nvSpPr>
        <p:spPr/>
        <p:txBody>
          <a:bodyPr/>
          <a:lstStyle/>
          <a:p>
            <a:r>
              <a:rPr lang="it-IT" dirty="0" smtClean="0"/>
              <a:t>le “quattro libertà” (art. 26, c. 2, TFUE): il mercato interno comporta uno spazio senza frontiere interne, nel quale è assicurata la libera circolazione delle merci, delle persone, dei servizi e dei capitali”.</a:t>
            </a:r>
          </a:p>
          <a:p>
            <a:r>
              <a:rPr lang="it-IT" dirty="0" smtClean="0"/>
              <a:t>Disciplina della concorrenza.</a:t>
            </a:r>
          </a:p>
          <a:p>
            <a:r>
              <a:rPr lang="it-IT" dirty="0" smtClean="0"/>
              <a:t>Divieto degli aiuti di Stato </a:t>
            </a:r>
            <a:r>
              <a:rPr lang="it-IT" smtClean="0"/>
              <a:t>alle imprese.</a:t>
            </a:r>
            <a:endParaRPr lang="it-IT" dirty="0" smtClean="0"/>
          </a:p>
          <a:p>
            <a:endParaRPr lang="it-IT" dirty="0"/>
          </a:p>
        </p:txBody>
      </p:sp>
    </p:spTree>
    <p:extLst>
      <p:ext uri="{BB962C8B-B14F-4D97-AF65-F5344CB8AC3E}">
        <p14:creationId xmlns:p14="http://schemas.microsoft.com/office/powerpoint/2010/main" val="923216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Cos’è il diritto pubblico dell’economia</a:t>
            </a:r>
            <a:endParaRPr lang="it-IT" dirty="0"/>
          </a:p>
        </p:txBody>
      </p:sp>
      <p:sp>
        <p:nvSpPr>
          <p:cNvPr id="3" name="Segnaposto contenuto 2"/>
          <p:cNvSpPr>
            <a:spLocks noGrp="1"/>
          </p:cNvSpPr>
          <p:nvPr>
            <p:ph idx="1"/>
          </p:nvPr>
        </p:nvSpPr>
        <p:spPr/>
        <p:txBody>
          <a:bodyPr>
            <a:normAutofit fontScale="77500" lnSpcReduction="20000"/>
          </a:bodyPr>
          <a:lstStyle/>
          <a:p>
            <a:r>
              <a:rPr lang="it-IT" dirty="0" smtClean="0"/>
              <a:t>È l’analisi delle disposizioni </a:t>
            </a:r>
            <a:r>
              <a:rPr lang="it-IT" dirty="0" err="1" smtClean="0"/>
              <a:t>costituzionali,delle</a:t>
            </a:r>
            <a:r>
              <a:rPr lang="it-IT" dirty="0" smtClean="0"/>
              <a:t> leggi ordinarie, del </a:t>
            </a:r>
            <a:r>
              <a:rPr lang="it-IT" dirty="0" smtClean="0"/>
              <a:t>diritto dell’Unione europea che si occupano dei rapporti economici (iniziativa privata, proprietà, impresa, sistema bancario e creditizio, concorrenza, ecc.). </a:t>
            </a:r>
          </a:p>
          <a:p>
            <a:r>
              <a:rPr lang="it-IT" dirty="0" smtClean="0"/>
              <a:t>È l’esame degli strumenti </a:t>
            </a:r>
            <a:r>
              <a:rPr lang="it-IT" dirty="0"/>
              <a:t>giuridici </a:t>
            </a:r>
            <a:r>
              <a:rPr lang="it-IT" dirty="0" smtClean="0"/>
              <a:t>mediante i quali pubblici poteri (Unione europea, Stato, Regioni, ecc.) regolano l’economia.</a:t>
            </a:r>
            <a:r>
              <a:rPr lang="it-IT" dirty="0" smtClean="0">
                <a:effectLst/>
              </a:rPr>
              <a:t> </a:t>
            </a:r>
            <a:endParaRPr lang="it-IT" dirty="0" smtClean="0">
              <a:effectLst/>
            </a:endParaRPr>
          </a:p>
          <a:p>
            <a:r>
              <a:rPr lang="it-IT" dirty="0" smtClean="0"/>
              <a:t>Nuovamente, può accadere che molti degli istituti oggetto di esame non appartengano necessariamente alla costituzione formale. Il diritto pubblico dell’economia esamina così anche il divario tra costituzione formale e diritto vivente.</a:t>
            </a:r>
            <a:endParaRPr lang="it-IT" dirty="0"/>
          </a:p>
        </p:txBody>
      </p:sp>
    </p:spTree>
    <p:extLst>
      <p:ext uri="{BB962C8B-B14F-4D97-AF65-F5344CB8AC3E}">
        <p14:creationId xmlns:p14="http://schemas.microsoft.com/office/powerpoint/2010/main" val="3747469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Le forme dell’intervento dei poteri pubblici in economia</a:t>
            </a:r>
            <a:endParaRPr lang="it-IT" dirty="0"/>
          </a:p>
        </p:txBody>
      </p:sp>
      <p:sp>
        <p:nvSpPr>
          <p:cNvPr id="3" name="Segnaposto contenuto 2"/>
          <p:cNvSpPr>
            <a:spLocks noGrp="1"/>
          </p:cNvSpPr>
          <p:nvPr>
            <p:ph idx="1"/>
          </p:nvPr>
        </p:nvSpPr>
        <p:spPr/>
        <p:txBody>
          <a:bodyPr>
            <a:normAutofit fontScale="77500" lnSpcReduction="20000"/>
          </a:bodyPr>
          <a:lstStyle/>
          <a:p>
            <a:pPr lvl="0"/>
            <a:r>
              <a:rPr lang="it-IT" b="1" dirty="0" smtClean="0"/>
              <a:t>Intervento diretto</a:t>
            </a:r>
            <a:r>
              <a:rPr lang="it-IT" dirty="0"/>
              <a:t>: </a:t>
            </a:r>
            <a:r>
              <a:rPr lang="it-IT" dirty="0" smtClean="0"/>
              <a:t>l’attività </a:t>
            </a:r>
            <a:r>
              <a:rPr lang="it-IT" dirty="0"/>
              <a:t>economica è assunta nella sfera della responsabilità pubblica </a:t>
            </a:r>
            <a:r>
              <a:rPr lang="it-IT" dirty="0" smtClean="0"/>
              <a:t>(è parte delle funzioni svolte dai poteri pubblici) ed è svolta </a:t>
            </a:r>
            <a:r>
              <a:rPr lang="it-IT" dirty="0"/>
              <a:t>da operatori </a:t>
            </a:r>
            <a:r>
              <a:rPr lang="it-IT" dirty="0" smtClean="0"/>
              <a:t>economici </a:t>
            </a:r>
            <a:r>
              <a:rPr lang="it-IT" dirty="0"/>
              <a:t>pubblici o che rispondono </a:t>
            </a:r>
            <a:r>
              <a:rPr lang="it-IT" dirty="0" smtClean="0"/>
              <a:t>ai </a:t>
            </a:r>
            <a:r>
              <a:rPr lang="it-IT" dirty="0"/>
              <a:t>poteri pubblici; </a:t>
            </a:r>
          </a:p>
          <a:p>
            <a:pPr lvl="0"/>
            <a:r>
              <a:rPr lang="it-IT" b="1" dirty="0" smtClean="0"/>
              <a:t>Intervento indiretto</a:t>
            </a:r>
            <a:r>
              <a:rPr lang="it-IT" dirty="0" smtClean="0"/>
              <a:t> (</a:t>
            </a:r>
            <a:r>
              <a:rPr lang="it-IT" b="1" dirty="0" smtClean="0"/>
              <a:t>regolazione economica</a:t>
            </a:r>
            <a:r>
              <a:rPr lang="it-IT" dirty="0" smtClean="0"/>
              <a:t>): l’autorità pubblica non opera come gestore/imprenditore, ma si propone di incidere sugli assetti nei quali operano gli operatori economici (i </a:t>
            </a:r>
            <a:r>
              <a:rPr lang="it-IT" b="1" dirty="0" smtClean="0"/>
              <a:t>mercati</a:t>
            </a:r>
            <a:r>
              <a:rPr lang="it-IT" dirty="0" smtClean="0"/>
              <a:t>). Il più delle volte, i mercati </a:t>
            </a:r>
            <a:r>
              <a:rPr lang="it-IT" b="1" dirty="0" smtClean="0"/>
              <a:t>non sono concorrenziali</a:t>
            </a:r>
            <a:r>
              <a:rPr lang="it-IT" dirty="0" smtClean="0"/>
              <a:t>: si dettano regole che conformano/influenzano l’attività delle imprese che operano in mercati non concorrenziali. </a:t>
            </a:r>
            <a:r>
              <a:rPr lang="it-IT" b="1" dirty="0" smtClean="0"/>
              <a:t>Lo scopo è avvicinarne il funzionamento a quello che sarebbe se il mercato operasse “naturalmente” in condizioni di concorrenza</a:t>
            </a:r>
            <a:r>
              <a:rPr lang="it-IT" dirty="0" smtClean="0"/>
              <a:t>.</a:t>
            </a:r>
          </a:p>
          <a:p>
            <a:endParaRPr lang="it-IT" dirty="0"/>
          </a:p>
        </p:txBody>
      </p:sp>
    </p:spTree>
    <p:extLst>
      <p:ext uri="{BB962C8B-B14F-4D97-AF65-F5344CB8AC3E}">
        <p14:creationId xmlns:p14="http://schemas.microsoft.com/office/powerpoint/2010/main" val="3115344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Finalità dell’intervento pubblico</a:t>
            </a:r>
            <a:endParaRPr lang="it-IT" dirty="0"/>
          </a:p>
        </p:txBody>
      </p:sp>
      <p:sp>
        <p:nvSpPr>
          <p:cNvPr id="3" name="Segnaposto contenuto 2"/>
          <p:cNvSpPr>
            <a:spLocks noGrp="1"/>
          </p:cNvSpPr>
          <p:nvPr>
            <p:ph idx="1"/>
          </p:nvPr>
        </p:nvSpPr>
        <p:spPr/>
        <p:txBody>
          <a:bodyPr>
            <a:noAutofit/>
          </a:bodyPr>
          <a:lstStyle/>
          <a:p>
            <a:r>
              <a:rPr lang="it-IT" sz="1400" b="1" dirty="0"/>
              <a:t>L’intervento pubblico</a:t>
            </a:r>
            <a:r>
              <a:rPr lang="it-IT" sz="1400" dirty="0"/>
              <a:t> </a:t>
            </a:r>
            <a:r>
              <a:rPr lang="it-IT" sz="1400" dirty="0" smtClean="0"/>
              <a:t>è </a:t>
            </a:r>
            <a:r>
              <a:rPr lang="it-IT" sz="1400" dirty="0" smtClean="0"/>
              <a:t>sempre </a:t>
            </a:r>
            <a:r>
              <a:rPr lang="it-IT" sz="1400" b="1" dirty="0" smtClean="0"/>
              <a:t>interferenza </a:t>
            </a:r>
            <a:r>
              <a:rPr lang="it-IT" sz="1400" b="1" dirty="0" smtClean="0"/>
              <a:t>nell’economia</a:t>
            </a:r>
            <a:r>
              <a:rPr lang="it-IT" sz="1400" dirty="0" smtClean="0"/>
              <a:t>: le decisioni gestionali/produttive (i. diretto) o regolative (i. indiretto) non </a:t>
            </a:r>
            <a:r>
              <a:rPr lang="it-IT" sz="1400" dirty="0"/>
              <a:t>sono assunte </a:t>
            </a:r>
            <a:r>
              <a:rPr lang="it-IT" sz="1400" dirty="0" smtClean="0"/>
              <a:t>dai </a:t>
            </a:r>
            <a:r>
              <a:rPr lang="it-IT" sz="1400" dirty="0" smtClean="0"/>
              <a:t>soggetti </a:t>
            </a:r>
            <a:r>
              <a:rPr lang="it-IT" sz="1400" dirty="0" smtClean="0"/>
              <a:t>economici, ma dai poteri </a:t>
            </a:r>
            <a:r>
              <a:rPr lang="it-IT" sz="1400" dirty="0" smtClean="0"/>
              <a:t>pubblici.  </a:t>
            </a:r>
            <a:endParaRPr lang="it-IT" sz="1400" dirty="0"/>
          </a:p>
          <a:p>
            <a:r>
              <a:rPr lang="it-IT" sz="1400" b="1" dirty="0" smtClean="0"/>
              <a:t>Per quanto oggi </a:t>
            </a:r>
            <a:r>
              <a:rPr lang="it-IT" sz="1400" dirty="0" smtClean="0"/>
              <a:t>l’intervento </a:t>
            </a:r>
            <a:r>
              <a:rPr lang="it-IT" sz="1400" dirty="0"/>
              <a:t>pubblico </a:t>
            </a:r>
            <a:r>
              <a:rPr lang="it-IT" sz="1400" dirty="0" smtClean="0"/>
              <a:t>privilegi </a:t>
            </a:r>
            <a:r>
              <a:rPr lang="it-IT" sz="1400" dirty="0"/>
              <a:t>le potenzialità dell’impresa </a:t>
            </a:r>
            <a:r>
              <a:rPr lang="it-IT" sz="1400" dirty="0" smtClean="0"/>
              <a:t>privata, </a:t>
            </a:r>
            <a:r>
              <a:rPr lang="it-IT" sz="1400" dirty="0" smtClean="0"/>
              <a:t>vi </a:t>
            </a:r>
            <a:r>
              <a:rPr lang="it-IT" sz="1400" dirty="0"/>
              <a:t>sono ipotesi </a:t>
            </a:r>
            <a:r>
              <a:rPr lang="it-IT" sz="1400" dirty="0" smtClean="0"/>
              <a:t>in cui il mercato </a:t>
            </a:r>
            <a:r>
              <a:rPr lang="it-IT" sz="1400" dirty="0" smtClean="0"/>
              <a:t>non </a:t>
            </a:r>
            <a:r>
              <a:rPr lang="it-IT" sz="1400" dirty="0" smtClean="0"/>
              <a:t>è in grado di conservare il proprio assetto concorrenziale (“fallimento” </a:t>
            </a:r>
            <a:r>
              <a:rPr lang="it-IT" sz="1400" dirty="0"/>
              <a:t>del </a:t>
            </a:r>
            <a:r>
              <a:rPr lang="it-IT" sz="1400" dirty="0" smtClean="0"/>
              <a:t>mercato)  o </a:t>
            </a:r>
            <a:r>
              <a:rPr lang="it-IT" sz="1400" dirty="0" smtClean="0"/>
              <a:t>in </a:t>
            </a:r>
            <a:r>
              <a:rPr lang="it-IT" sz="1400" dirty="0" smtClean="0"/>
              <a:t>cui determinati beni o servizi non sarebbero </a:t>
            </a:r>
            <a:r>
              <a:rPr lang="it-IT" sz="1400" dirty="0" smtClean="0"/>
              <a:t>prodotti </a:t>
            </a:r>
            <a:r>
              <a:rPr lang="it-IT" sz="1400" dirty="0" smtClean="0"/>
              <a:t>perché non </a:t>
            </a:r>
            <a:r>
              <a:rPr lang="it-IT" sz="1400" dirty="0" smtClean="0"/>
              <a:t>“convenienti</a:t>
            </a:r>
            <a:r>
              <a:rPr lang="it-IT" sz="1400" dirty="0" smtClean="0"/>
              <a:t>” per gli attori economici. </a:t>
            </a:r>
          </a:p>
          <a:p>
            <a:r>
              <a:rPr lang="it-IT" sz="1400" dirty="0" smtClean="0"/>
              <a:t>Di </a:t>
            </a:r>
            <a:r>
              <a:rPr lang="it-IT" sz="1400" dirty="0" smtClean="0"/>
              <a:t>qui </a:t>
            </a:r>
            <a:r>
              <a:rPr lang="it-IT" sz="1400" dirty="0" smtClean="0"/>
              <a:t>derivano due </a:t>
            </a:r>
            <a:r>
              <a:rPr lang="it-IT" sz="1400" dirty="0" smtClean="0"/>
              <a:t>tipi di intervento:</a:t>
            </a:r>
            <a:endParaRPr lang="it-IT" sz="1400" dirty="0"/>
          </a:p>
          <a:p>
            <a:pPr marL="0" lvl="0" indent="0">
              <a:buNone/>
            </a:pPr>
            <a:r>
              <a:rPr lang="it-IT" sz="1400" b="1" dirty="0" smtClean="0"/>
              <a:t>1) Correzione di disfunzioni</a:t>
            </a:r>
            <a:r>
              <a:rPr lang="it-IT" sz="1400" dirty="0" smtClean="0"/>
              <a:t> </a:t>
            </a:r>
            <a:r>
              <a:rPr lang="it-IT" sz="1400" dirty="0" smtClean="0"/>
              <a:t>prodotte </a:t>
            </a:r>
            <a:r>
              <a:rPr lang="it-IT" sz="1400" dirty="0" smtClean="0"/>
              <a:t>del mercato stesso, </a:t>
            </a:r>
            <a:r>
              <a:rPr lang="it-IT" sz="1400" dirty="0" smtClean="0"/>
              <a:t>perché crea </a:t>
            </a:r>
            <a:r>
              <a:rPr lang="it-IT" sz="1400" dirty="0"/>
              <a:t>effetti anticoncorrenziali (cartelli, monopoli)</a:t>
            </a:r>
            <a:r>
              <a:rPr lang="it-IT" sz="1400" dirty="0" smtClean="0"/>
              <a:t>;</a:t>
            </a:r>
          </a:p>
          <a:p>
            <a:pPr marL="0" lvl="0" indent="0">
              <a:buNone/>
            </a:pPr>
            <a:r>
              <a:rPr lang="it-IT" sz="1400" b="1" dirty="0" smtClean="0"/>
              <a:t>2) Realizzazione di scopi</a:t>
            </a:r>
            <a:r>
              <a:rPr lang="it-IT" sz="1400" dirty="0" smtClean="0"/>
              <a:t> </a:t>
            </a:r>
            <a:r>
              <a:rPr lang="it-IT" sz="1400" dirty="0"/>
              <a:t>di per sé estranei al mercato </a:t>
            </a:r>
            <a:r>
              <a:rPr lang="it-IT" sz="1400" dirty="0" smtClean="0"/>
              <a:t>e che il mercato non avrebbe interesse a conseguire. </a:t>
            </a:r>
            <a:endParaRPr lang="it-IT" sz="1400" dirty="0"/>
          </a:p>
          <a:p>
            <a:endParaRPr lang="it-IT" sz="1400" b="1" dirty="0" smtClean="0"/>
          </a:p>
          <a:p>
            <a:r>
              <a:rPr lang="it-IT" sz="1400" b="1" dirty="0" smtClean="0"/>
              <a:t>Forme </a:t>
            </a:r>
            <a:r>
              <a:rPr lang="it-IT" sz="1400" b="1" dirty="0"/>
              <a:t>di correzione delle disfunzioni</a:t>
            </a:r>
            <a:r>
              <a:rPr lang="it-IT" sz="1400" b="1" dirty="0" smtClean="0"/>
              <a:t>: </a:t>
            </a:r>
            <a:r>
              <a:rPr lang="it-IT" sz="1400" b="1" dirty="0" smtClean="0"/>
              <a:t>si </a:t>
            </a:r>
            <a:r>
              <a:rPr lang="it-IT" sz="1400" dirty="0" smtClean="0"/>
              <a:t>conservano </a:t>
            </a:r>
            <a:r>
              <a:rPr lang="it-IT" sz="1400" dirty="0"/>
              <a:t>i benefici </a:t>
            </a:r>
            <a:r>
              <a:rPr lang="it-IT" sz="1400" dirty="0" smtClean="0"/>
              <a:t>del mercato, senza eliminarne il carattere concorrenziale. </a:t>
            </a:r>
            <a:r>
              <a:rPr lang="it-IT" sz="1400" dirty="0" smtClean="0"/>
              <a:t>Si </a:t>
            </a:r>
            <a:r>
              <a:rPr lang="it-IT" sz="1400" dirty="0"/>
              <a:t>mantiene, con la regolazione economica, il mercato di concorrenza, </a:t>
            </a:r>
            <a:r>
              <a:rPr lang="it-IT" sz="1400" dirty="0" smtClean="0"/>
              <a:t>ma </a:t>
            </a:r>
            <a:r>
              <a:rPr lang="it-IT" sz="1400" dirty="0" smtClean="0"/>
              <a:t>si neutralizzano </a:t>
            </a:r>
            <a:r>
              <a:rPr lang="it-IT" sz="1400" dirty="0" smtClean="0"/>
              <a:t>gli </a:t>
            </a:r>
            <a:r>
              <a:rPr lang="it-IT" sz="1400" dirty="0" smtClean="0"/>
              <a:t>elementi monopolistici. Il monopolio è limitato all’infrastruttura </a:t>
            </a:r>
            <a:r>
              <a:rPr lang="it-IT" sz="1400" dirty="0"/>
              <a:t>non </a:t>
            </a:r>
            <a:r>
              <a:rPr lang="it-IT" sz="1400" dirty="0" smtClean="0"/>
              <a:t>duplicabile (rete </a:t>
            </a:r>
            <a:r>
              <a:rPr lang="it-IT" sz="1400" dirty="0"/>
              <a:t>energetica, rete ferroviaria, ecc.</a:t>
            </a:r>
            <a:r>
              <a:rPr lang="it-IT" sz="1400" dirty="0" smtClean="0"/>
              <a:t>), </a:t>
            </a:r>
            <a:r>
              <a:rPr lang="it-IT" sz="1400" dirty="0" smtClean="0"/>
              <a:t>il </a:t>
            </a:r>
            <a:r>
              <a:rPr lang="it-IT" sz="1400" dirty="0" smtClean="0"/>
              <a:t>relativo prodotto/servizio è rimesso alla libera concorrenza.  </a:t>
            </a:r>
            <a:endParaRPr lang="it-IT" sz="1400" dirty="0"/>
          </a:p>
          <a:p>
            <a:r>
              <a:rPr lang="it-IT" sz="1400" b="1" dirty="0" smtClean="0"/>
              <a:t>Conseguimento </a:t>
            </a:r>
            <a:r>
              <a:rPr lang="it-IT" sz="1400" b="1" dirty="0" smtClean="0"/>
              <a:t>di </a:t>
            </a:r>
            <a:r>
              <a:rPr lang="it-IT" sz="1400" b="1" dirty="0" smtClean="0"/>
              <a:t>scopi estranei</a:t>
            </a:r>
            <a:r>
              <a:rPr lang="it-IT" sz="1400" b="1" dirty="0"/>
              <a:t> </a:t>
            </a:r>
            <a:r>
              <a:rPr lang="it-IT" sz="1400" b="1" dirty="0" smtClean="0"/>
              <a:t>al </a:t>
            </a:r>
            <a:r>
              <a:rPr lang="it-IT" sz="1400" b="1" dirty="0" smtClean="0"/>
              <a:t>mercato: </a:t>
            </a:r>
            <a:r>
              <a:rPr lang="it-IT" sz="1400" dirty="0" smtClean="0"/>
              <a:t>sistema </a:t>
            </a:r>
            <a:r>
              <a:rPr lang="it-IT" sz="1400" dirty="0"/>
              <a:t>dei servizi pubblici. </a:t>
            </a:r>
            <a:r>
              <a:rPr lang="it-IT" sz="1400" dirty="0" smtClean="0"/>
              <a:t>Gli </a:t>
            </a:r>
            <a:r>
              <a:rPr lang="it-IT" sz="1400" dirty="0"/>
              <a:t>scopi non sono dati in modo </a:t>
            </a:r>
            <a:r>
              <a:rPr lang="it-IT" sz="1400" dirty="0" smtClean="0"/>
              <a:t>definitivo, ma dipendono </a:t>
            </a:r>
            <a:r>
              <a:rPr lang="it-IT" sz="1400" dirty="0"/>
              <a:t>dalle condizioni </a:t>
            </a:r>
            <a:r>
              <a:rPr lang="it-IT" sz="1400" dirty="0" smtClean="0"/>
              <a:t>di </a:t>
            </a:r>
            <a:r>
              <a:rPr lang="it-IT" sz="1400" dirty="0"/>
              <a:t>una data società, </a:t>
            </a:r>
            <a:r>
              <a:rPr lang="it-IT" sz="1400" dirty="0" smtClean="0"/>
              <a:t>dagli </a:t>
            </a:r>
            <a:r>
              <a:rPr lang="it-IT" sz="1400" dirty="0"/>
              <a:t>orientamenti prevalenti nelle forze politiche, ecc. </a:t>
            </a:r>
            <a:r>
              <a:rPr lang="it-IT" sz="1400" dirty="0" smtClean="0"/>
              <a:t>Si </a:t>
            </a:r>
            <a:r>
              <a:rPr lang="it-IT" sz="1400" dirty="0"/>
              <a:t>offrono </a:t>
            </a:r>
            <a:r>
              <a:rPr lang="it-IT" sz="1400" dirty="0" smtClean="0"/>
              <a:t>servizi: 1) </a:t>
            </a:r>
            <a:r>
              <a:rPr lang="it-IT" sz="1400" dirty="0"/>
              <a:t>a condizioni diverse da quelle che si avrebbero in un mercato </a:t>
            </a:r>
            <a:r>
              <a:rPr lang="it-IT" sz="1400" dirty="0" smtClean="0"/>
              <a:t>concorrenziale; 2) </a:t>
            </a:r>
            <a:r>
              <a:rPr lang="it-IT" sz="1400" dirty="0" smtClean="0"/>
              <a:t>altrimenti </a:t>
            </a:r>
            <a:r>
              <a:rPr lang="it-IT" sz="1400" dirty="0" smtClean="0"/>
              <a:t>non erogati dai soggetti economici (</a:t>
            </a:r>
            <a:r>
              <a:rPr lang="it-IT" sz="1400" b="1" dirty="0" smtClean="0"/>
              <a:t>non</a:t>
            </a:r>
            <a:r>
              <a:rPr lang="it-IT" sz="1400" dirty="0" smtClean="0"/>
              <a:t> </a:t>
            </a:r>
            <a:r>
              <a:rPr lang="it-IT" sz="1400" b="1" dirty="0" smtClean="0"/>
              <a:t>escludibilità</a:t>
            </a:r>
            <a:r>
              <a:rPr lang="it-IT" sz="1400" dirty="0" smtClean="0"/>
              <a:t>): non </a:t>
            </a:r>
            <a:r>
              <a:rPr lang="it-IT" sz="1400" dirty="0"/>
              <a:t>c’è l’interesse del privato a svolgere l’attività. Coperta totalmente con provvista pubblica (es. illuminazione stradale). </a:t>
            </a:r>
          </a:p>
        </p:txBody>
      </p:sp>
    </p:spTree>
    <p:extLst>
      <p:ext uri="{BB962C8B-B14F-4D97-AF65-F5344CB8AC3E}">
        <p14:creationId xmlns:p14="http://schemas.microsoft.com/office/powerpoint/2010/main" val="891372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400" dirty="0" smtClean="0"/>
              <a:t>Scopi estranei al mercato: i servizi pubblici</a:t>
            </a:r>
            <a:endParaRPr lang="it-IT" sz="3400" dirty="0"/>
          </a:p>
        </p:txBody>
      </p:sp>
      <p:sp>
        <p:nvSpPr>
          <p:cNvPr id="3" name="Segnaposto contenuto 2"/>
          <p:cNvSpPr>
            <a:spLocks noGrp="1"/>
          </p:cNvSpPr>
          <p:nvPr>
            <p:ph idx="1"/>
          </p:nvPr>
        </p:nvSpPr>
        <p:spPr/>
        <p:txBody>
          <a:bodyPr>
            <a:normAutofit fontScale="40000" lnSpcReduction="20000"/>
          </a:bodyPr>
          <a:lstStyle/>
          <a:p>
            <a:pPr lvl="0"/>
            <a:r>
              <a:rPr lang="it-IT" dirty="0" smtClean="0"/>
              <a:t>Come nel mercato, anche nei servizi pubblici i costi sono coperti dai ricavi, ma in modo diverso. Il ricavo è in primo luogo dato dalla </a:t>
            </a:r>
            <a:r>
              <a:rPr lang="it-IT" b="1" dirty="0" smtClean="0"/>
              <a:t>tariffa</a:t>
            </a:r>
            <a:r>
              <a:rPr lang="it-IT" dirty="0" smtClean="0"/>
              <a:t>: corrispettivo per la fruizione del servizio; origina un rapporto di tipo privatistico tra erogatore e utente (</a:t>
            </a:r>
            <a:r>
              <a:rPr lang="it-IT" b="1" dirty="0" smtClean="0"/>
              <a:t>rapporto di utenza).</a:t>
            </a:r>
            <a:r>
              <a:rPr lang="it-IT" dirty="0" smtClean="0"/>
              <a:t> </a:t>
            </a:r>
          </a:p>
          <a:p>
            <a:pPr lvl="0"/>
            <a:r>
              <a:rPr lang="it-IT" dirty="0" smtClean="0"/>
              <a:t>La tariffa è diversa dal </a:t>
            </a:r>
            <a:r>
              <a:rPr lang="it-IT" b="1" dirty="0" smtClean="0"/>
              <a:t>prezzo</a:t>
            </a:r>
            <a:r>
              <a:rPr lang="it-IT" dirty="0" smtClean="0"/>
              <a:t>: il prezzo è determinato dall’incontro della domanda e dell’offerta nel mercato; la tariffa è stabilita dai pubblici poteri in base a criteri </a:t>
            </a:r>
            <a:r>
              <a:rPr lang="it-IT" dirty="0" smtClean="0"/>
              <a:t>diversi. </a:t>
            </a:r>
            <a:r>
              <a:rPr lang="it-IT" b="1" dirty="0" smtClean="0"/>
              <a:t>La tariffa è corrispettivo del rapporto di utenza. I costi non coperti dai proventi della tariffa sono compensati da risorse pubbliche (imposizione tributaria).</a:t>
            </a:r>
          </a:p>
          <a:p>
            <a:pPr lvl="0"/>
            <a:r>
              <a:rPr lang="it-IT" dirty="0" smtClean="0"/>
              <a:t>Chi eroga il servizio </a:t>
            </a:r>
            <a:r>
              <a:rPr lang="it-IT" dirty="0" smtClean="0"/>
              <a:t>pubblico? </a:t>
            </a:r>
            <a:r>
              <a:rPr lang="it-IT" dirty="0" smtClean="0"/>
              <a:t>1) direttamente i poteri pubblici (c.d.</a:t>
            </a:r>
            <a:r>
              <a:rPr lang="it-IT" i="1" dirty="0" smtClean="0"/>
              <a:t> in </a:t>
            </a:r>
            <a:r>
              <a:rPr lang="it-IT" i="1" dirty="0" err="1" smtClean="0"/>
              <a:t>house</a:t>
            </a:r>
            <a:r>
              <a:rPr lang="it-IT" i="1" dirty="0" smtClean="0"/>
              <a:t> </a:t>
            </a:r>
            <a:r>
              <a:rPr lang="it-IT" i="1" dirty="0" err="1" smtClean="0"/>
              <a:t>providing</a:t>
            </a:r>
            <a:r>
              <a:rPr lang="it-IT" dirty="0" smtClean="0"/>
              <a:t>) mediante entità create </a:t>
            </a:r>
            <a:r>
              <a:rPr lang="it-IT" i="1" dirty="0" smtClean="0"/>
              <a:t>ad hoc</a:t>
            </a:r>
            <a:r>
              <a:rPr lang="it-IT" dirty="0" smtClean="0"/>
              <a:t> (società, azienda municipalizzata) e sulle quali i poteri pubblici esercitano il controllo; 2) mediante affidamento a imprese private, che agiscono per incarico del potere pubblico (i costi non coperti da ricavi sono coperti dai pubblici poteri).</a:t>
            </a:r>
          </a:p>
          <a:p>
            <a:r>
              <a:rPr lang="it-IT" dirty="0" smtClean="0"/>
              <a:t>Tali soggetti operano in </a:t>
            </a:r>
            <a:r>
              <a:rPr lang="it-IT" b="1" dirty="0" smtClean="0"/>
              <a:t>regime di riserva</a:t>
            </a:r>
            <a:r>
              <a:rPr lang="it-IT" dirty="0" smtClean="0"/>
              <a:t>: è un monopolio con </a:t>
            </a:r>
            <a:r>
              <a:rPr lang="it-IT" b="1" dirty="0" smtClean="0"/>
              <a:t>diritti esclusivi</a:t>
            </a:r>
            <a:r>
              <a:rPr lang="it-IT" dirty="0" smtClean="0"/>
              <a:t>. È consentito dalla UE. L’art. 106 TFUE consente di attribuzione diritti esclusivi a soggetti ben determinati solo se ciò sia funzionale alle finalità di interesse generale che i poteri pubblici si prefiggono di raggiungere.</a:t>
            </a:r>
          </a:p>
          <a:p>
            <a:r>
              <a:rPr lang="it-IT" dirty="0" smtClean="0"/>
              <a:t>Dov’è qui la concorrenza? Non nel mercato (si opera in regime di riserva) ma nel momento della selezione dell’operatore </a:t>
            </a:r>
            <a:r>
              <a:rPr lang="it-IT" dirty="0" smtClean="0"/>
              <a:t>cui </a:t>
            </a:r>
            <a:r>
              <a:rPr lang="it-IT" dirty="0" smtClean="0"/>
              <a:t>affidare la gestione del servizio pubblico. Si passa dalla </a:t>
            </a:r>
            <a:r>
              <a:rPr lang="it-IT" b="1" dirty="0" smtClean="0"/>
              <a:t>concorrenza nel mercato </a:t>
            </a:r>
            <a:r>
              <a:rPr lang="it-IT" dirty="0" smtClean="0"/>
              <a:t>(competizione tra attori economici nei mercati dei servizi) alla </a:t>
            </a:r>
            <a:r>
              <a:rPr lang="it-IT" b="1" dirty="0" smtClean="0"/>
              <a:t>concorrenza per il mercato</a:t>
            </a:r>
            <a:r>
              <a:rPr lang="it-IT" dirty="0" smtClean="0"/>
              <a:t> (l’ente responsabile del servizio lo affida alla gestione di una impresa: si compete per acquisire un pezzo di mercato mediante gara).</a:t>
            </a:r>
            <a:r>
              <a:rPr lang="it-IT" dirty="0" smtClean="0">
                <a:effectLst/>
              </a:rPr>
              <a:t> </a:t>
            </a:r>
          </a:p>
          <a:p>
            <a:pPr lvl="0"/>
            <a:r>
              <a:rPr lang="it-IT" dirty="0" smtClean="0"/>
              <a:t>La </a:t>
            </a:r>
            <a:r>
              <a:rPr lang="it-IT" dirty="0"/>
              <a:t>concorrenza e la competizione si dà, dunque, in una fase anteriore all’esercizio dell’attività: in quella in cui si concorre per l’aggiudicazione del c.d</a:t>
            </a:r>
            <a:r>
              <a:rPr lang="it-IT" b="1" dirty="0"/>
              <a:t>. contratto di servizio</a:t>
            </a:r>
            <a:r>
              <a:rPr lang="it-IT" dirty="0"/>
              <a:t>. Le spese e i costi di funzionamento sono coperti dal corrispettivo (tariffa) fissata da ente pubblico </a:t>
            </a:r>
            <a:r>
              <a:rPr lang="it-IT" dirty="0" smtClean="0"/>
              <a:t>ed </a:t>
            </a:r>
            <a:r>
              <a:rPr lang="it-IT" dirty="0"/>
              <a:t>eventualmente con </a:t>
            </a:r>
            <a:r>
              <a:rPr lang="it-IT" dirty="0" smtClean="0"/>
              <a:t>trasferimenti </a:t>
            </a:r>
            <a:r>
              <a:rPr lang="it-IT" dirty="0"/>
              <a:t>di </a:t>
            </a:r>
            <a:r>
              <a:rPr lang="it-IT" dirty="0" smtClean="0"/>
              <a:t>risorse</a:t>
            </a:r>
            <a:r>
              <a:rPr lang="it-IT" dirty="0"/>
              <a:t>. </a:t>
            </a:r>
          </a:p>
        </p:txBody>
      </p:sp>
    </p:spTree>
    <p:extLst>
      <p:ext uri="{BB962C8B-B14F-4D97-AF65-F5344CB8AC3E}">
        <p14:creationId xmlns:p14="http://schemas.microsoft.com/office/powerpoint/2010/main" val="969909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smtClean="0"/>
              <a:t>Evoluzione dell’intervento pubblico in economia</a:t>
            </a:r>
            <a:endParaRPr lang="it-IT" sz="3200" dirty="0"/>
          </a:p>
        </p:txBody>
      </p:sp>
      <p:sp>
        <p:nvSpPr>
          <p:cNvPr id="3" name="Segnaposto contenuto 2"/>
          <p:cNvSpPr>
            <a:spLocks noGrp="1"/>
          </p:cNvSpPr>
          <p:nvPr>
            <p:ph idx="1"/>
          </p:nvPr>
        </p:nvSpPr>
        <p:spPr/>
        <p:txBody>
          <a:bodyPr>
            <a:normAutofit fontScale="70000" lnSpcReduction="20000"/>
          </a:bodyPr>
          <a:lstStyle/>
          <a:p>
            <a:r>
              <a:rPr lang="it-IT" dirty="0" smtClean="0"/>
              <a:t>Si </a:t>
            </a:r>
            <a:r>
              <a:rPr lang="it-IT" dirty="0"/>
              <a:t>assiste a un notevole cambiamento delle tecniche impiegate per affrontare i problemi </a:t>
            </a:r>
            <a:r>
              <a:rPr lang="it-IT" dirty="0" smtClean="0"/>
              <a:t>che, nelle varie epoche storiche, sono avvertiti come centrali e importanti in economia. </a:t>
            </a:r>
            <a:endParaRPr lang="it-IT" dirty="0"/>
          </a:p>
          <a:p>
            <a:r>
              <a:rPr lang="it-IT" dirty="0"/>
              <a:t>La premessa dalla quale si parte </a:t>
            </a:r>
            <a:r>
              <a:rPr lang="it-IT" dirty="0" smtClean="0"/>
              <a:t>oggi è l</a:t>
            </a:r>
            <a:r>
              <a:rPr lang="it-IT" b="1" dirty="0" smtClean="0"/>
              <a:t>’efficienza </a:t>
            </a:r>
            <a:r>
              <a:rPr lang="it-IT" b="1" dirty="0"/>
              <a:t>dei mercati aperti alla concorrenza.</a:t>
            </a:r>
            <a:endParaRPr lang="it-IT" dirty="0"/>
          </a:p>
          <a:p>
            <a:r>
              <a:rPr lang="it-IT" dirty="0" smtClean="0"/>
              <a:t>La </a:t>
            </a:r>
            <a:r>
              <a:rPr lang="it-IT" dirty="0"/>
              <a:t>promozione e </a:t>
            </a:r>
            <a:r>
              <a:rPr lang="it-IT" dirty="0" smtClean="0"/>
              <a:t>la salvaguardia </a:t>
            </a:r>
            <a:r>
              <a:rPr lang="it-IT" dirty="0"/>
              <a:t>della </a:t>
            </a:r>
            <a:r>
              <a:rPr lang="it-IT" dirty="0" smtClean="0"/>
              <a:t>concorrenza sono gli obiettivi dell’azione </a:t>
            </a:r>
            <a:r>
              <a:rPr lang="it-IT" dirty="0"/>
              <a:t>pubblica in campo </a:t>
            </a:r>
            <a:r>
              <a:rPr lang="it-IT" dirty="0" smtClean="0"/>
              <a:t>economico. </a:t>
            </a:r>
          </a:p>
          <a:p>
            <a:r>
              <a:rPr lang="it-IT" b="1" dirty="0" smtClean="0"/>
              <a:t>È </a:t>
            </a:r>
            <a:r>
              <a:rPr lang="it-IT" b="1" dirty="0"/>
              <a:t>espressamente enunciato all’art. 119 </a:t>
            </a:r>
            <a:r>
              <a:rPr lang="it-IT" b="1" dirty="0" smtClean="0"/>
              <a:t>TFUE</a:t>
            </a:r>
            <a:r>
              <a:rPr lang="it-IT" dirty="0" smtClean="0"/>
              <a:t>: “</a:t>
            </a:r>
            <a:r>
              <a:rPr lang="it-IT" dirty="0"/>
              <a:t>l'azione degli Stati membri e dell'Unione comprende, alle condizioni previste dai trattati, l'adozione di una politica economica che è fondata sullo stretto coordinamento delle politiche economiche degli Stati membri, sul mercato interno e sulla definizione di obiettivi comuni, condotta conformemente al principio di un'economia di mercato aperta e in libera </a:t>
            </a:r>
            <a:r>
              <a:rPr lang="it-IT" dirty="0" smtClean="0"/>
              <a:t>concorrenza”.</a:t>
            </a:r>
            <a:endParaRPr lang="it-IT" dirty="0"/>
          </a:p>
        </p:txBody>
      </p:sp>
    </p:spTree>
    <p:extLst>
      <p:ext uri="{BB962C8B-B14F-4D97-AF65-F5344CB8AC3E}">
        <p14:creationId xmlns:p14="http://schemas.microsoft.com/office/powerpoint/2010/main" val="3510144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 periodi storici</a:t>
            </a:r>
            <a:endParaRPr lang="it-IT" dirty="0"/>
          </a:p>
        </p:txBody>
      </p:sp>
      <p:sp>
        <p:nvSpPr>
          <p:cNvPr id="3" name="Segnaposto contenuto 2"/>
          <p:cNvSpPr>
            <a:spLocks noGrp="1"/>
          </p:cNvSpPr>
          <p:nvPr>
            <p:ph idx="1"/>
          </p:nvPr>
        </p:nvSpPr>
        <p:spPr/>
        <p:txBody>
          <a:bodyPr>
            <a:normAutofit/>
          </a:bodyPr>
          <a:lstStyle/>
          <a:p>
            <a:r>
              <a:rPr lang="it-IT" dirty="0" smtClean="0"/>
              <a:t>Dal 1861 alla fine del XIX secolo (stato liberista); </a:t>
            </a:r>
          </a:p>
          <a:p>
            <a:r>
              <a:rPr lang="it-IT" dirty="0" smtClean="0"/>
              <a:t>Dalla fine del XIX secolo agli anni Venti (prima industrializzazione); </a:t>
            </a:r>
          </a:p>
          <a:p>
            <a:r>
              <a:rPr lang="it-IT" dirty="0" smtClean="0"/>
              <a:t>Dagli anni Venti agli anni Cinquanta (economia mista);</a:t>
            </a:r>
            <a:endParaRPr lang="it-IT" dirty="0"/>
          </a:p>
          <a:p>
            <a:r>
              <a:rPr lang="it-IT" dirty="0" smtClean="0"/>
              <a:t>Dagli ann</a:t>
            </a:r>
            <a:r>
              <a:rPr lang="it-IT" dirty="0" smtClean="0"/>
              <a:t>i Cinquanta all’integrazione europea (lo Stato del benessere)</a:t>
            </a:r>
            <a:endParaRPr lang="it-IT" dirty="0"/>
          </a:p>
        </p:txBody>
      </p:sp>
    </p:spTree>
    <p:extLst>
      <p:ext uri="{BB962C8B-B14F-4D97-AF65-F5344CB8AC3E}">
        <p14:creationId xmlns:p14="http://schemas.microsoft.com/office/powerpoint/2010/main" val="40665974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Lo stato liberista </a:t>
            </a:r>
            <a:endParaRPr lang="it-IT" dirty="0"/>
          </a:p>
        </p:txBody>
      </p:sp>
      <p:sp>
        <p:nvSpPr>
          <p:cNvPr id="3" name="Segnaposto contenuto 2"/>
          <p:cNvSpPr>
            <a:spLocks noGrp="1"/>
          </p:cNvSpPr>
          <p:nvPr>
            <p:ph idx="1"/>
          </p:nvPr>
        </p:nvSpPr>
        <p:spPr/>
        <p:txBody>
          <a:bodyPr>
            <a:normAutofit lnSpcReduction="10000"/>
          </a:bodyPr>
          <a:lstStyle/>
          <a:p>
            <a:r>
              <a:rPr lang="it-IT" sz="1400" dirty="0" smtClean="0"/>
              <a:t>la costituzione del mercato nazionale attraverso l’unificazione legislativa:</a:t>
            </a:r>
          </a:p>
          <a:p>
            <a:pPr marL="0" indent="0">
              <a:buNone/>
            </a:pPr>
            <a:r>
              <a:rPr lang="it-IT" sz="1400" dirty="0" smtClean="0"/>
              <a:t>1) adozione dei codici (civile – 1865; di commercio – 1865 e 1882): centralità del diritto di proprietà, attributo della libertà; carenza della disciplina dell’impresa (il cod. comm. disciplinava gli atti, non i soggetti).</a:t>
            </a:r>
          </a:p>
          <a:p>
            <a:pPr marL="0" indent="0">
              <a:buNone/>
            </a:pPr>
            <a:r>
              <a:rPr lang="it-IT" sz="1400" dirty="0" smtClean="0"/>
              <a:t>2) Estensione della legislazione piemontese a tutto il Regno, nonostante i divari socio-economici tra le varie parti della Penisola. Presupposto: </a:t>
            </a:r>
            <a:r>
              <a:rPr lang="it-IT" sz="1400" b="1" dirty="0" smtClean="0"/>
              <a:t>l’adozione di leggi moderne avrebbe “automaticamente” prodotto lo sviluppo economico.</a:t>
            </a:r>
            <a:r>
              <a:rPr lang="it-IT" sz="1400" dirty="0" smtClean="0"/>
              <a:t>  </a:t>
            </a:r>
          </a:p>
          <a:p>
            <a:r>
              <a:rPr lang="it-IT" sz="1400" dirty="0" smtClean="0"/>
              <a:t>La difesa del mercato interno mediante il protezionismo doganale:</a:t>
            </a:r>
          </a:p>
          <a:p>
            <a:pPr marL="0" indent="0">
              <a:buNone/>
            </a:pPr>
            <a:r>
              <a:rPr lang="it-IT" sz="1400" dirty="0" smtClean="0"/>
              <a:t>In un periodo di scarso sviluppo industriale, con un’economia agricola e stagnante, il mercato unico (che ha per confini i confini nazionali) viene preservato da una “rete protettiva: le </a:t>
            </a:r>
            <a:r>
              <a:rPr lang="it-IT" sz="1400" b="1" dirty="0" smtClean="0"/>
              <a:t>tariffe doganali (1878 e 1887) a difesa dei prodotti nazionali. </a:t>
            </a:r>
          </a:p>
          <a:p>
            <a:pPr marL="0" indent="0">
              <a:buNone/>
            </a:pPr>
            <a:r>
              <a:rPr lang="it-IT" sz="1400" b="1" dirty="0" smtClean="0"/>
              <a:t>Effetto: accentuazione degli squilibri nazionali.</a:t>
            </a:r>
            <a:r>
              <a:rPr lang="it-IT" sz="1400" dirty="0" smtClean="0"/>
              <a:t> </a:t>
            </a:r>
          </a:p>
          <a:p>
            <a:r>
              <a:rPr lang="it-IT" sz="1400" dirty="0" smtClean="0"/>
              <a:t>Le privatizzazioni e il liberismo</a:t>
            </a:r>
          </a:p>
          <a:p>
            <a:pPr marL="0" indent="0">
              <a:buNone/>
            </a:pPr>
            <a:r>
              <a:rPr lang="it-IT" sz="1400" dirty="0" smtClean="0"/>
              <a:t>Alienazioni del demanio pubblico (1861), dell’asse ecclesiastico (1867), delle miniere, degli stabilimenti termali, dei canali navigabili, ecc.</a:t>
            </a:r>
          </a:p>
          <a:p>
            <a:pPr marL="0" indent="0">
              <a:buNone/>
            </a:pPr>
            <a:r>
              <a:rPr lang="it-IT" sz="1400" dirty="0" smtClean="0"/>
              <a:t>Assenza di una macchina di governo dell’economia: il primo Ministero (unico per agricoltura, industria e commercio) è del 1878 e ha poche competenze.</a:t>
            </a:r>
          </a:p>
          <a:p>
            <a:pPr marL="0" indent="0">
              <a:buNone/>
            </a:pPr>
            <a:r>
              <a:rPr lang="it-IT" sz="1400" dirty="0" smtClean="0"/>
              <a:t>Secondo il liberismo economico, poi, il mercato deve essere autosufficiente: lo Stato crea e disciplina, ma non è attore del mercato (eccezioni: Cassa Depositi e Prestiti del 1863 che dal 1876 inizia a raccoglier </a:t>
            </a:r>
            <a:r>
              <a:rPr lang="it-IT" sz="1400" dirty="0" err="1" smtClean="0"/>
              <a:t>eproventi</a:t>
            </a:r>
            <a:r>
              <a:rPr lang="it-IT" sz="1400" dirty="0" smtClean="0"/>
              <a:t> mediante le casse postali.  </a:t>
            </a:r>
            <a:endParaRPr lang="it-IT" sz="1400" dirty="0"/>
          </a:p>
        </p:txBody>
      </p:sp>
    </p:spTree>
    <p:extLst>
      <p:ext uri="{BB962C8B-B14F-4D97-AF65-F5344CB8AC3E}">
        <p14:creationId xmlns:p14="http://schemas.microsoft.com/office/powerpoint/2010/main" val="5964742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prima industrializzazione</a:t>
            </a:r>
            <a:endParaRPr lang="it-IT" dirty="0"/>
          </a:p>
        </p:txBody>
      </p:sp>
      <p:sp>
        <p:nvSpPr>
          <p:cNvPr id="3" name="Segnaposto contenuto 2"/>
          <p:cNvSpPr>
            <a:spLocks noGrp="1"/>
          </p:cNvSpPr>
          <p:nvPr>
            <p:ph idx="1"/>
          </p:nvPr>
        </p:nvSpPr>
        <p:spPr/>
        <p:txBody>
          <a:bodyPr>
            <a:normAutofit fontScale="70000" lnSpcReduction="20000"/>
          </a:bodyPr>
          <a:lstStyle/>
          <a:p>
            <a:r>
              <a:rPr lang="it-IT" dirty="0" smtClean="0"/>
              <a:t>Differenziazione legislativa (leggi di settore, leggi speciali per talune città: Napoli 1885 e 1904, ecc.): </a:t>
            </a:r>
            <a:r>
              <a:rPr lang="it-IT" b="1" dirty="0" smtClean="0"/>
              <a:t>interventi infrastrutturali mirati, procedure speciali, istituzione di organi speciali (provveditorati delle opere pubbliche);</a:t>
            </a:r>
          </a:p>
          <a:p>
            <a:r>
              <a:rPr lang="it-IT" b="1" dirty="0" smtClean="0"/>
              <a:t>Politica dei lavori pubblici: </a:t>
            </a:r>
            <a:r>
              <a:rPr lang="it-IT" dirty="0" smtClean="0"/>
              <a:t>investimenti infrastrutturali (Azienda FF.SS del 1905; dighe strade, ponti, ecc.)</a:t>
            </a:r>
          </a:p>
          <a:p>
            <a:r>
              <a:rPr lang="it-IT" dirty="0" smtClean="0"/>
              <a:t>Imprese pubbliche: FF.SS. (1905) INA (1913); BNL (1913), ecc. I settori più interessati: </a:t>
            </a:r>
            <a:r>
              <a:rPr lang="it-IT" b="1" dirty="0" smtClean="0"/>
              <a:t>telecomunicazioni, servizi pubblici e credito. Caso FF.SS.: </a:t>
            </a:r>
            <a:r>
              <a:rPr lang="it-IT" dirty="0" smtClean="0"/>
              <a:t>lo Stato non nazionalizza, ma riscatta le concessioni e assume direttamente il servizio pubblico, creando una impresa pubblica e un solo soggetto di gestione. </a:t>
            </a:r>
          </a:p>
          <a:p>
            <a:r>
              <a:rPr lang="it-IT" dirty="0" smtClean="0"/>
              <a:t>Previdenza sociale: leggi sull’emigrazione (1901 e 1919), Cassa nazionale di previdenza (1898) e iscrizione obbligatoria (1917). Si passa dalle società mutualistiche (private9 a un sistema </a:t>
            </a:r>
            <a:r>
              <a:rPr lang="it-IT" dirty="0" err="1" smtClean="0"/>
              <a:t>basaro</a:t>
            </a:r>
            <a:r>
              <a:rPr lang="it-IT" dirty="0" smtClean="0"/>
              <a:t> su organismi pubblici. </a:t>
            </a:r>
            <a:endParaRPr lang="it-IT" dirty="0"/>
          </a:p>
        </p:txBody>
      </p:sp>
    </p:spTree>
    <p:extLst>
      <p:ext uri="{BB962C8B-B14F-4D97-AF65-F5344CB8AC3E}">
        <p14:creationId xmlns:p14="http://schemas.microsoft.com/office/powerpoint/2010/main" val="766395063"/>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114</TotalTime>
  <Words>2007</Words>
  <Application>Microsoft Macintosh PowerPoint</Application>
  <PresentationFormat>Presentazione su schermo (4:3)</PresentationFormat>
  <Paragraphs>70</Paragraphs>
  <Slides>12</Slides>
  <Notes>0</Notes>
  <HiddenSlides>0</HiddenSlides>
  <MMClips>0</MMClips>
  <ScaleCrop>false</ScaleCrop>
  <HeadingPairs>
    <vt:vector size="4" baseType="variant">
      <vt:variant>
        <vt:lpstr>Tema</vt:lpstr>
      </vt:variant>
      <vt:variant>
        <vt:i4>1</vt:i4>
      </vt:variant>
      <vt:variant>
        <vt:lpstr>Titoli diapositive</vt:lpstr>
      </vt:variant>
      <vt:variant>
        <vt:i4>12</vt:i4>
      </vt:variant>
    </vt:vector>
  </HeadingPairs>
  <TitlesOfParts>
    <vt:vector size="13" baseType="lpstr">
      <vt:lpstr>Tema di Office</vt:lpstr>
      <vt:lpstr>Diritto pubblico dell’economia</vt:lpstr>
      <vt:lpstr>Cos’è il diritto pubblico dell’economia</vt:lpstr>
      <vt:lpstr>Le forme dell’intervento dei poteri pubblici in economia</vt:lpstr>
      <vt:lpstr>Finalità dell’intervento pubblico</vt:lpstr>
      <vt:lpstr>Scopi estranei al mercato: i servizi pubblici</vt:lpstr>
      <vt:lpstr>Evoluzione dell’intervento pubblico in economia</vt:lpstr>
      <vt:lpstr>I periodi storici</vt:lpstr>
      <vt:lpstr>Lo stato liberista </vt:lpstr>
      <vt:lpstr>La prima industrializzazione</vt:lpstr>
      <vt:lpstr>L’economia mista</vt:lpstr>
      <vt:lpstr>Lo Stato del benessere</vt:lpstr>
      <vt:lpstr>L’intervento dell’Unione europea</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utente</dc:creator>
  <cp:lastModifiedBy>utente</cp:lastModifiedBy>
  <cp:revision>63</cp:revision>
  <dcterms:created xsi:type="dcterms:W3CDTF">2013-11-10T08:57:06Z</dcterms:created>
  <dcterms:modified xsi:type="dcterms:W3CDTF">2013-11-12T21:30:12Z</dcterms:modified>
</cp:coreProperties>
</file>