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6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1" d="100"/>
          <a:sy n="121" d="100"/>
        </p:scale>
        <p:origin x="-744" y="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02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783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63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861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896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74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046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016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38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6834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8459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E63F0-0243-0B42-9B72-C1572850FEA0}" type="datetimeFigureOut">
              <a:rPr lang="it-IT" smtClean="0"/>
              <a:t>12/11/13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43CB6-EC02-6648-BC0D-E7871FE39D9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821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Storia del bicameralismo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0436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È il pluralismo che determina le funzioni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Le seconde </a:t>
            </a:r>
            <a:r>
              <a:rPr lang="it-IT" dirty="0"/>
              <a:t>camere costituiscono istituti di rappresentanza del </a:t>
            </a:r>
            <a:r>
              <a:rPr lang="it-IT" dirty="0" smtClean="0"/>
              <a:t>pluralismo. </a:t>
            </a:r>
          </a:p>
          <a:p>
            <a:r>
              <a:rPr lang="it-IT" dirty="0" smtClean="0"/>
              <a:t>Di </a:t>
            </a:r>
            <a:r>
              <a:rPr lang="it-IT" dirty="0"/>
              <a:t>conseguenza, appare preferibile concentrarsi sulle istanze e sugli interessi che l’ordinamento costituzionale ordina nelle seconde camere a integrazione della rappresentanza politica </a:t>
            </a:r>
            <a:r>
              <a:rPr lang="it-IT" dirty="0" smtClean="0"/>
              <a:t>generale.</a:t>
            </a:r>
          </a:p>
          <a:p>
            <a:r>
              <a:rPr lang="it-IT" dirty="0" smtClean="0"/>
              <a:t>Dopo aver classificato le istanze </a:t>
            </a:r>
            <a:r>
              <a:rPr lang="it-IT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dirty="0" smtClean="0"/>
              <a:t> analizzeremo </a:t>
            </a:r>
            <a:r>
              <a:rPr lang="it-IT" dirty="0"/>
              <a:t>poteri e competenze; </a:t>
            </a:r>
            <a:endParaRPr lang="it-IT" dirty="0" smtClean="0"/>
          </a:p>
          <a:p>
            <a:r>
              <a:rPr lang="it-IT" dirty="0" smtClean="0"/>
              <a:t>Ciò, perché </a:t>
            </a:r>
            <a:r>
              <a:rPr lang="it-IT" dirty="0"/>
              <a:t>poteri e competenze </a:t>
            </a:r>
            <a:r>
              <a:rPr lang="it-IT" dirty="0" smtClean="0"/>
              <a:t>non sono rilevanti per determinare un </a:t>
            </a:r>
            <a:r>
              <a:rPr lang="it-IT" dirty="0"/>
              <a:t>assetto paritario o differenziato </a:t>
            </a:r>
            <a:r>
              <a:rPr lang="it-IT" dirty="0" smtClean="0"/>
              <a:t>(che è uno “</a:t>
            </a:r>
            <a:r>
              <a:rPr lang="it-IT" dirty="0"/>
              <a:t>stratagemma” volto a evitare duplicazioni nella formazione dell’unica volontà </a:t>
            </a:r>
            <a:r>
              <a:rPr lang="it-IT" dirty="0" smtClean="0"/>
              <a:t>popolare), </a:t>
            </a:r>
            <a:r>
              <a:rPr lang="it-IT" b="1" dirty="0"/>
              <a:t>ma perché detti poteri e competenze realizzano le ragioni e le finalità sottese all’adozione di un assetto bicamerale</a:t>
            </a:r>
            <a:r>
              <a:rPr lang="it-IT" dirty="0"/>
              <a:t>.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dirty="0" smtClean="0"/>
              <a:t>Come dire: le funzioni e i poteri realizzano la finalità integrativa della seconda camera.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9416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Bicameralismi “non federali” e “federali”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600" b="1" dirty="0" smtClean="0"/>
              <a:t>Le </a:t>
            </a:r>
            <a:r>
              <a:rPr lang="it-IT" sz="1600" b="1" dirty="0"/>
              <a:t>seconde camere “non federali”</a:t>
            </a:r>
            <a:r>
              <a:rPr lang="it-IT" sz="1600" dirty="0"/>
              <a:t> </a:t>
            </a:r>
            <a:r>
              <a:rPr lang="it-IT" sz="1600" dirty="0" smtClean="0"/>
              <a:t>manifestano un </a:t>
            </a:r>
            <a:r>
              <a:rPr lang="it-IT" sz="1600" dirty="0"/>
              <a:t>grado maggiore d’immedesimazione con il pluralismo politico-</a:t>
            </a:r>
            <a:r>
              <a:rPr lang="it-IT" sz="1600" dirty="0" smtClean="0"/>
              <a:t>sociale: </a:t>
            </a:r>
            <a:r>
              <a:rPr lang="it-IT" sz="1600" dirty="0"/>
              <a:t>si ricollega direttamente agli interessi e alle istanze che esso è chiamato a rappresentare</a:t>
            </a:r>
            <a:r>
              <a:rPr lang="it-IT" sz="1600" b="1" dirty="0"/>
              <a:t>. Lo Stato, infatti, associa direttamente </a:t>
            </a:r>
            <a:r>
              <a:rPr lang="it-IT" sz="1600" b="1" i="1" dirty="0"/>
              <a:t>il</a:t>
            </a:r>
            <a:r>
              <a:rPr lang="it-IT" sz="1600" b="1" dirty="0"/>
              <a:t> </a:t>
            </a:r>
            <a:r>
              <a:rPr lang="it-IT" sz="1600" b="1" i="1" dirty="0"/>
              <a:t>pluralismo</a:t>
            </a:r>
            <a:r>
              <a:rPr lang="it-IT" sz="1600" b="1" dirty="0"/>
              <a:t> (politico, economico, etnico, territoriale, ecc.) alla formazione della propria volontà, senza mediazione di enti, corpi e soggetti intermedi</a:t>
            </a:r>
            <a:r>
              <a:rPr lang="it-IT" sz="1600" dirty="0"/>
              <a:t>. </a:t>
            </a:r>
          </a:p>
          <a:p>
            <a:r>
              <a:rPr lang="it-IT" sz="1600" b="1" dirty="0" smtClean="0"/>
              <a:t>I </a:t>
            </a:r>
            <a:r>
              <a:rPr lang="it-IT" sz="1600" b="1" dirty="0"/>
              <a:t>bicameralismi “federali</a:t>
            </a:r>
            <a:r>
              <a:rPr lang="it-IT" sz="1600" b="1" dirty="0" smtClean="0"/>
              <a:t>”</a:t>
            </a:r>
            <a:r>
              <a:rPr lang="it-IT" sz="1600" dirty="0" smtClean="0"/>
              <a:t> vedono il </a:t>
            </a:r>
            <a:r>
              <a:rPr lang="it-IT" sz="1600" dirty="0"/>
              <a:t>rapporto con il </a:t>
            </a:r>
            <a:r>
              <a:rPr lang="it-IT" sz="1600" dirty="0" smtClean="0"/>
              <a:t>pluralismo </a:t>
            </a:r>
            <a:r>
              <a:rPr lang="it-IT" sz="1600" b="1" dirty="0"/>
              <a:t>mediato</a:t>
            </a:r>
            <a:r>
              <a:rPr lang="it-IT" sz="1600" dirty="0"/>
              <a:t> dall’essere gli interessi e le istanze rappresentati nelle seconde camere imputabili alle </a:t>
            </a:r>
            <a:r>
              <a:rPr lang="it-IT" sz="1600" dirty="0" smtClean="0"/>
              <a:t>entità sub-statali.</a:t>
            </a:r>
          </a:p>
          <a:p>
            <a:pPr marL="0" indent="0">
              <a:buNone/>
            </a:pPr>
            <a:endParaRPr lang="it-IT" sz="1600" dirty="0" smtClean="0"/>
          </a:p>
          <a:p>
            <a:pPr marL="0" indent="0">
              <a:buNone/>
            </a:pPr>
            <a:r>
              <a:rPr lang="it-IT" sz="1600" dirty="0" smtClean="0"/>
              <a:t>Dall’applicazione </a:t>
            </a:r>
            <a:r>
              <a:rPr lang="it-IT" sz="1600" dirty="0"/>
              <a:t>del criterio espositivo adottato conseguono </a:t>
            </a:r>
            <a:r>
              <a:rPr lang="it-IT" sz="1600" dirty="0" smtClean="0"/>
              <a:t>alcuni </a:t>
            </a:r>
            <a:r>
              <a:rPr lang="it-IT" sz="1600" dirty="0"/>
              <a:t>risultati rilevanti.</a:t>
            </a:r>
          </a:p>
          <a:p>
            <a:pPr marL="514350" indent="-514350">
              <a:buAutoNum type="arabicParenR"/>
            </a:pPr>
            <a:r>
              <a:rPr lang="it-IT" sz="1600" dirty="0" smtClean="0"/>
              <a:t>Il </a:t>
            </a:r>
            <a:r>
              <a:rPr lang="it-IT" sz="1600" dirty="0"/>
              <a:t>bicameralismo “non federale” </a:t>
            </a:r>
            <a:r>
              <a:rPr lang="it-IT" sz="1600" dirty="0" smtClean="0"/>
              <a:t>e </a:t>
            </a:r>
            <a:r>
              <a:rPr lang="it-IT" sz="1600" dirty="0"/>
              <a:t>compendia assetti che integrano, arricchendola, la rappresentanza politica generale strutturando la partecipazione del pluralismo non “soggettivato</a:t>
            </a:r>
            <a:r>
              <a:rPr lang="it-IT" sz="1600" dirty="0" smtClean="0"/>
              <a:t>”.</a:t>
            </a:r>
            <a:endParaRPr lang="it-IT" sz="1600" dirty="0"/>
          </a:p>
          <a:p>
            <a:pPr marL="514350" indent="-514350">
              <a:buAutoNum type="arabicParenR"/>
            </a:pPr>
            <a:r>
              <a:rPr lang="it-IT" sz="1600" dirty="0" smtClean="0"/>
              <a:t>Il bicameralismo è </a:t>
            </a:r>
            <a:r>
              <a:rPr lang="it-IT" sz="1600" dirty="0"/>
              <a:t>istituto del </a:t>
            </a:r>
            <a:r>
              <a:rPr lang="it-IT" sz="1600" dirty="0" smtClean="0"/>
              <a:t>pluralismo che </a:t>
            </a:r>
            <a:r>
              <a:rPr lang="it-IT" sz="1600" dirty="0"/>
              <a:t>si oppone al principio bicamerale </a:t>
            </a:r>
            <a:r>
              <a:rPr lang="it-IT" sz="1600" dirty="0" smtClean="0"/>
              <a:t>(modalità </a:t>
            </a:r>
            <a:r>
              <a:rPr lang="it-IT" sz="1600" dirty="0"/>
              <a:t>organizzativa che caratterizza invece il </a:t>
            </a:r>
            <a:r>
              <a:rPr lang="it-IT" sz="1600" dirty="0" smtClean="0"/>
              <a:t>parlamentarismo).Vi sono pertanto seconde </a:t>
            </a:r>
            <a:r>
              <a:rPr lang="it-IT" sz="1600" dirty="0"/>
              <a:t>camere “non federali” </a:t>
            </a:r>
            <a:r>
              <a:rPr lang="it-IT" sz="1600" dirty="0" smtClean="0"/>
              <a:t>estranee </a:t>
            </a:r>
            <a:r>
              <a:rPr lang="it-IT" sz="1600" dirty="0"/>
              <a:t>all’organo legislativo, e tuttavia partecipano delle ragioni e delle finalità che giustificano l’organizzazione in forma rappresentativa del pluralismo non “soggettivato</a:t>
            </a:r>
            <a:r>
              <a:rPr lang="it-IT" sz="1600" dirty="0" smtClean="0"/>
              <a:t>”.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936862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Interessi rappresentanti in seconde camere non federali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Ereditario-feudale</a:t>
            </a:r>
          </a:p>
          <a:p>
            <a:r>
              <a:rPr lang="it-IT" dirty="0" smtClean="0"/>
              <a:t>Monarchico</a:t>
            </a:r>
          </a:p>
          <a:p>
            <a:r>
              <a:rPr lang="it-IT" dirty="0" smtClean="0"/>
              <a:t>Tradizionale</a:t>
            </a:r>
          </a:p>
          <a:p>
            <a:r>
              <a:rPr lang="it-IT" dirty="0" smtClean="0"/>
              <a:t>Territoriale</a:t>
            </a:r>
          </a:p>
          <a:p>
            <a:r>
              <a:rPr lang="it-IT" dirty="0" smtClean="0"/>
              <a:t>Corporativo </a:t>
            </a:r>
          </a:p>
          <a:p>
            <a:r>
              <a:rPr lang="it-IT" dirty="0" smtClean="0"/>
              <a:t>Politico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7704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Epoca classica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Il </a:t>
            </a:r>
            <a:r>
              <a:rPr lang="it-IT" dirty="0"/>
              <a:t>costituzionalismo antico </a:t>
            </a:r>
            <a:r>
              <a:rPr lang="it-IT" dirty="0" smtClean="0"/>
              <a:t>non ha conosciuto veri assetti bicamerali (tali non erano  la </a:t>
            </a:r>
            <a:r>
              <a:rPr lang="it-IT" i="1" dirty="0" err="1"/>
              <a:t>Bulé</a:t>
            </a:r>
            <a:r>
              <a:rPr lang="it-IT" dirty="0"/>
              <a:t> ed </a:t>
            </a:r>
            <a:r>
              <a:rPr lang="it-IT" i="1" dirty="0"/>
              <a:t>Ecclesia</a:t>
            </a:r>
            <a:r>
              <a:rPr lang="it-IT" dirty="0"/>
              <a:t> ad Atene, </a:t>
            </a:r>
            <a:r>
              <a:rPr lang="it-IT" i="1" dirty="0"/>
              <a:t>Gerusia</a:t>
            </a:r>
            <a:r>
              <a:rPr lang="it-IT" dirty="0"/>
              <a:t> e </a:t>
            </a:r>
            <a:r>
              <a:rPr lang="it-IT" i="1" dirty="0" err="1"/>
              <a:t>Apella</a:t>
            </a:r>
            <a:r>
              <a:rPr lang="it-IT" dirty="0"/>
              <a:t> a Sparta, Senato e Comizi a </a:t>
            </a:r>
            <a:r>
              <a:rPr lang="it-IT" dirty="0" smtClean="0"/>
              <a:t>Roma).</a:t>
            </a:r>
            <a:endParaRPr lang="it-IT" dirty="0"/>
          </a:p>
          <a:p>
            <a:r>
              <a:rPr lang="it-IT" dirty="0" smtClean="0"/>
              <a:t>L’esperienza </a:t>
            </a:r>
            <a:r>
              <a:rPr lang="it-IT" dirty="0"/>
              <a:t>classica </a:t>
            </a:r>
            <a:r>
              <a:rPr lang="it-IT" dirty="0" smtClean="0"/>
              <a:t>dà al bicameralismo </a:t>
            </a:r>
            <a:r>
              <a:rPr lang="it-IT" dirty="0"/>
              <a:t>una prima razionalizzazione </a:t>
            </a:r>
            <a:r>
              <a:rPr lang="it-IT" dirty="0" smtClean="0"/>
              <a:t>teorica: la </a:t>
            </a:r>
            <a:r>
              <a:rPr lang="it-IT" i="1" dirty="0"/>
              <a:t>teoria della costituzione </a:t>
            </a:r>
            <a:r>
              <a:rPr lang="it-IT" i="1" dirty="0" smtClean="0"/>
              <a:t>mista</a:t>
            </a:r>
            <a:r>
              <a:rPr lang="it-IT" dirty="0" smtClean="0"/>
              <a:t> (Platone, Aristotele, Polibio, Cicerone).</a:t>
            </a:r>
            <a:endParaRPr lang="it-IT" dirty="0"/>
          </a:p>
          <a:p>
            <a:r>
              <a:rPr lang="it-IT" dirty="0" smtClean="0"/>
              <a:t>Secondo </a:t>
            </a:r>
            <a:r>
              <a:rPr lang="it-IT" dirty="0"/>
              <a:t>tale teoria, le società basate sulle tre forme di </a:t>
            </a:r>
            <a:r>
              <a:rPr lang="it-IT" i="1" dirty="0"/>
              <a:t>costituzione pura</a:t>
            </a:r>
            <a:r>
              <a:rPr lang="it-IT" dirty="0"/>
              <a:t> – monarchia, aristocrazia e democrazia – sono inevitabilmente destinate a vivere in un ciclo di continuo deterioramento sociale e istituzionale. L’unica società in grado di sottrarsi a tale deterioramento è quella fondata su una costituzione che combini gli elementi su cui poggiano le tre forme costituzionali pure. In questo modo, infatti, gli antagonismi vengono a essere reciprocamente neutralizzati e la “costituzione” consegue per un lungo periodo uno stato di equilibrio. In particolare, la combinazione di tali </a:t>
            </a:r>
            <a:r>
              <a:rPr lang="it-IT" dirty="0" smtClean="0"/>
              <a:t>elementi </a:t>
            </a:r>
            <a:r>
              <a:rPr lang="it-IT" dirty="0"/>
              <a:t>è magistralmente raggiunta dalla “costituzione” di Roma, che prevede al vertice i consoli (elemento monarchico), cui si affiancano il Senato, composto dei “migliori” della repubblica (elemento aristocratico), e i Comizi, che riuniscono il popolo (elemento democratico).</a:t>
            </a:r>
          </a:p>
          <a:p>
            <a:r>
              <a:rPr lang="it-IT" dirty="0" smtClean="0"/>
              <a:t>È il nucleo sul quale si fonderà la </a:t>
            </a:r>
            <a:r>
              <a:rPr lang="it-IT" dirty="0"/>
              <a:t>moderna teoria </a:t>
            </a:r>
            <a:r>
              <a:rPr lang="it-IT" dirty="0" smtClean="0"/>
              <a:t>della separazione dei poteri e dei </a:t>
            </a:r>
            <a:r>
              <a:rPr lang="it-IT" i="1" dirty="0" err="1"/>
              <a:t>checks</a:t>
            </a:r>
            <a:r>
              <a:rPr lang="it-IT" i="1" dirty="0"/>
              <a:t> and and balances</a:t>
            </a:r>
            <a:r>
              <a:rPr lang="it-IT" dirty="0"/>
              <a:t>: quest’ultima è teoria compiutamente democratica, che prevede il controllo reciproco delle istituzioni allo scopo di tutelare a rafforzare le libertà dei cittadini; la costituzione mista, invece, è </a:t>
            </a:r>
            <a:r>
              <a:rPr lang="it-IT" i="1" dirty="0"/>
              <a:t>anche </a:t>
            </a:r>
            <a:r>
              <a:rPr lang="it-IT" dirty="0"/>
              <a:t>democratica, imponendo il controllo reciproco fra gli organi “costituzionali” allo scopo di tutelare la </a:t>
            </a:r>
            <a:r>
              <a:rPr lang="it-IT" i="1" dirty="0"/>
              <a:t>stabilità</a:t>
            </a:r>
            <a:r>
              <a:rPr lang="it-IT" dirty="0"/>
              <a:t> delle </a:t>
            </a:r>
            <a:r>
              <a:rPr lang="it-IT" dirty="0" smtClean="0"/>
              <a:t>istituzioni. Vi è già la </a:t>
            </a:r>
            <a:r>
              <a:rPr lang="it-IT" dirty="0"/>
              <a:t>previsione di un ruolo specifico per </a:t>
            </a:r>
            <a:r>
              <a:rPr lang="it-IT" dirty="0" smtClean="0"/>
              <a:t>un’assemblea (quella che diverrà la futura “seconda camera”, </a:t>
            </a:r>
            <a:r>
              <a:rPr lang="it-IT" dirty="0"/>
              <a:t>di ridotte dimensioni, cui viene conferito il compito di rappresentare l’elemento aristocratico e di operare in funzione stabilizzatrice del sistema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8417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stati generali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it-IT" dirty="0"/>
              <a:t>Le origini del </a:t>
            </a:r>
            <a:r>
              <a:rPr lang="it-IT" dirty="0" smtClean="0"/>
              <a:t>bicameralismo s’intrecciano alla </a:t>
            </a:r>
            <a:r>
              <a:rPr lang="it-IT" dirty="0"/>
              <a:t>nascita del parlamento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Due sono i “</a:t>
            </a:r>
            <a:r>
              <a:rPr lang="it-IT" dirty="0"/>
              <a:t>percorsi</a:t>
            </a:r>
            <a:r>
              <a:rPr lang="it-IT" dirty="0" smtClean="0"/>
              <a:t>”: 1) gli </a:t>
            </a:r>
            <a:r>
              <a:rPr lang="it-IT" i="1" dirty="0"/>
              <a:t>stati generali</a:t>
            </a:r>
            <a:r>
              <a:rPr lang="it-IT" dirty="0" smtClean="0"/>
              <a:t>,; 2) le </a:t>
            </a:r>
            <a:r>
              <a:rPr lang="it-IT" i="1" dirty="0"/>
              <a:t>alte corti di giustizia</a:t>
            </a:r>
            <a:r>
              <a:rPr lang="it-IT" dirty="0"/>
              <a:t> (o </a:t>
            </a:r>
            <a:r>
              <a:rPr lang="it-IT" i="1" dirty="0"/>
              <a:t>parlamenti</a:t>
            </a:r>
            <a:r>
              <a:rPr lang="it-IT" dirty="0" smtClean="0"/>
              <a:t>). </a:t>
            </a:r>
            <a:r>
              <a:rPr lang="it-IT" dirty="0"/>
              <a:t>Solo </a:t>
            </a:r>
            <a:r>
              <a:rPr lang="it-IT" dirty="0" smtClean="0"/>
              <a:t>nelle seconde è </a:t>
            </a:r>
            <a:r>
              <a:rPr lang="it-IT" dirty="0"/>
              <a:t>individuata l’origine del bicameralismo contemporaneo. L’esperienza degli stati generali non resse all’avvento dell’assolutismo </a:t>
            </a:r>
            <a:r>
              <a:rPr lang="it-IT" dirty="0" smtClean="0"/>
              <a:t>monarchico (Polonia, Francia); anche se </a:t>
            </a:r>
            <a:r>
              <a:rPr lang="it-IT" dirty="0"/>
              <a:t>numerosi sono i “lasciti” </a:t>
            </a:r>
            <a:r>
              <a:rPr lang="it-IT" dirty="0" smtClean="0"/>
              <a:t>trasmessi </a:t>
            </a:r>
            <a:r>
              <a:rPr lang="it-IT" dirty="0"/>
              <a:t>agli assetti </a:t>
            </a:r>
            <a:r>
              <a:rPr lang="it-IT" dirty="0" smtClean="0"/>
              <a:t>bicamerali (</a:t>
            </a:r>
            <a:r>
              <a:rPr lang="it-IT" i="1" dirty="0" err="1" smtClean="0"/>
              <a:t>Diputació</a:t>
            </a:r>
            <a:r>
              <a:rPr lang="it-IT" i="1" dirty="0" smtClean="0"/>
              <a:t> </a:t>
            </a:r>
            <a:r>
              <a:rPr lang="it-IT" i="1" dirty="0"/>
              <a:t>del General</a:t>
            </a:r>
            <a:r>
              <a:rPr lang="it-IT" dirty="0"/>
              <a:t>, commissione permanente </a:t>
            </a:r>
            <a:r>
              <a:rPr lang="it-IT" dirty="0" smtClean="0"/>
              <a:t> accolta dalle Costituzioni spagnole </a:t>
            </a:r>
            <a:r>
              <a:rPr lang="it-IT" dirty="0"/>
              <a:t>del 1812, </a:t>
            </a:r>
            <a:r>
              <a:rPr lang="it-IT" dirty="0" smtClean="0"/>
              <a:t>1931 </a:t>
            </a:r>
            <a:r>
              <a:rPr lang="it-IT" dirty="0"/>
              <a:t>e </a:t>
            </a:r>
            <a:r>
              <a:rPr lang="it-IT" dirty="0" smtClean="0"/>
              <a:t>1978).</a:t>
            </a:r>
            <a:endParaRPr lang="it-IT" dirty="0"/>
          </a:p>
          <a:p>
            <a:r>
              <a:rPr lang="it-IT" b="1" dirty="0" smtClean="0"/>
              <a:t>Stati</a:t>
            </a:r>
            <a:r>
              <a:rPr lang="it-IT" dirty="0" smtClean="0"/>
              <a:t> </a:t>
            </a:r>
            <a:r>
              <a:rPr lang="it-IT" b="1" dirty="0" smtClean="0"/>
              <a:t>generali</a:t>
            </a:r>
            <a:r>
              <a:rPr lang="it-IT" dirty="0" smtClean="0"/>
              <a:t>: evoluzione di uno degli organi che coadiuva il sovrano, principalmente in materia di approvazione e imposizione tributaria. In </a:t>
            </a:r>
            <a:r>
              <a:rPr lang="it-IT" dirty="0"/>
              <a:t>applicazione del principio </a:t>
            </a:r>
            <a:r>
              <a:rPr lang="it-IT" i="1" dirty="0" err="1"/>
              <a:t>quod</a:t>
            </a:r>
            <a:r>
              <a:rPr lang="it-IT" i="1" dirty="0"/>
              <a:t> </a:t>
            </a:r>
            <a:r>
              <a:rPr lang="it-IT" i="1" dirty="0" err="1"/>
              <a:t>omnes</a:t>
            </a:r>
            <a:r>
              <a:rPr lang="it-IT" i="1" dirty="0"/>
              <a:t> </a:t>
            </a:r>
            <a:r>
              <a:rPr lang="it-IT" i="1" dirty="0" err="1"/>
              <a:t>tangit</a:t>
            </a:r>
            <a:r>
              <a:rPr lang="it-IT" i="1" dirty="0"/>
              <a:t>, ab omnibus </a:t>
            </a:r>
            <a:r>
              <a:rPr lang="it-IT" i="1" dirty="0" err="1"/>
              <a:t>comprobari</a:t>
            </a:r>
            <a:r>
              <a:rPr lang="it-IT" i="1" dirty="0"/>
              <a:t> </a:t>
            </a:r>
            <a:r>
              <a:rPr lang="it-IT" i="1" dirty="0" err="1"/>
              <a:t>debet</a:t>
            </a:r>
            <a:r>
              <a:rPr lang="it-IT" dirty="0"/>
              <a:t> («ciò che tutti tocca, da tutti deve essere approvato»: </a:t>
            </a:r>
            <a:r>
              <a:rPr lang="it-IT" i="1" dirty="0"/>
              <a:t>Q.O.T.</a:t>
            </a:r>
            <a:r>
              <a:rPr lang="it-IT" dirty="0" smtClean="0"/>
              <a:t>), serve il </a:t>
            </a:r>
            <a:r>
              <a:rPr lang="it-IT" dirty="0"/>
              <a:t>consenso dei sudditi. </a:t>
            </a:r>
            <a:r>
              <a:rPr lang="it-IT" dirty="0" smtClean="0"/>
              <a:t>Ma la </a:t>
            </a:r>
            <a:r>
              <a:rPr lang="it-IT" dirty="0"/>
              <a:t>società era suddivisa in </a:t>
            </a:r>
            <a:r>
              <a:rPr lang="it-IT" i="1" dirty="0"/>
              <a:t>ordini</a:t>
            </a:r>
            <a:r>
              <a:rPr lang="it-IT" dirty="0"/>
              <a:t> (nobiltà, clero, ecc.) concepiti alla stregua di corporazioni </a:t>
            </a:r>
            <a:r>
              <a:rPr lang="it-IT" i="1" dirty="0" smtClean="0"/>
              <a:t>naturali</a:t>
            </a:r>
            <a:r>
              <a:rPr lang="it-IT" dirty="0" smtClean="0"/>
              <a:t>: cosicché </a:t>
            </a:r>
            <a:r>
              <a:rPr lang="it-IT" dirty="0"/>
              <a:t>era sufficiente acquisirne il consenso per vincolare giuridicamente l’</a:t>
            </a:r>
            <a:r>
              <a:rPr lang="it-IT" i="1" dirty="0"/>
              <a:t>individuo </a:t>
            </a:r>
            <a:r>
              <a:rPr lang="it-IT" dirty="0"/>
              <a:t>che a uno di tali ordini naturalmente apparteneva.</a:t>
            </a:r>
          </a:p>
          <a:p>
            <a:r>
              <a:rPr lang="it-IT" dirty="0" smtClean="0"/>
              <a:t>Ciò </a:t>
            </a:r>
            <a:r>
              <a:rPr lang="it-IT" dirty="0"/>
              <a:t>che più rileva è la circostanza che, nella cultura politica medievale, i singoli </a:t>
            </a:r>
            <a:r>
              <a:rPr lang="it-IT" i="1" dirty="0"/>
              <a:t>stati</a:t>
            </a:r>
            <a:r>
              <a:rPr lang="it-IT" dirty="0"/>
              <a:t> – separatamente intesi – costituivano i veri corpi naturali, mentre gli </a:t>
            </a:r>
            <a:r>
              <a:rPr lang="it-IT" i="1" dirty="0"/>
              <a:t>stati generali</a:t>
            </a:r>
            <a:r>
              <a:rPr lang="it-IT" dirty="0"/>
              <a:t> una loro riunione artificialmente disposta. Il che aveva conseguenze di rilievo quanto alle modalità di votazione: a livello di assemblea generale era necessario acquisire il consenso unanime di tutti gli ordini, </a:t>
            </a:r>
            <a:r>
              <a:rPr lang="it-IT" dirty="0" smtClean="0"/>
              <a:t>che </a:t>
            </a:r>
            <a:r>
              <a:rPr lang="it-IT" dirty="0"/>
              <a:t>si riunivano separatamente in organi specifici (</a:t>
            </a:r>
            <a:r>
              <a:rPr lang="it-IT" i="1" dirty="0"/>
              <a:t>camere</a:t>
            </a:r>
            <a:r>
              <a:rPr lang="it-IT" dirty="0"/>
              <a:t>, </a:t>
            </a:r>
            <a:r>
              <a:rPr lang="it-IT" i="1" dirty="0"/>
              <a:t>bracci</a:t>
            </a:r>
            <a:r>
              <a:rPr lang="it-IT" dirty="0"/>
              <a:t>, </a:t>
            </a:r>
            <a:r>
              <a:rPr lang="it-IT" i="1" dirty="0"/>
              <a:t>stati</a:t>
            </a:r>
            <a:r>
              <a:rPr lang="it-IT" dirty="0"/>
              <a:t>, </a:t>
            </a:r>
            <a:r>
              <a:rPr lang="it-IT" i="1" dirty="0"/>
              <a:t>stamenti</a:t>
            </a:r>
            <a:r>
              <a:rPr lang="it-IT" dirty="0"/>
              <a:t>) che talora ottenevano un riconoscimento istituzionale autonomo.</a:t>
            </a:r>
          </a:p>
          <a:p>
            <a:r>
              <a:rPr lang="it-IT" b="1" dirty="0" smtClean="0"/>
              <a:t>In </a:t>
            </a:r>
            <a:r>
              <a:rPr lang="it-IT" b="1" dirty="0"/>
              <a:t>definitiva, si era venuta delineando un’assemblea “politica” suddivisa in più organi, ciascuna rappresentativa di uno specifico ordine e (potenzialmente) in grado di deliberare per la cura dei relativi interessi, il cui consenso collettivo era richiesto per approvare delle proposte avanzate dal sovrano.</a:t>
            </a:r>
          </a:p>
          <a:p>
            <a:r>
              <a:rPr lang="it-IT" dirty="0"/>
              <a:t>Non si trattava </a:t>
            </a:r>
            <a:r>
              <a:rPr lang="it-IT" dirty="0" smtClean="0"/>
              <a:t>di bicameralismo: </a:t>
            </a:r>
          </a:p>
          <a:p>
            <a:pPr marL="0" indent="0">
              <a:buNone/>
            </a:pPr>
            <a:r>
              <a:rPr lang="it-IT" dirty="0" smtClean="0"/>
              <a:t>1) fra </a:t>
            </a:r>
            <a:r>
              <a:rPr lang="it-IT" dirty="0"/>
              <a:t>il XVII e il XVIII secolo, essi subirono una sostanziale </a:t>
            </a:r>
            <a:r>
              <a:rPr lang="it-IT" dirty="0" smtClean="0"/>
              <a:t>involuzione o vengono soppressi.</a:t>
            </a:r>
          </a:p>
          <a:p>
            <a:pPr marL="0" indent="0">
              <a:buNone/>
            </a:pPr>
            <a:r>
              <a:rPr lang="it-IT" dirty="0" smtClean="0"/>
              <a:t>2) la </a:t>
            </a:r>
            <a:r>
              <a:rPr lang="it-IT" dirty="0"/>
              <a:t>teoria ordinale era radicalmente antitetica sia allo Stato </a:t>
            </a:r>
            <a:r>
              <a:rPr lang="it-IT" dirty="0" smtClean="0"/>
              <a:t>moderno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3) L’impossibilità </a:t>
            </a:r>
            <a:r>
              <a:rPr lang="it-IT" dirty="0"/>
              <a:t>di riproporre la formula organizzativa degli stati generali </a:t>
            </a:r>
            <a:r>
              <a:rPr lang="it-IT" dirty="0" smtClean="0"/>
              <a:t>deriva poi dal fatto che nello Stato moderno la seconda camera si pone </a:t>
            </a:r>
            <a:r>
              <a:rPr lang="it-IT" dirty="0"/>
              <a:t>accanto</a:t>
            </a:r>
            <a:r>
              <a:rPr lang="it-IT" i="1" dirty="0"/>
              <a:t> a un’altra camera</a:t>
            </a:r>
            <a:r>
              <a:rPr lang="it-IT" dirty="0"/>
              <a:t> </a:t>
            </a:r>
            <a:r>
              <a:rPr lang="it-IT" i="1" dirty="0"/>
              <a:t>che già esprime l’intera rappresentanza nazionale</a:t>
            </a:r>
            <a:r>
              <a:rPr lang="it-IT" dirty="0"/>
              <a:t>; </a:t>
            </a:r>
            <a:r>
              <a:rPr lang="it-IT" b="1" dirty="0"/>
              <a:t>non </a:t>
            </a:r>
            <a:r>
              <a:rPr lang="it-IT" b="1" dirty="0" smtClean="0"/>
              <a:t>si richiede</a:t>
            </a:r>
            <a:r>
              <a:rPr lang="it-IT" b="1" dirty="0"/>
              <a:t>, cioè, più camere, ciascuna rappresentativa di interessi parziali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07266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parlamento inglese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it-IT" dirty="0" smtClean="0"/>
              <a:t>Perché l’esperienza inglese è centrale nella storia del bicameralismo: </a:t>
            </a:r>
          </a:p>
          <a:p>
            <a:pPr marL="514350" indent="-514350">
              <a:buAutoNum type="alphaLcParenR"/>
            </a:pPr>
            <a:r>
              <a:rPr lang="it-IT" dirty="0" smtClean="0"/>
              <a:t>sul </a:t>
            </a:r>
            <a:r>
              <a:rPr lang="it-IT" dirty="0"/>
              <a:t>piano</a:t>
            </a:r>
            <a:r>
              <a:rPr lang="it-IT" i="1" dirty="0"/>
              <a:t> politico-istituzionale</a:t>
            </a:r>
            <a:r>
              <a:rPr lang="it-IT" dirty="0"/>
              <a:t>, la centralità del Parlamento inglese non solo in materia impositiva e fiscale, ma anche giurisdizionale; </a:t>
            </a:r>
            <a:endParaRPr lang="it-IT" dirty="0" smtClean="0"/>
          </a:p>
          <a:p>
            <a:pPr marL="514350" indent="-514350">
              <a:buAutoNum type="alphaLcParenR"/>
            </a:pPr>
            <a:r>
              <a:rPr lang="it-IT" dirty="0" smtClean="0"/>
              <a:t>dal </a:t>
            </a:r>
            <a:r>
              <a:rPr lang="it-IT" dirty="0"/>
              <a:t>punto di vista</a:t>
            </a:r>
            <a:r>
              <a:rPr lang="it-IT" i="1" dirty="0"/>
              <a:t> giuridico</a:t>
            </a:r>
            <a:r>
              <a:rPr lang="it-IT" dirty="0"/>
              <a:t>, </a:t>
            </a:r>
            <a:r>
              <a:rPr lang="it-IT" dirty="0" smtClean="0"/>
              <a:t>il </a:t>
            </a:r>
            <a:r>
              <a:rPr lang="it-IT" dirty="0"/>
              <a:t>Parlamento inglese </a:t>
            </a:r>
            <a:r>
              <a:rPr lang="it-IT" dirty="0" smtClean="0"/>
              <a:t>abbandona molto presto la </a:t>
            </a:r>
            <a:r>
              <a:rPr lang="it-IT" dirty="0"/>
              <a:t>teoria degli </a:t>
            </a:r>
            <a:r>
              <a:rPr lang="it-IT" dirty="0" smtClean="0"/>
              <a:t>ordini</a:t>
            </a:r>
          </a:p>
          <a:p>
            <a:pPr marL="514350" indent="-514350">
              <a:buAutoNum type="alphaLcParenR"/>
            </a:pPr>
            <a:r>
              <a:rPr lang="it-IT" dirty="0" smtClean="0"/>
              <a:t>dal </a:t>
            </a:r>
            <a:r>
              <a:rPr lang="it-IT" dirty="0"/>
              <a:t>punto di vista</a:t>
            </a:r>
            <a:r>
              <a:rPr lang="it-IT" i="1" dirty="0"/>
              <a:t> sociale</a:t>
            </a:r>
            <a:r>
              <a:rPr lang="it-IT" dirty="0"/>
              <a:t>, </a:t>
            </a:r>
            <a:r>
              <a:rPr lang="it-IT" dirty="0" smtClean="0"/>
              <a:t>il Parlamento </a:t>
            </a:r>
            <a:r>
              <a:rPr lang="it-IT" dirty="0"/>
              <a:t>inglese si affermò in una società in transizione, dove le divisioni cetuali erano state progressivamente </a:t>
            </a:r>
            <a:r>
              <a:rPr lang="it-IT" dirty="0" smtClean="0"/>
              <a:t>erose.</a:t>
            </a:r>
            <a:endParaRPr lang="it-IT" dirty="0"/>
          </a:p>
          <a:p>
            <a:r>
              <a:rPr lang="it-IT" dirty="0" smtClean="0"/>
              <a:t>Come </a:t>
            </a:r>
            <a:r>
              <a:rPr lang="it-IT" dirty="0"/>
              <a:t>negli altri Paesi europei, anche nell’Inghilterra altomedievale </a:t>
            </a:r>
            <a:r>
              <a:rPr lang="it-IT" dirty="0" smtClean="0"/>
              <a:t>abbiamo un </a:t>
            </a:r>
            <a:r>
              <a:rPr lang="it-IT" dirty="0"/>
              <a:t>organo </a:t>
            </a:r>
            <a:r>
              <a:rPr lang="it-IT" dirty="0" smtClean="0"/>
              <a:t>che coadiuva </a:t>
            </a:r>
            <a:r>
              <a:rPr lang="it-IT" dirty="0"/>
              <a:t>il Re nell’esercizio delle sue funzioni normative, amministrative e </a:t>
            </a:r>
            <a:r>
              <a:rPr lang="it-IT" dirty="0" smtClean="0"/>
              <a:t>giudiziarie il (</a:t>
            </a:r>
            <a:r>
              <a:rPr lang="it-IT" i="1" dirty="0" err="1" smtClean="0"/>
              <a:t>Witenagemot</a:t>
            </a:r>
            <a:r>
              <a:rPr lang="it-IT" dirty="0" smtClean="0"/>
              <a:t>). Dopo la conquista </a:t>
            </a:r>
            <a:r>
              <a:rPr lang="it-IT" dirty="0"/>
              <a:t>normanna </a:t>
            </a:r>
            <a:r>
              <a:rPr lang="it-IT" dirty="0" smtClean="0"/>
              <a:t>(</a:t>
            </a:r>
            <a:r>
              <a:rPr lang="it-IT" dirty="0"/>
              <a:t>1066)</a:t>
            </a:r>
            <a:r>
              <a:rPr lang="it-IT" dirty="0" smtClean="0"/>
              <a:t>, </a:t>
            </a:r>
            <a:r>
              <a:rPr lang="it-IT" dirty="0"/>
              <a:t>Guglielmo il Conquistatore </a:t>
            </a:r>
            <a:r>
              <a:rPr lang="it-IT" dirty="0" smtClean="0"/>
              <a:t>lo integrò </a:t>
            </a:r>
            <a:r>
              <a:rPr lang="it-IT" dirty="0"/>
              <a:t>nella </a:t>
            </a:r>
            <a:r>
              <a:rPr lang="it-IT" i="1" dirty="0" smtClean="0"/>
              <a:t>Curia </a:t>
            </a:r>
            <a:r>
              <a:rPr lang="it-IT" i="1" dirty="0" err="1" smtClean="0"/>
              <a:t>regis</a:t>
            </a:r>
            <a:r>
              <a:rPr lang="it-IT" i="1" dirty="0" smtClean="0"/>
              <a:t>, che </a:t>
            </a:r>
            <a:r>
              <a:rPr lang="it-IT" dirty="0" smtClean="0"/>
              <a:t>riuniva </a:t>
            </a:r>
            <a:r>
              <a:rPr lang="it-IT" dirty="0"/>
              <a:t>i grandi magnati del Regno (i “baroni”</a:t>
            </a:r>
            <a:r>
              <a:rPr lang="it-IT" dirty="0" smtClean="0"/>
              <a:t>), </a:t>
            </a:r>
            <a:r>
              <a:rPr lang="it-IT" dirty="0"/>
              <a:t>ne componeva le dispute, </a:t>
            </a:r>
            <a:r>
              <a:rPr lang="it-IT" dirty="0" smtClean="0"/>
              <a:t>e </a:t>
            </a:r>
            <a:r>
              <a:rPr lang="it-IT" dirty="0"/>
              <a:t>prestava il consenso all’imposizione regia.</a:t>
            </a:r>
          </a:p>
          <a:p>
            <a:r>
              <a:rPr lang="it-IT" dirty="0" smtClean="0"/>
              <a:t>Nei </a:t>
            </a:r>
            <a:r>
              <a:rPr lang="it-IT" dirty="0"/>
              <a:t>secoli XI e XII dalla </a:t>
            </a:r>
            <a:r>
              <a:rPr lang="it-IT" i="1" dirty="0"/>
              <a:t>Curia </a:t>
            </a:r>
            <a:r>
              <a:rPr lang="it-IT" i="1" dirty="0" err="1"/>
              <a:t>regis</a:t>
            </a:r>
            <a:r>
              <a:rPr lang="it-IT" dirty="0"/>
              <a:t> cominciarono lentamente a gemmare </a:t>
            </a:r>
            <a:r>
              <a:rPr lang="it-IT" dirty="0" smtClean="0"/>
              <a:t>le Corti e il </a:t>
            </a:r>
            <a:r>
              <a:rPr lang="it-IT" i="1" dirty="0"/>
              <a:t>Magnum </a:t>
            </a:r>
            <a:r>
              <a:rPr lang="it-IT" i="1" dirty="0" err="1" smtClean="0"/>
              <a:t>concilium</a:t>
            </a:r>
            <a:r>
              <a:rPr lang="it-IT" dirty="0" smtClean="0"/>
              <a:t> (composta da tutti </a:t>
            </a:r>
            <a:r>
              <a:rPr lang="it-IT" dirty="0"/>
              <a:t>i feudatari del regno, secolari e </a:t>
            </a:r>
            <a:r>
              <a:rPr lang="it-IT" dirty="0" smtClean="0"/>
              <a:t>religiosi). I </a:t>
            </a:r>
            <a:r>
              <a:rPr lang="it-IT" dirty="0"/>
              <a:t>feudatari di rango più elevato </a:t>
            </a:r>
            <a:r>
              <a:rPr lang="it-IT" dirty="0" smtClean="0"/>
              <a:t>(</a:t>
            </a:r>
            <a:r>
              <a:rPr lang="it-IT" i="1" dirty="0" err="1"/>
              <a:t>barones</a:t>
            </a:r>
            <a:r>
              <a:rPr lang="it-IT" i="1" dirty="0"/>
              <a:t> </a:t>
            </a:r>
            <a:r>
              <a:rPr lang="it-IT" i="1" dirty="0" err="1" smtClean="0"/>
              <a:t>maiores</a:t>
            </a:r>
            <a:r>
              <a:rPr lang="it-IT" dirty="0" smtClean="0"/>
              <a:t>) </a:t>
            </a:r>
            <a:r>
              <a:rPr lang="it-IT" dirty="0"/>
              <a:t>ricevevano una convocazione nominale, che nel corso degli anni venne associata di diritto al titolo feudale, per poi esser trasmessa ereditariamente dal padre al figlio primogenito maschio. I </a:t>
            </a:r>
            <a:r>
              <a:rPr lang="it-IT" dirty="0" smtClean="0"/>
              <a:t>feudatari di rango più basso erano </a:t>
            </a:r>
            <a:r>
              <a:rPr lang="it-IT" dirty="0"/>
              <a:t>convocati in modo collettivo per il tramite dello </a:t>
            </a:r>
            <a:r>
              <a:rPr lang="it-IT" dirty="0" smtClean="0"/>
              <a:t>sceriffo) </a:t>
            </a:r>
            <a:r>
              <a:rPr lang="it-IT" dirty="0"/>
              <a:t>in ogni </a:t>
            </a:r>
            <a:r>
              <a:rPr lang="it-IT" dirty="0" smtClean="0"/>
              <a:t>contea: </a:t>
            </a:r>
            <a:r>
              <a:rPr lang="it-IT" b="1" dirty="0" smtClean="0"/>
              <a:t>a </a:t>
            </a:r>
            <a:r>
              <a:rPr lang="it-IT" b="1" dirty="0"/>
              <a:t>questo principio che si sarebbe ispirato il processo di selezione di cavalieri e borghesi al momento della loro ammissione in Parlamento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smtClean="0"/>
              <a:t>Funzioni del </a:t>
            </a:r>
            <a:r>
              <a:rPr lang="it-IT" i="1" dirty="0"/>
              <a:t>Magnum </a:t>
            </a:r>
            <a:r>
              <a:rPr lang="it-IT" i="1" dirty="0" err="1" smtClean="0"/>
              <a:t>concilium</a:t>
            </a:r>
            <a:r>
              <a:rPr lang="it-IT" dirty="0" smtClean="0"/>
              <a:t>: 1) consenso </a:t>
            </a:r>
            <a:r>
              <a:rPr lang="it-IT" dirty="0"/>
              <a:t>all’imposizione; </a:t>
            </a:r>
            <a:r>
              <a:rPr lang="it-IT" dirty="0" smtClean="0"/>
              <a:t>2) amministrazione della </a:t>
            </a:r>
            <a:r>
              <a:rPr lang="it-IT" dirty="0"/>
              <a:t>giustizia </a:t>
            </a:r>
            <a:r>
              <a:rPr lang="it-IT" dirty="0" smtClean="0"/>
              <a:t>regia. L’unificazione </a:t>
            </a:r>
            <a:r>
              <a:rPr lang="it-IT" dirty="0"/>
              <a:t>delle funzioni consentì la stabilizzazione e la sopravvivenza dell’istituzione </a:t>
            </a:r>
            <a:r>
              <a:rPr lang="it-IT" dirty="0" smtClean="0"/>
              <a:t>parlamentare: il </a:t>
            </a:r>
            <a:r>
              <a:rPr lang="it-IT" i="1" dirty="0"/>
              <a:t>Magnum </a:t>
            </a:r>
            <a:r>
              <a:rPr lang="it-IT" i="1" dirty="0" err="1"/>
              <a:t>concilium</a:t>
            </a:r>
            <a:r>
              <a:rPr lang="it-IT" dirty="0"/>
              <a:t> </a:t>
            </a:r>
            <a:r>
              <a:rPr lang="it-IT" dirty="0" smtClean="0"/>
              <a:t>divenne sempre </a:t>
            </a:r>
            <a:r>
              <a:rPr lang="it-IT" dirty="0"/>
              <a:t>più indispensabile per il sovrano</a:t>
            </a:r>
            <a:r>
              <a:rPr lang="it-IT" dirty="0" smtClean="0"/>
              <a:t>, </a:t>
            </a:r>
            <a:r>
              <a:rPr lang="it-IT" dirty="0"/>
              <a:t>che non poté farne a meno neppure durante i tentativi delle dinastie Tudor e Stuart di “importare” l’assolutismo monarchico in Inghilterra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7849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L’evoluzione del Parlamento inglese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it-IT" dirty="0" smtClean="0"/>
              <a:t>XIII secolo: </a:t>
            </a:r>
            <a:r>
              <a:rPr lang="it-IT" dirty="0"/>
              <a:t>si affermarono due elementi che segnarono il definitivo affrancamento del modello “rappresentativo” inglese da quello continentale europeo: </a:t>
            </a:r>
            <a:r>
              <a:rPr lang="it-IT" dirty="0" smtClean="0"/>
              <a:t>1) la </a:t>
            </a:r>
            <a:r>
              <a:rPr lang="it-IT" i="1" dirty="0"/>
              <a:t>rappresentanza</a:t>
            </a:r>
            <a:r>
              <a:rPr lang="it-IT" dirty="0"/>
              <a:t> svincolata dal concetto di </a:t>
            </a:r>
            <a:r>
              <a:rPr lang="it-IT" i="1" dirty="0"/>
              <a:t>ordine</a:t>
            </a:r>
            <a:r>
              <a:rPr lang="it-IT" dirty="0"/>
              <a:t> e collegata, invece, a quello di </a:t>
            </a:r>
            <a:r>
              <a:rPr lang="it-IT" i="1" dirty="0"/>
              <a:t>territorio</a:t>
            </a:r>
            <a:r>
              <a:rPr lang="it-IT" dirty="0"/>
              <a:t>; </a:t>
            </a:r>
            <a:r>
              <a:rPr lang="it-IT" dirty="0" smtClean="0"/>
              <a:t>2) mutamento sociale.</a:t>
            </a:r>
            <a:endParaRPr lang="it-IT" dirty="0"/>
          </a:p>
          <a:p>
            <a:r>
              <a:rPr lang="it-IT" dirty="0" smtClean="0"/>
              <a:t>Il </a:t>
            </a:r>
            <a:r>
              <a:rPr lang="it-IT" dirty="0"/>
              <a:t>re </a:t>
            </a:r>
            <a:r>
              <a:rPr lang="it-IT" dirty="0" smtClean="0"/>
              <a:t>associò </a:t>
            </a:r>
            <a:r>
              <a:rPr lang="it-IT" dirty="0"/>
              <a:t>al governo due nuovi ceti </a:t>
            </a:r>
            <a:r>
              <a:rPr lang="it-IT" dirty="0" smtClean="0"/>
              <a:t>emergenti </a:t>
            </a:r>
            <a:r>
              <a:rPr lang="it-IT" dirty="0"/>
              <a:t>per ottenerne l’imprescindibile consenso alla </a:t>
            </a:r>
            <a:r>
              <a:rPr lang="it-IT" dirty="0" smtClean="0"/>
              <a:t>tassazione: i </a:t>
            </a:r>
            <a:r>
              <a:rPr lang="it-IT" dirty="0"/>
              <a:t>“cavalieri” (</a:t>
            </a:r>
            <a:r>
              <a:rPr lang="it-IT" i="1" dirty="0" err="1"/>
              <a:t>knights</a:t>
            </a:r>
            <a:r>
              <a:rPr lang="it-IT" dirty="0"/>
              <a:t>), figli cadetti dell’aristocrazia – e dunque membri dell’ordine nobiliare </a:t>
            </a:r>
            <a:r>
              <a:rPr lang="it-IT" dirty="0" smtClean="0"/>
              <a:t>–; i </a:t>
            </a:r>
            <a:r>
              <a:rPr lang="it-IT" i="1" dirty="0" err="1" smtClean="0"/>
              <a:t>burgesses</a:t>
            </a:r>
            <a:r>
              <a:rPr lang="it-IT" dirty="0" smtClean="0"/>
              <a:t>, Dal </a:t>
            </a:r>
            <a:r>
              <a:rPr lang="it-IT" dirty="0"/>
              <a:t>1254, la convocazione di due cavalieri per ogni contea (</a:t>
            </a:r>
            <a:r>
              <a:rPr lang="it-IT" i="1" dirty="0" err="1"/>
              <a:t>knights</a:t>
            </a:r>
            <a:r>
              <a:rPr lang="it-IT" i="1" dirty="0"/>
              <a:t> of the shire</a:t>
            </a:r>
            <a:r>
              <a:rPr lang="it-IT" dirty="0"/>
              <a:t>)</a:t>
            </a:r>
            <a:r>
              <a:rPr lang="it-IT" i="1" dirty="0"/>
              <a:t> </a:t>
            </a:r>
            <a:r>
              <a:rPr lang="it-IT" dirty="0"/>
              <a:t>e, dal 1265, quella di due </a:t>
            </a:r>
            <a:r>
              <a:rPr lang="it-IT" i="1" dirty="0" err="1"/>
              <a:t>burgesses</a:t>
            </a:r>
            <a:r>
              <a:rPr lang="it-IT" i="1" dirty="0"/>
              <a:t> </a:t>
            </a:r>
            <a:r>
              <a:rPr lang="it-IT" dirty="0"/>
              <a:t>per ogni città, gli uni e gli altri eletti dalle </a:t>
            </a:r>
            <a:r>
              <a:rPr lang="it-IT" i="1" dirty="0" err="1"/>
              <a:t>county</a:t>
            </a:r>
            <a:r>
              <a:rPr lang="it-IT" i="1" dirty="0"/>
              <a:t> </a:t>
            </a:r>
            <a:r>
              <a:rPr lang="it-IT" i="1" dirty="0" err="1"/>
              <a:t>courts</a:t>
            </a:r>
            <a:r>
              <a:rPr lang="it-IT" dirty="0"/>
              <a:t>, le corti della contea, sotto la vigilanza del rappresentante del Re, lo sceriffo.</a:t>
            </a:r>
          </a:p>
          <a:p>
            <a:pPr marL="514350" indent="-514350">
              <a:buAutoNum type="arabicParenR"/>
            </a:pPr>
            <a:r>
              <a:rPr lang="it-IT" dirty="0" smtClean="0"/>
              <a:t>La </a:t>
            </a:r>
            <a:r>
              <a:rPr lang="it-IT" dirty="0"/>
              <a:t>particolare natura del ceto dei </a:t>
            </a:r>
            <a:r>
              <a:rPr lang="it-IT" dirty="0" smtClean="0"/>
              <a:t>cavalieri: </a:t>
            </a:r>
            <a:r>
              <a:rPr lang="it-IT" dirty="0"/>
              <a:t>parte dell’ordine nobiliare, costituivano una categoria a sé a causa della loro esclusione dall’asse ereditario. La convocazione dei cavalieri – per così dire, categoria “intermedia” ma contigua sia all’alta nobiltà, sia al terzo stato – scongiurò quella radicale incomunicabilità fra i due ordini che fu caratteristica, invece, degli stati generali, e sulla quale i sovrani continentali fecero leva per esautorare prima, e sterilizzare poi, tali assemblee. La peculiare natura sociale dei cavalieri contribuì così allo sviluppo e al rafforzamento dell’istituzione parlamentare inglese.</a:t>
            </a:r>
          </a:p>
          <a:p>
            <a:pPr marL="514350" indent="-514350">
              <a:buAutoNum type="arabicParenR"/>
            </a:pPr>
            <a:r>
              <a:rPr lang="it-IT" dirty="0" smtClean="0"/>
              <a:t>La </a:t>
            </a:r>
            <a:r>
              <a:rPr lang="it-IT" dirty="0"/>
              <a:t>selezione di cavalieri e borghesi era stata demandata a un organo assai peculiare dell’ordinamento inglese: le cosiddette </a:t>
            </a:r>
            <a:r>
              <a:rPr lang="it-IT" i="1" dirty="0" err="1"/>
              <a:t>county</a:t>
            </a:r>
            <a:r>
              <a:rPr lang="it-IT" i="1" dirty="0"/>
              <a:t> </a:t>
            </a:r>
            <a:r>
              <a:rPr lang="it-IT" i="1" dirty="0" err="1" smtClean="0"/>
              <a:t>courts</a:t>
            </a:r>
            <a:r>
              <a:rPr lang="it-IT" dirty="0" smtClean="0"/>
              <a:t>, </a:t>
            </a:r>
            <a:r>
              <a:rPr lang="it-IT" dirty="0"/>
              <a:t>le quali, originariamente chiamate a esercitare l’amministrazione locale della giustizia, erano progressivamente venute ad assumere il ruolo di veri e propri organi rappresentativi della contea </a:t>
            </a:r>
            <a:r>
              <a:rPr lang="it-IT" i="1" dirty="0"/>
              <a:t>come corporazione</a:t>
            </a:r>
            <a:r>
              <a:rPr lang="it-IT" dirty="0"/>
              <a:t>, come tali, dunque di depositarie della sua volontà.</a:t>
            </a:r>
          </a:p>
          <a:p>
            <a:r>
              <a:rPr lang="it-IT" dirty="0" smtClean="0"/>
              <a:t>Ciò indebolì </a:t>
            </a:r>
            <a:r>
              <a:rPr lang="it-IT" dirty="0"/>
              <a:t>completamente il principio della rappresentanza ordinale a favore di forme di rappresentanza di tipo territoriale. </a:t>
            </a:r>
          </a:p>
          <a:p>
            <a:r>
              <a:rPr lang="it-IT" dirty="0" smtClean="0"/>
              <a:t>Dal </a:t>
            </a:r>
            <a:r>
              <a:rPr lang="it-IT" i="1" dirty="0"/>
              <a:t>Magnum </a:t>
            </a:r>
            <a:r>
              <a:rPr lang="it-IT" i="1" dirty="0" err="1"/>
              <a:t>concilium</a:t>
            </a:r>
            <a:r>
              <a:rPr lang="it-IT" i="1" dirty="0"/>
              <a:t> </a:t>
            </a:r>
            <a:r>
              <a:rPr lang="it-IT" dirty="0"/>
              <a:t>stava derivando il </a:t>
            </a:r>
            <a:r>
              <a:rPr lang="it-IT" i="1" dirty="0" smtClean="0"/>
              <a:t>parlamento</a:t>
            </a:r>
            <a:r>
              <a:rPr lang="it-IT" dirty="0" smtClean="0"/>
              <a:t>: nel 1295,Edoardo </a:t>
            </a:r>
            <a:r>
              <a:rPr lang="it-IT" dirty="0"/>
              <a:t>I convocò quello che sarebbe poi stato definito «Model </a:t>
            </a:r>
            <a:r>
              <a:rPr lang="it-IT" dirty="0" err="1"/>
              <a:t>Parliament</a:t>
            </a:r>
            <a:r>
              <a:rPr lang="it-IT" dirty="0"/>
              <a:t>», questo era ancora costituito da un’unica assemblea dalla composizione assai variegata: duchi, conti e baroni; arcivescovi, vescovi, abati, priori, prelati; cavalieri; rappresentanti delle città. Del resto, ancora nel XIV secolo, il documento intitolato </a:t>
            </a:r>
            <a:r>
              <a:rPr lang="it-IT" i="1" dirty="0"/>
              <a:t>Modus </a:t>
            </a:r>
            <a:r>
              <a:rPr lang="it-IT" i="1" dirty="0" err="1"/>
              <a:t>tenendi</a:t>
            </a:r>
            <a:r>
              <a:rPr lang="it-IT" i="1" dirty="0"/>
              <a:t> </a:t>
            </a:r>
            <a:r>
              <a:rPr lang="it-IT" i="1" dirty="0" err="1"/>
              <a:t>Parliamentum</a:t>
            </a:r>
            <a:r>
              <a:rPr lang="it-IT" dirty="0"/>
              <a:t>, descriveva la presenza nell’organo di sei diversi gradi o ordini, senza menzionare alcuna suddivisione in camere. Due secoli più tardi, tuttavia, sotto il regno di Enrico VIII, l’esistenza di una </a:t>
            </a:r>
            <a:r>
              <a:rPr lang="it-IT" i="1" dirty="0"/>
              <a:t>House of </a:t>
            </a:r>
            <a:r>
              <a:rPr lang="it-IT" i="1" dirty="0" err="1"/>
              <a:t>Lords</a:t>
            </a:r>
            <a:r>
              <a:rPr lang="it-IT" dirty="0"/>
              <a:t> e di una </a:t>
            </a:r>
            <a:r>
              <a:rPr lang="it-IT" i="1" dirty="0"/>
              <a:t>House of </a:t>
            </a:r>
            <a:r>
              <a:rPr lang="it-IT" i="1" dirty="0" err="1"/>
              <a:t>Commons</a:t>
            </a:r>
            <a:r>
              <a:rPr lang="it-IT" i="1" dirty="0"/>
              <a:t> </a:t>
            </a:r>
            <a:r>
              <a:rPr lang="it-IT" dirty="0"/>
              <a:t>era ormai un dato acquisito.</a:t>
            </a:r>
          </a:p>
          <a:p>
            <a:r>
              <a:rPr lang="it-IT" b="1" dirty="0" smtClean="0"/>
              <a:t>Ragioni </a:t>
            </a:r>
            <a:r>
              <a:rPr lang="it-IT" b="1" dirty="0"/>
              <a:t>della suddivisione del Parlamento inglese in due </a:t>
            </a:r>
            <a:r>
              <a:rPr lang="it-IT" b="1" dirty="0" smtClean="0"/>
              <a:t>camere</a:t>
            </a:r>
            <a:r>
              <a:rPr lang="it-IT" b="1" dirty="0" smtClean="0"/>
              <a:t>: “</a:t>
            </a:r>
            <a:r>
              <a:rPr lang="it-IT" b="1" dirty="0"/>
              <a:t>fiscale” e quella “giurisdizionale”</a:t>
            </a:r>
            <a:r>
              <a:rPr lang="it-IT" dirty="0"/>
              <a:t>.</a:t>
            </a:r>
          </a:p>
          <a:p>
            <a:pPr marL="514350" indent="-514350">
              <a:buAutoNum type="arabicParenR"/>
            </a:pPr>
            <a:r>
              <a:rPr lang="it-IT" dirty="0" smtClean="0"/>
              <a:t>Secondo </a:t>
            </a:r>
            <a:r>
              <a:rPr lang="it-IT" dirty="0"/>
              <a:t>l’interpretazione </a:t>
            </a:r>
            <a:r>
              <a:rPr lang="it-IT" i="1" dirty="0" smtClean="0"/>
              <a:t>fiscale</a:t>
            </a:r>
            <a:r>
              <a:rPr lang="it-IT" dirty="0"/>
              <a:t>, il bicameralismo inglese avrebbe un’origine non diversa da quella degli stati generali nel continente: i diversi ordini cominciarono a riunirsi separatamente per prestare l’assenso e determinare la rata delle </a:t>
            </a:r>
            <a:r>
              <a:rPr lang="it-IT" dirty="0" smtClean="0"/>
              <a:t>imposte.</a:t>
            </a:r>
          </a:p>
          <a:p>
            <a:pPr marL="514350" indent="-514350">
              <a:buAutoNum type="arabicParenR"/>
            </a:pPr>
            <a:r>
              <a:rPr lang="it-IT" dirty="0" smtClean="0"/>
              <a:t>Secondo </a:t>
            </a:r>
            <a:r>
              <a:rPr lang="it-IT" dirty="0"/>
              <a:t>l’impostazione </a:t>
            </a:r>
            <a:r>
              <a:rPr lang="it-IT" i="1" dirty="0"/>
              <a:t>giurisdizionale</a:t>
            </a:r>
            <a:r>
              <a:rPr lang="it-IT" dirty="0"/>
              <a:t>, </a:t>
            </a:r>
            <a:r>
              <a:rPr lang="it-IT" dirty="0" smtClean="0"/>
              <a:t>ila </a:t>
            </a:r>
            <a:r>
              <a:rPr lang="it-IT" dirty="0"/>
              <a:t>suddivisione di </a:t>
            </a:r>
            <a:r>
              <a:rPr lang="it-IT" i="1" dirty="0" err="1"/>
              <a:t>Lords</a:t>
            </a:r>
            <a:r>
              <a:rPr lang="it-IT" dirty="0"/>
              <a:t> e </a:t>
            </a:r>
            <a:r>
              <a:rPr lang="it-IT" i="1" dirty="0" err="1"/>
              <a:t>Commons</a:t>
            </a:r>
            <a:r>
              <a:rPr lang="it-IT" dirty="0"/>
              <a:t> in due camere non va individuata nella teoria degli ordini, ma in una crescente istituzionalizzazione del ruolo che cavalieri e borghesi ricoprivano già da decenni di fronte all’Alta Corte, vale a dire il parlamento delle origini: quello cioè di </a:t>
            </a:r>
            <a:r>
              <a:rPr lang="it-IT" i="1" dirty="0" err="1" smtClean="0"/>
              <a:t>petitioners</a:t>
            </a:r>
            <a:r>
              <a:rPr lang="it-IT" i="1" dirty="0" smtClean="0"/>
              <a:t> </a:t>
            </a:r>
            <a:r>
              <a:rPr lang="it-IT" dirty="0" smtClean="0"/>
              <a:t>che rappresentano </a:t>
            </a:r>
            <a:r>
              <a:rPr lang="it-IT" dirty="0"/>
              <a:t>al sovrano le doglianze e le richieste </a:t>
            </a:r>
            <a:r>
              <a:rPr lang="it-IT" dirty="0" smtClean="0"/>
              <a:t>locali. </a:t>
            </a:r>
            <a:endParaRPr lang="it-IT" dirty="0"/>
          </a:p>
          <a:p>
            <a:r>
              <a:rPr lang="it-IT" dirty="0" smtClean="0"/>
              <a:t>La </a:t>
            </a:r>
            <a:r>
              <a:rPr lang="it-IT" dirty="0"/>
              <a:t>nascita del bicameralismo inglese </a:t>
            </a:r>
            <a:r>
              <a:rPr lang="it-IT" dirty="0" smtClean="0"/>
              <a:t>(1377) è funzionale al ruolo del Parlamento</a:t>
            </a:r>
            <a:r>
              <a:rPr lang="it-IT" dirty="0"/>
              <a:t>: ai Comuni era attribuito il compito di presentare petizioni; ai </a:t>
            </a:r>
            <a:r>
              <a:rPr lang="it-IT" i="1" dirty="0" err="1"/>
              <a:t>Lords</a:t>
            </a:r>
            <a:r>
              <a:rPr lang="it-IT" dirty="0"/>
              <a:t>, congiuntamente al Re, di deliberare su di esse. 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989589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“dialogo” con il modello inglese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200" b="1" dirty="0" smtClean="0"/>
              <a:t>Stati Uniti d’America: </a:t>
            </a:r>
            <a:r>
              <a:rPr lang="it-IT" sz="1200" b="1" dirty="0"/>
              <a:t>un nuovo “modello” bicamerale.</a:t>
            </a:r>
          </a:p>
          <a:p>
            <a:pPr marL="0" indent="0">
              <a:buNone/>
            </a:pPr>
            <a:r>
              <a:rPr lang="it-IT" sz="1200" dirty="0" smtClean="0"/>
              <a:t>1) Composizione </a:t>
            </a:r>
            <a:r>
              <a:rPr lang="it-IT" sz="1200" dirty="0"/>
              <a:t>sociale degli Stati </a:t>
            </a:r>
            <a:r>
              <a:rPr lang="it-IT" sz="1200" dirty="0" smtClean="0"/>
              <a:t>Uniti: non vi sono classi sociali, ma solo il POPOLO.</a:t>
            </a:r>
            <a:endParaRPr lang="it-IT" sz="1200" dirty="0"/>
          </a:p>
          <a:p>
            <a:pPr marL="0" indent="0">
              <a:buNone/>
            </a:pPr>
            <a:r>
              <a:rPr lang="it-IT" sz="1200" dirty="0" smtClean="0"/>
              <a:t>2) Replica </a:t>
            </a:r>
            <a:r>
              <a:rPr lang="it-IT" sz="1200" dirty="0"/>
              <a:t>all’interno del potere </a:t>
            </a:r>
            <a:r>
              <a:rPr lang="it-IT" sz="1200" dirty="0" smtClean="0"/>
              <a:t>legislativo del </a:t>
            </a:r>
            <a:r>
              <a:rPr lang="it-IT" sz="1200" dirty="0"/>
              <a:t>sistema di </a:t>
            </a:r>
            <a:r>
              <a:rPr lang="it-IT" sz="1200" i="1" dirty="0" err="1"/>
              <a:t>checks</a:t>
            </a:r>
            <a:r>
              <a:rPr lang="it-IT" sz="1200" i="1" dirty="0"/>
              <a:t> and </a:t>
            </a:r>
            <a:r>
              <a:rPr lang="it-IT" sz="1200" i="1" dirty="0" smtClean="0"/>
              <a:t>balances</a:t>
            </a:r>
          </a:p>
          <a:p>
            <a:pPr marL="0" indent="0">
              <a:buNone/>
            </a:pPr>
            <a:r>
              <a:rPr lang="it-IT" sz="1200" dirty="0" smtClean="0"/>
              <a:t>3) Riflettere </a:t>
            </a:r>
            <a:r>
              <a:rPr lang="it-IT" sz="1200" dirty="0"/>
              <a:t>il carattere “</a:t>
            </a:r>
            <a:r>
              <a:rPr lang="it-IT" sz="1200" dirty="0" smtClean="0"/>
              <a:t>federale” mediante </a:t>
            </a:r>
            <a:r>
              <a:rPr lang="it-IT" sz="1200" dirty="0"/>
              <a:t>l’attribuzione a ciascuno degli Stati membri una propria rappresentanza in seno al </a:t>
            </a:r>
            <a:r>
              <a:rPr lang="it-IT" sz="1200" dirty="0" smtClean="0"/>
              <a:t>Congresso.</a:t>
            </a:r>
            <a:endParaRPr lang="it-IT" sz="1200" dirty="0"/>
          </a:p>
          <a:p>
            <a:pPr marL="0" indent="0">
              <a:buNone/>
            </a:pPr>
            <a:r>
              <a:rPr lang="it-IT" sz="1200" b="1" dirty="0" smtClean="0"/>
              <a:t>è l’esito del </a:t>
            </a:r>
            <a:r>
              <a:rPr lang="it-IT" sz="1200" b="1" i="1" dirty="0" smtClean="0"/>
              <a:t>Great </a:t>
            </a:r>
            <a:r>
              <a:rPr lang="it-IT" sz="1200" b="1" i="1" dirty="0"/>
              <a:t>Compromise</a:t>
            </a:r>
            <a:r>
              <a:rPr lang="it-IT" sz="1200" b="1" dirty="0"/>
              <a:t> </a:t>
            </a:r>
            <a:r>
              <a:rPr lang="it-IT" sz="1200" b="1" dirty="0" smtClean="0"/>
              <a:t>: </a:t>
            </a:r>
            <a:r>
              <a:rPr lang="it-IT" sz="1200" b="1" dirty="0"/>
              <a:t>la rappresentanza </a:t>
            </a:r>
            <a:r>
              <a:rPr lang="it-IT" sz="1200" b="1" dirty="0" smtClean="0"/>
              <a:t>paritaria degli </a:t>
            </a:r>
            <a:r>
              <a:rPr lang="it-IT" sz="1200" b="1" dirty="0"/>
              <a:t>Stati a livello federale e l’introduzione di un bicameralismo </a:t>
            </a:r>
            <a:r>
              <a:rPr lang="it-IT" sz="1200" b="1" dirty="0" smtClean="0"/>
              <a:t>moderatore.</a:t>
            </a:r>
            <a:endParaRPr lang="it-IT" sz="1200" b="1" dirty="0"/>
          </a:p>
          <a:p>
            <a:endParaRPr lang="it-IT" sz="1200" dirty="0" smtClean="0"/>
          </a:p>
          <a:p>
            <a:r>
              <a:rPr lang="it-IT" sz="1200" b="1" dirty="0" smtClean="0"/>
              <a:t>Francia post 1789: alternanza tra monocameralismo e bicameralismo.</a:t>
            </a:r>
          </a:p>
          <a:p>
            <a:pPr marL="0" indent="0">
              <a:buNone/>
            </a:pPr>
            <a:r>
              <a:rPr lang="it-IT" sz="1200" dirty="0" smtClean="0"/>
              <a:t>L’assetto </a:t>
            </a:r>
            <a:r>
              <a:rPr lang="it-IT" sz="1200" dirty="0"/>
              <a:t>monocamerale </a:t>
            </a:r>
            <a:r>
              <a:rPr lang="it-IT" sz="1200" dirty="0" smtClean="0"/>
              <a:t>è </a:t>
            </a:r>
            <a:r>
              <a:rPr lang="it-IT" sz="1200" dirty="0"/>
              <a:t>coerente con i principi rappresentativi coltivati dalla rivoluzione: </a:t>
            </a:r>
            <a:r>
              <a:rPr lang="it-IT" sz="1200" dirty="0" smtClean="0"/>
              <a:t>se </a:t>
            </a:r>
            <a:r>
              <a:rPr lang="it-IT" sz="1200" dirty="0"/>
              <a:t>la sovranità </a:t>
            </a:r>
            <a:r>
              <a:rPr lang="it-IT" sz="1200" dirty="0" smtClean="0"/>
              <a:t>della Nazione è Unica, </a:t>
            </a:r>
            <a:r>
              <a:rPr lang="it-IT" sz="1200" dirty="0"/>
              <a:t>essa non potrà che manifestarsi attraverso un’unica “Assemblea Nazionale”</a:t>
            </a:r>
            <a:r>
              <a:rPr lang="it-IT" sz="1200" dirty="0" smtClean="0"/>
              <a:t>. L’assetto bicamerale muove dalla Costituzione </a:t>
            </a:r>
            <a:r>
              <a:rPr lang="it-IT" sz="1200" dirty="0"/>
              <a:t>dell’anno III (1795</a:t>
            </a:r>
            <a:r>
              <a:rPr lang="it-IT" sz="1200" dirty="0" smtClean="0"/>
              <a:t>)).due </a:t>
            </a:r>
            <a:r>
              <a:rPr lang="it-IT" sz="1200" dirty="0"/>
              <a:t>camere, il </a:t>
            </a:r>
            <a:r>
              <a:rPr lang="it-IT" sz="1200" i="1" dirty="0" err="1"/>
              <a:t>Conseil</a:t>
            </a:r>
            <a:r>
              <a:rPr lang="it-IT" sz="1200" i="1" dirty="0"/>
              <a:t> </a:t>
            </a:r>
            <a:r>
              <a:rPr lang="it-IT" sz="1200" i="1" dirty="0" err="1"/>
              <a:t>des</a:t>
            </a:r>
            <a:r>
              <a:rPr lang="it-IT" sz="1200" i="1" dirty="0"/>
              <a:t> </a:t>
            </a:r>
            <a:r>
              <a:rPr lang="it-IT" sz="1200" i="1" dirty="0" err="1"/>
              <a:t>Anciens</a:t>
            </a:r>
            <a:r>
              <a:rPr lang="it-IT" sz="1200" dirty="0"/>
              <a:t> e il </a:t>
            </a:r>
            <a:r>
              <a:rPr lang="it-IT" sz="1200" i="1" dirty="0" err="1"/>
              <a:t>Conseil</a:t>
            </a:r>
            <a:r>
              <a:rPr lang="it-IT" sz="1200" i="1" dirty="0"/>
              <a:t> </a:t>
            </a:r>
            <a:r>
              <a:rPr lang="it-IT" sz="1200" i="1" dirty="0" err="1"/>
              <a:t>des</a:t>
            </a:r>
            <a:r>
              <a:rPr lang="it-IT" sz="1200" i="1" dirty="0"/>
              <a:t> </a:t>
            </a:r>
            <a:r>
              <a:rPr lang="it-IT" sz="1200" i="1" dirty="0" err="1"/>
              <a:t>Cinq</a:t>
            </a:r>
            <a:r>
              <a:rPr lang="it-IT" sz="1200" i="1" dirty="0"/>
              <a:t>-</a:t>
            </a:r>
            <a:r>
              <a:rPr lang="it-IT" sz="1200" i="1" dirty="0" smtClean="0"/>
              <a:t>Cent</a:t>
            </a:r>
            <a:r>
              <a:rPr lang="it-IT" sz="1200" dirty="0" smtClean="0"/>
              <a:t>. </a:t>
            </a:r>
            <a:endParaRPr lang="it-IT" sz="1200" dirty="0"/>
          </a:p>
          <a:p>
            <a:endParaRPr lang="it-IT" sz="1200" dirty="0" smtClean="0"/>
          </a:p>
          <a:p>
            <a:r>
              <a:rPr lang="it-IT" sz="1200" b="1" dirty="0" smtClean="0"/>
              <a:t>Bicameralismo ottocentesco</a:t>
            </a:r>
            <a:r>
              <a:rPr lang="it-IT" sz="1200" dirty="0" smtClean="0"/>
              <a:t>: mediazione </a:t>
            </a:r>
            <a:r>
              <a:rPr lang="it-IT" sz="1200" dirty="0"/>
              <a:t>dell’esperienza costituzionale </a:t>
            </a:r>
            <a:r>
              <a:rPr lang="it-IT" sz="1200" dirty="0" smtClean="0"/>
              <a:t>francese che consente di adattare il </a:t>
            </a:r>
            <a:r>
              <a:rPr lang="it-IT" sz="1200" dirty="0"/>
              <a:t>modello inglese alle esigenze connesse alla formazione e al consolidamento dello stato liberale e borghese</a:t>
            </a:r>
            <a:r>
              <a:rPr lang="it-IT" sz="1200" dirty="0" smtClean="0"/>
              <a:t>.</a:t>
            </a:r>
            <a:endParaRPr lang="it-IT" sz="1200" dirty="0"/>
          </a:p>
          <a:p>
            <a:pPr marL="0" indent="0">
              <a:buNone/>
            </a:pPr>
            <a:r>
              <a:rPr lang="it-IT" sz="1200" dirty="0" smtClean="0"/>
              <a:t>Composizione </a:t>
            </a:r>
            <a:r>
              <a:rPr lang="it-IT" sz="1200" dirty="0"/>
              <a:t>della prima </a:t>
            </a:r>
            <a:r>
              <a:rPr lang="it-IT" sz="1200" dirty="0" smtClean="0"/>
              <a:t>camera: versione </a:t>
            </a:r>
            <a:r>
              <a:rPr lang="it-IT" sz="1200" dirty="0"/>
              <a:t>“liberale” del principio democratico affermatosi durante la rivoluzione francese</a:t>
            </a:r>
            <a:r>
              <a:rPr lang="it-IT" sz="1200" dirty="0" smtClean="0"/>
              <a:t>.</a:t>
            </a:r>
            <a:endParaRPr lang="it-IT" sz="1200" dirty="0"/>
          </a:p>
          <a:p>
            <a:pPr marL="0" indent="0">
              <a:buNone/>
            </a:pPr>
            <a:r>
              <a:rPr lang="it-IT" sz="1200" dirty="0"/>
              <a:t>L’influenza della </a:t>
            </a:r>
            <a:r>
              <a:rPr lang="it-IT" sz="1200" i="1" dirty="0"/>
              <a:t>House of </a:t>
            </a:r>
            <a:r>
              <a:rPr lang="it-IT" sz="1200" i="1" dirty="0" err="1"/>
              <a:t>Lords</a:t>
            </a:r>
            <a:r>
              <a:rPr lang="it-IT" sz="1200" dirty="0"/>
              <a:t> è riscontrabile, invece, nella composizione e nelle funzioni della seconda </a:t>
            </a:r>
            <a:r>
              <a:rPr lang="it-IT" sz="1200" dirty="0" smtClean="0"/>
              <a:t>camera. A ciò si somma la </a:t>
            </a:r>
            <a:r>
              <a:rPr lang="it-IT" sz="1200" dirty="0"/>
              <a:t>funzione di </a:t>
            </a:r>
            <a:r>
              <a:rPr lang="it-IT" sz="1200" i="1" dirty="0"/>
              <a:t>contenimento</a:t>
            </a:r>
            <a:r>
              <a:rPr lang="it-IT" sz="1200" dirty="0"/>
              <a:t> e </a:t>
            </a:r>
            <a:r>
              <a:rPr lang="it-IT" sz="1200" i="1" dirty="0"/>
              <a:t>freno</a:t>
            </a:r>
            <a:r>
              <a:rPr lang="it-IT" sz="1200" dirty="0"/>
              <a:t> nei confronti delle istanze “democratiche” rappresentate dalla prima </a:t>
            </a:r>
            <a:r>
              <a:rPr lang="it-IT" sz="1200" dirty="0" smtClean="0"/>
              <a:t>camera. le </a:t>
            </a:r>
            <a:r>
              <a:rPr lang="it-IT" sz="1200" dirty="0"/>
              <a:t>del 1921, quella dei senatori “cooptati” dalle due categorie dei senatori </a:t>
            </a:r>
            <a:r>
              <a:rPr lang="it-IT" sz="1200" dirty="0" err="1" smtClean="0"/>
              <a:t>eletti.Sul</a:t>
            </a:r>
            <a:r>
              <a:rPr lang="it-IT" sz="1200" dirty="0" smtClean="0"/>
              <a:t> </a:t>
            </a:r>
            <a:r>
              <a:rPr lang="it-IT" sz="1200" dirty="0"/>
              <a:t>piano funzionale, la </a:t>
            </a:r>
            <a:r>
              <a:rPr lang="it-IT" sz="1200" i="1" dirty="0"/>
              <a:t>ponderazione conservatrice</a:t>
            </a:r>
            <a:r>
              <a:rPr lang="it-IT" sz="1200" dirty="0"/>
              <a:t> delle seconde camere era conseguita introducendo il bicameralismo paritario quanto all’esercizio della funzione legislativa, l’approvazione delle leggi richiedendo, infatti, la confluenza dei consensi delle due camere sullo stesso </a:t>
            </a:r>
            <a:r>
              <a:rPr lang="it-IT" sz="1200" dirty="0" smtClean="0"/>
              <a:t>testo. Tuttavia, la </a:t>
            </a:r>
            <a:r>
              <a:rPr lang="it-IT" sz="1200" dirty="0"/>
              <a:t>differente </a:t>
            </a:r>
            <a:r>
              <a:rPr lang="it-IT" sz="1200" dirty="0" smtClean="0"/>
              <a:t>legittimazione delle due Camere porterà presto alla </a:t>
            </a:r>
            <a:r>
              <a:rPr lang="it-IT" sz="1200" i="1" dirty="0"/>
              <a:t>prevalenza</a:t>
            </a:r>
            <a:r>
              <a:rPr lang="it-IT" sz="1200" dirty="0"/>
              <a:t> </a:t>
            </a:r>
            <a:r>
              <a:rPr lang="it-IT" sz="1200" i="1" dirty="0"/>
              <a:t>della</a:t>
            </a:r>
            <a:r>
              <a:rPr lang="it-IT" sz="1200" dirty="0"/>
              <a:t> </a:t>
            </a:r>
            <a:r>
              <a:rPr lang="it-IT" sz="1200" i="1" dirty="0"/>
              <a:t>camera</a:t>
            </a:r>
            <a:r>
              <a:rPr lang="it-IT" sz="1200" dirty="0"/>
              <a:t> </a:t>
            </a:r>
            <a:r>
              <a:rPr lang="it-IT" sz="1200" i="1" dirty="0" smtClean="0"/>
              <a:t>bassa.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36039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L’affermazione del bicameralismo federale 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200" dirty="0"/>
              <a:t>D</a:t>
            </a:r>
            <a:r>
              <a:rPr lang="it-IT" sz="1200" dirty="0" smtClean="0"/>
              <a:t>ue modelli: “</a:t>
            </a:r>
            <a:r>
              <a:rPr lang="it-IT" sz="1200" b="1" dirty="0"/>
              <a:t>senatoriale</a:t>
            </a:r>
            <a:r>
              <a:rPr lang="it-IT" sz="1200" dirty="0"/>
              <a:t>” </a:t>
            </a:r>
            <a:r>
              <a:rPr lang="it-IT" sz="1200" dirty="0" smtClean="0"/>
              <a:t>(che ha come riferimento gli USA) e </a:t>
            </a:r>
            <a:r>
              <a:rPr lang="it-IT" sz="1200" dirty="0"/>
              <a:t>“</a:t>
            </a:r>
            <a:r>
              <a:rPr lang="it-IT" sz="1200" b="1" dirty="0"/>
              <a:t>ambasciatoriale</a:t>
            </a:r>
            <a:r>
              <a:rPr lang="it-IT" sz="1200" dirty="0" smtClean="0"/>
              <a:t>”(</a:t>
            </a:r>
            <a:r>
              <a:rPr lang="it-IT" sz="1200" i="1" dirty="0" err="1" smtClean="0"/>
              <a:t>Bundesrat</a:t>
            </a:r>
            <a:r>
              <a:rPr lang="it-IT" sz="1200" i="1" dirty="0" smtClean="0"/>
              <a:t> </a:t>
            </a:r>
            <a:r>
              <a:rPr lang="it-IT" sz="1200" dirty="0" smtClean="0"/>
              <a:t>tedesco).</a:t>
            </a:r>
            <a:endParaRPr lang="it-IT" sz="1200" dirty="0"/>
          </a:p>
          <a:p>
            <a:r>
              <a:rPr lang="it-IT" sz="1200" dirty="0" smtClean="0"/>
              <a:t>Modello </a:t>
            </a:r>
            <a:r>
              <a:rPr lang="it-IT" sz="1200" dirty="0"/>
              <a:t>“</a:t>
            </a:r>
            <a:r>
              <a:rPr lang="it-IT" sz="1200" b="1" dirty="0"/>
              <a:t>senatoriale</a:t>
            </a:r>
            <a:r>
              <a:rPr lang="it-IT" sz="1200" dirty="0" smtClean="0"/>
              <a:t>”:</a:t>
            </a:r>
          </a:p>
          <a:p>
            <a:pPr marL="514350" indent="-514350">
              <a:buAutoNum type="arabicParenR"/>
            </a:pPr>
            <a:r>
              <a:rPr lang="it-IT" sz="1200" dirty="0" smtClean="0"/>
              <a:t>America latina (senati </a:t>
            </a:r>
            <a:r>
              <a:rPr lang="it-IT" sz="1200" dirty="0"/>
              <a:t>argentino, brasiliano messicano e </a:t>
            </a:r>
            <a:r>
              <a:rPr lang="it-IT" sz="1200" dirty="0" smtClean="0"/>
              <a:t>venezuelano) ripetono </a:t>
            </a:r>
            <a:r>
              <a:rPr lang="it-IT" sz="1200" dirty="0"/>
              <a:t>i criteri di selezione, la composizione e le funzioni del Senato degli Stati Uniti </a:t>
            </a:r>
            <a:r>
              <a:rPr lang="it-IT" sz="1200" dirty="0" smtClean="0"/>
              <a:t>d’America;</a:t>
            </a:r>
          </a:p>
          <a:p>
            <a:pPr marL="514350" indent="-514350">
              <a:buAutoNum type="arabicParenR"/>
            </a:pPr>
            <a:r>
              <a:rPr lang="it-IT" sz="1200" b="1" dirty="0" smtClean="0"/>
              <a:t>Svizzera</a:t>
            </a:r>
            <a:r>
              <a:rPr lang="it-IT" sz="1200" dirty="0" smtClean="0"/>
              <a:t> (Costituzione </a:t>
            </a:r>
            <a:r>
              <a:rPr lang="it-IT" sz="1200" dirty="0"/>
              <a:t>del </a:t>
            </a:r>
            <a:r>
              <a:rPr lang="it-IT" sz="1200" dirty="0" smtClean="0"/>
              <a:t>1848); </a:t>
            </a:r>
          </a:p>
          <a:p>
            <a:pPr marL="514350" indent="-514350">
              <a:buAutoNum type="arabicParenR"/>
            </a:pPr>
            <a:r>
              <a:rPr lang="it-IT" sz="1200" b="1" dirty="0" smtClean="0"/>
              <a:t>Austria</a:t>
            </a:r>
            <a:r>
              <a:rPr lang="it-IT" sz="1200" dirty="0" smtClean="0"/>
              <a:t>, condizionata: 1) dalle </a:t>
            </a:r>
            <a:r>
              <a:rPr lang="it-IT" sz="1200" dirty="0"/>
              <a:t>modalità di formazione dello Stato </a:t>
            </a:r>
            <a:r>
              <a:rPr lang="it-IT" sz="1200" dirty="0" smtClean="0"/>
              <a:t>federale; 2) ruolo dei </a:t>
            </a:r>
            <a:r>
              <a:rPr lang="it-IT" sz="1200" dirty="0"/>
              <a:t>partiti </a:t>
            </a:r>
            <a:r>
              <a:rPr lang="it-IT" sz="1200" dirty="0" smtClean="0"/>
              <a:t>politici. Ne deriva una seconda camera dove i </a:t>
            </a:r>
            <a:r>
              <a:rPr lang="it-IT" sz="1200" i="1" dirty="0" err="1"/>
              <a:t>Länder</a:t>
            </a:r>
            <a:r>
              <a:rPr lang="it-IT" sz="1200" dirty="0"/>
              <a:t> </a:t>
            </a:r>
            <a:r>
              <a:rPr lang="it-IT" sz="1200" dirty="0" smtClean="0"/>
              <a:t>siedono </a:t>
            </a:r>
            <a:r>
              <a:rPr lang="it-IT" sz="1200" dirty="0"/>
              <a:t>in ragione della propria consistenza </a:t>
            </a:r>
            <a:r>
              <a:rPr lang="it-IT" sz="1200" dirty="0" smtClean="0"/>
              <a:t>demografica per </a:t>
            </a:r>
            <a:r>
              <a:rPr lang="it-IT" sz="1200" dirty="0"/>
              <a:t>assicurare un </a:t>
            </a:r>
            <a:r>
              <a:rPr lang="it-IT" sz="1200" dirty="0" smtClean="0"/>
              <a:t>numero </a:t>
            </a:r>
            <a:r>
              <a:rPr lang="it-IT" sz="1200" dirty="0"/>
              <a:t>di consiglieri sia ai partiti di maggioranza, sia a quelli di opposizione rappresentati nelle diete </a:t>
            </a:r>
            <a:r>
              <a:rPr lang="it-IT" sz="1200" dirty="0" smtClean="0"/>
              <a:t>provinciali.</a:t>
            </a:r>
            <a:endParaRPr lang="it-IT" sz="1200" dirty="0"/>
          </a:p>
          <a:p>
            <a:pPr marL="514350" indent="-514350">
              <a:buAutoNum type="arabicParenR"/>
            </a:pPr>
            <a:r>
              <a:rPr lang="it-IT" sz="1200" b="1" dirty="0" smtClean="0"/>
              <a:t>Canada:</a:t>
            </a:r>
            <a:r>
              <a:rPr lang="it-IT" sz="1200" dirty="0" smtClean="0"/>
              <a:t> Conferenza </a:t>
            </a:r>
            <a:r>
              <a:rPr lang="it-IT" sz="1200" dirty="0"/>
              <a:t>di Québec del </a:t>
            </a:r>
            <a:r>
              <a:rPr lang="it-IT" sz="1200" dirty="0" smtClean="0"/>
              <a:t>1864. </a:t>
            </a:r>
            <a:r>
              <a:rPr lang="it-IT" sz="1200" dirty="0"/>
              <a:t>N</a:t>
            </a:r>
            <a:r>
              <a:rPr lang="it-IT" sz="1200" dirty="0" smtClean="0"/>
              <a:t>on </a:t>
            </a:r>
            <a:r>
              <a:rPr lang="it-IT" sz="1200" dirty="0"/>
              <a:t>si </a:t>
            </a:r>
            <a:r>
              <a:rPr lang="it-IT" sz="1200" dirty="0" smtClean="0"/>
              <a:t>guardò </a:t>
            </a:r>
            <a:r>
              <a:rPr lang="it-IT" sz="1200" dirty="0"/>
              <a:t>al modello </a:t>
            </a:r>
            <a:r>
              <a:rPr lang="it-IT" sz="1200" dirty="0" smtClean="0"/>
              <a:t>degli </a:t>
            </a:r>
            <a:r>
              <a:rPr lang="it-IT" sz="1200" dirty="0"/>
              <a:t>Stati Uniti d’America, dove si stava chiudendo la guerra di secessione</a:t>
            </a:r>
            <a:r>
              <a:rPr lang="it-IT" sz="1200" dirty="0" smtClean="0"/>
              <a:t>. Prevalse la </a:t>
            </a:r>
            <a:r>
              <a:rPr lang="it-IT" sz="1200" dirty="0"/>
              <a:t>volontà di collocarsi su una linea di continuità con la tradizionale </a:t>
            </a:r>
            <a:r>
              <a:rPr lang="it-IT" sz="1200" dirty="0" smtClean="0"/>
              <a:t>britannica: </a:t>
            </a:r>
            <a:r>
              <a:rPr lang="it-IT" sz="1200" i="1" dirty="0"/>
              <a:t>bicameralismo</a:t>
            </a:r>
            <a:r>
              <a:rPr lang="it-IT" sz="1200" dirty="0"/>
              <a:t> </a:t>
            </a:r>
            <a:r>
              <a:rPr lang="it-IT" sz="1200" i="1" dirty="0"/>
              <a:t>moderatore</a:t>
            </a:r>
            <a:r>
              <a:rPr lang="it-IT" sz="1200" dirty="0"/>
              <a:t>, </a:t>
            </a:r>
            <a:r>
              <a:rPr lang="it-IT" sz="1200" dirty="0" smtClean="0"/>
              <a:t>la </a:t>
            </a:r>
            <a:r>
              <a:rPr lang="it-IT" sz="1200" dirty="0"/>
              <a:t>camera </a:t>
            </a:r>
            <a:r>
              <a:rPr lang="it-IT" sz="1200" dirty="0" smtClean="0"/>
              <a:t>alta contiene </a:t>
            </a:r>
            <a:r>
              <a:rPr lang="it-IT" sz="1200" dirty="0"/>
              <a:t>l’“ardore democratico” della </a:t>
            </a:r>
            <a:r>
              <a:rPr lang="it-IT" sz="1200" i="1" dirty="0"/>
              <a:t>House of </a:t>
            </a:r>
            <a:r>
              <a:rPr lang="it-IT" sz="1200" i="1" dirty="0" err="1" smtClean="0"/>
              <a:t>Commons</a:t>
            </a:r>
            <a:r>
              <a:rPr lang="it-IT" sz="1200" dirty="0" smtClean="0"/>
              <a:t>.</a:t>
            </a:r>
            <a:endParaRPr lang="it-IT" sz="1200" dirty="0"/>
          </a:p>
          <a:p>
            <a:pPr marL="514350" indent="-514350">
              <a:buAutoNum type="arabicParenR"/>
            </a:pPr>
            <a:r>
              <a:rPr lang="it-IT" sz="1200" b="1" dirty="0" smtClean="0"/>
              <a:t>Australia</a:t>
            </a:r>
            <a:r>
              <a:rPr lang="it-IT" sz="1200" dirty="0"/>
              <a:t>. </a:t>
            </a:r>
            <a:endParaRPr lang="it-IT" sz="1200" dirty="0" smtClean="0"/>
          </a:p>
          <a:p>
            <a:r>
              <a:rPr lang="it-IT" sz="1200" dirty="0" smtClean="0"/>
              <a:t>Modello “</a:t>
            </a:r>
            <a:r>
              <a:rPr lang="it-IT" sz="1200" b="1" dirty="0"/>
              <a:t>ambasciatoriale</a:t>
            </a:r>
            <a:r>
              <a:rPr lang="it-IT" sz="1200" dirty="0" smtClean="0"/>
              <a:t>”. Derivazione </a:t>
            </a:r>
            <a:r>
              <a:rPr lang="it-IT" sz="1200" dirty="0"/>
              <a:t>diretta l’attuale </a:t>
            </a:r>
            <a:r>
              <a:rPr lang="it-IT" sz="1200" i="1" dirty="0" err="1"/>
              <a:t>Bundesrat</a:t>
            </a:r>
            <a:r>
              <a:rPr lang="it-IT" sz="1200" i="1" dirty="0"/>
              <a:t> </a:t>
            </a:r>
            <a:r>
              <a:rPr lang="it-IT" sz="1200" dirty="0"/>
              <a:t>tedesco. </a:t>
            </a:r>
            <a:r>
              <a:rPr lang="it-IT" sz="1200" dirty="0" smtClean="0"/>
              <a:t>Le </a:t>
            </a:r>
            <a:r>
              <a:rPr lang="it-IT" sz="1200" dirty="0"/>
              <a:t>origini si radicano nell’Assemblea federale permanente (</a:t>
            </a:r>
            <a:r>
              <a:rPr lang="it-IT" sz="1200" i="1" dirty="0" err="1"/>
              <a:t>Bundesversammlung</a:t>
            </a:r>
            <a:r>
              <a:rPr lang="it-IT" sz="1200" i="1" dirty="0"/>
              <a:t> </a:t>
            </a:r>
            <a:r>
              <a:rPr lang="it-IT" sz="1200" dirty="0"/>
              <a:t>o, anche, </a:t>
            </a:r>
            <a:r>
              <a:rPr lang="it-IT" sz="1200" i="1" dirty="0" err="1"/>
              <a:t>Bundesrat</a:t>
            </a:r>
            <a:r>
              <a:rPr lang="it-IT" sz="1200" dirty="0"/>
              <a:t>): un consesso permanente di Stati sovrani – istituito dall’«Atto federativo tedesco» (</a:t>
            </a:r>
            <a:r>
              <a:rPr lang="it-IT" sz="1200" i="1" dirty="0" err="1"/>
              <a:t>Deutsche</a:t>
            </a:r>
            <a:r>
              <a:rPr lang="it-IT" sz="1200" i="1" dirty="0"/>
              <a:t> </a:t>
            </a:r>
            <a:r>
              <a:rPr lang="it-IT" sz="1200" i="1" dirty="0" err="1"/>
              <a:t>Bundesakte</a:t>
            </a:r>
            <a:r>
              <a:rPr lang="it-IT" sz="1200" i="1" dirty="0"/>
              <a:t> </a:t>
            </a:r>
            <a:r>
              <a:rPr lang="it-IT" sz="1200" dirty="0"/>
              <a:t>– DBA) stipulato nel 1815 a Vienna dagli Stati membri della Confederazione Tedesca (1815-1866) </a:t>
            </a:r>
            <a:r>
              <a:rPr lang="it-IT" sz="1200" dirty="0" smtClean="0"/>
              <a:t>, </a:t>
            </a:r>
            <a:r>
              <a:rPr lang="it-IT" sz="1200" dirty="0"/>
              <a:t>nel </a:t>
            </a:r>
            <a:r>
              <a:rPr lang="it-IT" sz="1200" dirty="0" smtClean="0"/>
              <a:t>quale vi è:</a:t>
            </a:r>
          </a:p>
          <a:p>
            <a:pPr marL="228600" indent="-228600">
              <a:buAutoNum type="arabicParenR"/>
            </a:pPr>
            <a:r>
              <a:rPr lang="it-IT" sz="1200" b="1" dirty="0" smtClean="0"/>
              <a:t>Composizione intergovernativa; </a:t>
            </a:r>
          </a:p>
          <a:p>
            <a:pPr marL="228600" indent="-228600">
              <a:buAutoNum type="arabicParenR"/>
            </a:pPr>
            <a:r>
              <a:rPr lang="it-IT" sz="1200" b="1" dirty="0" smtClean="0"/>
              <a:t>mandato imperativo; </a:t>
            </a:r>
          </a:p>
          <a:p>
            <a:pPr marL="228600" indent="-228600">
              <a:buAutoNum type="arabicParenR"/>
            </a:pPr>
            <a:r>
              <a:rPr lang="it-IT" sz="1200" b="1" dirty="0" smtClean="0"/>
              <a:t>“</a:t>
            </a:r>
            <a:r>
              <a:rPr lang="it-IT" sz="1200" b="1" dirty="0"/>
              <a:t>voto ponderato</a:t>
            </a:r>
            <a:r>
              <a:rPr lang="it-IT" sz="1200" b="1" dirty="0" smtClean="0"/>
              <a:t>”.</a:t>
            </a:r>
            <a:endParaRPr lang="it-IT" sz="1200" b="1" dirty="0"/>
          </a:p>
        </p:txBody>
      </p:sp>
    </p:spTree>
    <p:extLst>
      <p:ext uri="{BB962C8B-B14F-4D97-AF65-F5344CB8AC3E}">
        <p14:creationId xmlns:p14="http://schemas.microsoft.com/office/powerpoint/2010/main" val="258718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Seconde strade interrotte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b="1" dirty="0" smtClean="0"/>
              <a:t>Bicameralismo corporativo</a:t>
            </a:r>
            <a:r>
              <a:rPr lang="it-IT" dirty="0" smtClean="0"/>
              <a:t>: </a:t>
            </a:r>
            <a:r>
              <a:rPr lang="it-IT" dirty="0"/>
              <a:t>è solitamente associato </a:t>
            </a:r>
            <a:r>
              <a:rPr lang="it-IT" dirty="0" smtClean="0"/>
              <a:t>allo Stato fascista </a:t>
            </a:r>
            <a:r>
              <a:rPr lang="it-IT" dirty="0"/>
              <a:t>italiano e quello </a:t>
            </a:r>
            <a:r>
              <a:rPr lang="it-IT" dirty="0" smtClean="0"/>
              <a:t>portoghese. 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1) Il </a:t>
            </a:r>
            <a:r>
              <a:rPr lang="it-IT" dirty="0"/>
              <a:t>modello corporativo </a:t>
            </a:r>
            <a:r>
              <a:rPr lang="it-IT" dirty="0" smtClean="0"/>
              <a:t>è del </a:t>
            </a:r>
            <a:r>
              <a:rPr lang="it-IT" dirty="0"/>
              <a:t>tutto estraneo alla tradizione politico-giuridica dello Stato autoritario. </a:t>
            </a:r>
            <a:r>
              <a:rPr lang="it-IT" dirty="0" smtClean="0"/>
              <a:t>In origine si radica </a:t>
            </a:r>
            <a:r>
              <a:rPr lang="it-IT" dirty="0"/>
              <a:t>nella tradizione sociale </a:t>
            </a:r>
            <a:r>
              <a:rPr lang="it-IT" dirty="0" smtClean="0"/>
              <a:t>cristiana (v. Senato Irlandese). </a:t>
            </a:r>
          </a:p>
          <a:p>
            <a:pPr marL="0" indent="0">
              <a:buNone/>
            </a:pPr>
            <a:r>
              <a:rPr lang="it-IT" dirty="0" smtClean="0"/>
              <a:t>2) </a:t>
            </a:r>
            <a:r>
              <a:rPr lang="it-IT" dirty="0" smtClean="0"/>
              <a:t>A </a:t>
            </a:r>
            <a:r>
              <a:rPr lang="it-IT" dirty="0"/>
              <a:t>influenzare il modello bicamerale corporativo </a:t>
            </a:r>
            <a:r>
              <a:rPr lang="it-IT" dirty="0" smtClean="0"/>
              <a:t>contribuiscono gli organi consultivi basati </a:t>
            </a:r>
            <a:r>
              <a:rPr lang="it-IT" dirty="0"/>
              <a:t>sulla rappresentanza </a:t>
            </a:r>
            <a:r>
              <a:rPr lang="it-IT" dirty="0" smtClean="0"/>
              <a:t>corporativa (Weimar).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3) Negli </a:t>
            </a:r>
            <a:r>
              <a:rPr lang="it-IT" dirty="0"/>
              <a:t>ordinamenti </a:t>
            </a:r>
            <a:r>
              <a:rPr lang="it-IT" dirty="0" smtClean="0"/>
              <a:t>autoritari, il bicameralismo s’inscrive </a:t>
            </a:r>
            <a:r>
              <a:rPr lang="it-IT" dirty="0"/>
              <a:t>in un processo di rifondazione del potere politico che si propone di incorporare il pluralismo economico e sociale nello </a:t>
            </a:r>
            <a:r>
              <a:rPr lang="it-IT" dirty="0" smtClean="0"/>
              <a:t>Stato (la </a:t>
            </a:r>
            <a:r>
              <a:rPr lang="it-IT" dirty="0"/>
              <a:t>trasformazione nel 1939 della Camera dei Deputati in Camera dei fasci e delle </a:t>
            </a:r>
            <a:r>
              <a:rPr lang="it-IT" dirty="0" smtClean="0"/>
              <a:t>corporazioni (</a:t>
            </a:r>
            <a:r>
              <a:rPr lang="it-IT" i="1" dirty="0" smtClean="0"/>
              <a:t>Camera </a:t>
            </a:r>
            <a:r>
              <a:rPr lang="it-IT" i="1" dirty="0"/>
              <a:t>corporativa</a:t>
            </a:r>
            <a:r>
              <a:rPr lang="it-IT" dirty="0"/>
              <a:t> </a:t>
            </a:r>
            <a:r>
              <a:rPr lang="it-IT" dirty="0" smtClean="0"/>
              <a:t>portoghese).</a:t>
            </a:r>
            <a:endParaRPr lang="it-IT" dirty="0"/>
          </a:p>
          <a:p>
            <a:endParaRPr lang="it-IT" dirty="0" smtClean="0"/>
          </a:p>
          <a:p>
            <a:r>
              <a:rPr lang="it-IT" b="1" dirty="0" smtClean="0"/>
              <a:t>Bicameralismo</a:t>
            </a:r>
            <a:r>
              <a:rPr lang="it-IT" dirty="0" smtClean="0"/>
              <a:t> </a:t>
            </a:r>
            <a:r>
              <a:rPr lang="it-IT" b="1" dirty="0" smtClean="0"/>
              <a:t>etnico:</a:t>
            </a:r>
            <a:r>
              <a:rPr lang="it-IT" dirty="0" smtClean="0"/>
              <a:t> </a:t>
            </a:r>
            <a:r>
              <a:rPr lang="it-IT" dirty="0"/>
              <a:t>deroga al principio dell’unità del potere statale</a:t>
            </a:r>
            <a:r>
              <a:rPr lang="it-IT" dirty="0" smtClean="0"/>
              <a:t>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1) L’introduzione </a:t>
            </a:r>
            <a:r>
              <a:rPr lang="it-IT" dirty="0"/>
              <a:t>di un assetto bicamerale “federale” nella Costituzione dell’URSS del </a:t>
            </a:r>
            <a:r>
              <a:rPr lang="it-IT" dirty="0" smtClean="0"/>
              <a:t>1936 non è assimilabile </a:t>
            </a:r>
            <a:r>
              <a:rPr lang="it-IT" dirty="0"/>
              <a:t>alle seconde camere degli ordinamenti capitalistico-liberali</a:t>
            </a:r>
            <a:r>
              <a:rPr lang="it-IT" dirty="0" smtClean="0"/>
              <a:t>:.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2) Il </a:t>
            </a:r>
            <a:r>
              <a:rPr lang="it-IT" dirty="0"/>
              <a:t>bicameralismo etnico </a:t>
            </a:r>
            <a:r>
              <a:rPr lang="it-IT" dirty="0" smtClean="0"/>
              <a:t>si compone con </a:t>
            </a:r>
            <a:r>
              <a:rPr lang="it-IT" dirty="0"/>
              <a:t>i principi </a:t>
            </a:r>
            <a:r>
              <a:rPr lang="it-IT" dirty="0" smtClean="0"/>
              <a:t>dell’ordinamento sovietico: </a:t>
            </a:r>
            <a:r>
              <a:rPr lang="it-IT" dirty="0"/>
              <a:t>l’unità del potere statale non poteva ignorare il carattere multinazionale dello Stato, se non a costo di una sua dissoluzione.</a:t>
            </a:r>
          </a:p>
          <a:p>
            <a:pPr marL="0" indent="0">
              <a:buNone/>
            </a:pPr>
            <a:r>
              <a:rPr lang="it-IT" dirty="0" smtClean="0"/>
              <a:t>3) </a:t>
            </a:r>
            <a:r>
              <a:rPr lang="it-IT" b="1" dirty="0" smtClean="0"/>
              <a:t>Cecoslovacchia</a:t>
            </a:r>
            <a:r>
              <a:rPr lang="it-IT" dirty="0" smtClean="0"/>
              <a:t> (1968) e </a:t>
            </a:r>
            <a:r>
              <a:rPr lang="it-IT" b="1" dirty="0" smtClean="0"/>
              <a:t>Jugoslavia</a:t>
            </a:r>
            <a:r>
              <a:rPr lang="it-IT" dirty="0" smtClean="0"/>
              <a:t> (1946 e 1974)</a:t>
            </a:r>
            <a:r>
              <a:rPr lang="x-none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3093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Bicameralism</a:t>
            </a:r>
            <a:r>
              <a:rPr lang="it-IT" dirty="0" smtClean="0"/>
              <a:t>o perfetto e imperfetto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Seconda </a:t>
            </a:r>
            <a:r>
              <a:rPr lang="it-IT" dirty="0"/>
              <a:t>metà del XX </a:t>
            </a:r>
            <a:r>
              <a:rPr lang="it-IT" dirty="0" smtClean="0"/>
              <a:t>secolo: gli </a:t>
            </a:r>
            <a:r>
              <a:rPr lang="it-IT" dirty="0"/>
              <a:t>ordinamenti di democrazia </a:t>
            </a:r>
            <a:r>
              <a:rPr lang="it-IT" dirty="0" smtClean="0"/>
              <a:t>liberale riconducono la </a:t>
            </a:r>
            <a:r>
              <a:rPr lang="it-IT" dirty="0"/>
              <a:t>seconda camera è la sua </a:t>
            </a:r>
            <a:r>
              <a:rPr lang="it-IT" dirty="0" smtClean="0"/>
              <a:t>riconducibilità </a:t>
            </a:r>
            <a:r>
              <a:rPr lang="it-IT" dirty="0"/>
              <a:t>al principio </a:t>
            </a:r>
            <a:r>
              <a:rPr lang="it-IT" dirty="0" smtClean="0"/>
              <a:t>democratico.</a:t>
            </a:r>
            <a:endParaRPr lang="it-IT" dirty="0"/>
          </a:p>
          <a:p>
            <a:r>
              <a:rPr lang="it-IT" dirty="0" smtClean="0"/>
              <a:t>E, tuttavia: </a:t>
            </a:r>
            <a:r>
              <a:rPr lang="it-IT" b="1" dirty="0"/>
              <a:t>se una è la Nazione e se uno è il popolo sovrano, </a:t>
            </a:r>
            <a:r>
              <a:rPr lang="it-IT" b="1" dirty="0" smtClean="0"/>
              <a:t>com’è possibile </a:t>
            </a:r>
            <a:r>
              <a:rPr lang="it-IT" b="1" dirty="0"/>
              <a:t>duplicare i luoghi ove trova espressione la volontà </a:t>
            </a:r>
            <a:r>
              <a:rPr lang="it-IT" b="1" dirty="0" smtClean="0"/>
              <a:t>generale</a:t>
            </a:r>
            <a:r>
              <a:rPr lang="it-IT" dirty="0" smtClean="0"/>
              <a:t>? </a:t>
            </a:r>
            <a:r>
              <a:rPr lang="it-IT" b="1" dirty="0" smtClean="0"/>
              <a:t>Se </a:t>
            </a:r>
            <a:r>
              <a:rPr lang="it-IT" b="1" dirty="0"/>
              <a:t>anche ciò fosse possibile, la seconda camera non </a:t>
            </a:r>
            <a:r>
              <a:rPr lang="it-IT" b="1" dirty="0" smtClean="0"/>
              <a:t>è un mero doppione </a:t>
            </a:r>
            <a:r>
              <a:rPr lang="it-IT" b="1" dirty="0"/>
              <a:t>della </a:t>
            </a:r>
            <a:r>
              <a:rPr lang="it-IT" b="1" dirty="0" smtClean="0"/>
              <a:t>prima? </a:t>
            </a:r>
            <a:r>
              <a:rPr lang="it-IT" b="1" dirty="0"/>
              <a:t>Con la conseguenza – paradossale – di dover predisporre meccanismi di risoluzione dei conflitti in caso di contrasto fra le due camere, entrambe “genuine” rappresentanti della nazione e del popolo sovrani.</a:t>
            </a:r>
          </a:p>
          <a:p>
            <a:r>
              <a:rPr lang="it-IT" dirty="0"/>
              <a:t>E così</a:t>
            </a:r>
            <a:r>
              <a:rPr lang="it-IT" dirty="0" smtClean="0"/>
              <a:t>, gli ordinamenti europei sfuggono al dilemma </a:t>
            </a:r>
            <a:r>
              <a:rPr lang="it-IT" b="1" dirty="0" smtClean="0"/>
              <a:t>diversificando </a:t>
            </a:r>
            <a:r>
              <a:rPr lang="it-IT" b="1" dirty="0"/>
              <a:t>le seconde camere dalle </a:t>
            </a:r>
            <a:r>
              <a:rPr lang="it-IT" b="1" dirty="0" smtClean="0"/>
              <a:t>prime</a:t>
            </a:r>
            <a:r>
              <a:rPr lang="it-IT" dirty="0" smtClean="0"/>
              <a:t>. </a:t>
            </a:r>
            <a:endParaRPr lang="it-IT" dirty="0"/>
          </a:p>
          <a:p>
            <a:r>
              <a:rPr lang="it-IT" b="1" dirty="0" smtClean="0"/>
              <a:t>Il </a:t>
            </a:r>
            <a:r>
              <a:rPr lang="it-IT" b="1" dirty="0"/>
              <a:t>che si è tradotto, a livello scientifico, nell’individuazione di un rinnovato criterio di classificazione dei “bicameralismi”, fondato sul binomio eguaglianza-diversità di funzioni costituzionalmente conferite alle due camere. Si tratta, com’è noto, della distinzione fra </a:t>
            </a:r>
            <a:r>
              <a:rPr lang="it-IT" b="1" i="1" dirty="0"/>
              <a:t>bicameralismo paritario</a:t>
            </a:r>
            <a:r>
              <a:rPr lang="it-IT" b="1" dirty="0"/>
              <a:t> (o </a:t>
            </a:r>
            <a:r>
              <a:rPr lang="it-IT" b="1" i="1" dirty="0"/>
              <a:t>perfetto</a:t>
            </a:r>
            <a:r>
              <a:rPr lang="it-IT" b="1" dirty="0"/>
              <a:t>) e </a:t>
            </a:r>
            <a:r>
              <a:rPr lang="it-IT" b="1" i="1" dirty="0"/>
              <a:t>bicameralismo attenuato </a:t>
            </a:r>
            <a:r>
              <a:rPr lang="it-IT" b="1" dirty="0"/>
              <a:t>(o </a:t>
            </a:r>
            <a:r>
              <a:rPr lang="it-IT" b="1" i="1" dirty="0"/>
              <a:t>imperfetto</a:t>
            </a:r>
            <a:r>
              <a:rPr lang="it-IT" b="1" dirty="0"/>
              <a:t>) e coltivato – soprattutto ma non solo – dalla dottrina italiana del secondo dopoguerra.</a:t>
            </a:r>
          </a:p>
          <a:p>
            <a:r>
              <a:rPr lang="it-IT" b="1" dirty="0"/>
              <a:t>Non sembra, tuttavia, che tale criterio consenta di conseguire, in sede comparatistica, adeguate finalità classificatorie.</a:t>
            </a:r>
          </a:p>
          <a:p>
            <a:pPr marL="514350" indent="-514350">
              <a:buAutoNum type="arabicParenR"/>
            </a:pPr>
            <a:r>
              <a:rPr lang="it-IT" dirty="0" smtClean="0"/>
              <a:t>l</a:t>
            </a:r>
            <a:r>
              <a:rPr lang="it-IT" b="1" dirty="0" smtClean="0"/>
              <a:t>a </a:t>
            </a:r>
            <a:r>
              <a:rPr lang="it-IT" b="1" dirty="0"/>
              <a:t>distinzione tra bicameralismi </a:t>
            </a:r>
            <a:r>
              <a:rPr lang="it-IT" b="1" dirty="0" smtClean="0"/>
              <a:t>perfetti </a:t>
            </a:r>
            <a:r>
              <a:rPr lang="it-IT" b="1" dirty="0"/>
              <a:t>e imperfetti </a:t>
            </a:r>
            <a:r>
              <a:rPr lang="it-IT" b="1" dirty="0" smtClean="0"/>
              <a:t>è </a:t>
            </a:r>
            <a:r>
              <a:rPr lang="it-IT" b="1" dirty="0"/>
              <a:t>tracciata sul presupposto che </a:t>
            </a:r>
            <a:r>
              <a:rPr lang="it-IT" b="1" dirty="0" smtClean="0"/>
              <a:t>il modello bicamerale </a:t>
            </a:r>
            <a:r>
              <a:rPr lang="it-IT" b="1" dirty="0"/>
              <a:t>vero e proprio </a:t>
            </a:r>
            <a:r>
              <a:rPr lang="it-IT" b="1" dirty="0" smtClean="0"/>
              <a:t>quello </a:t>
            </a:r>
            <a:r>
              <a:rPr lang="it-IT" b="1" dirty="0"/>
              <a:t>in cui le due assemblee sono poste in posizione di assoluta parità</a:t>
            </a:r>
            <a:r>
              <a:rPr lang="it-IT" b="1" dirty="0" smtClean="0"/>
              <a:t>»</a:t>
            </a:r>
            <a:r>
              <a:rPr lang="it-IT" dirty="0" smtClean="0"/>
              <a:t>. Ma se è così, perché differenziare? </a:t>
            </a:r>
          </a:p>
          <a:p>
            <a:pPr marL="514350" indent="-514350">
              <a:buAutoNum type="arabicParenR"/>
            </a:pPr>
            <a:r>
              <a:rPr lang="it-IT" dirty="0" smtClean="0"/>
              <a:t>Sono poco </a:t>
            </a:r>
            <a:r>
              <a:rPr lang="it-IT" dirty="0"/>
              <a:t>numerose le ipotesi di bicameralismo </a:t>
            </a:r>
            <a:r>
              <a:rPr lang="it-IT" dirty="0" smtClean="0"/>
              <a:t>paritario.</a:t>
            </a:r>
            <a:endParaRPr lang="it-IT" dirty="0"/>
          </a:p>
          <a:p>
            <a:pPr marL="514350" indent="-514350">
              <a:buAutoNum type="arabicParenR"/>
            </a:pPr>
            <a:r>
              <a:rPr lang="it-IT" dirty="0" smtClean="0"/>
              <a:t>Il </a:t>
            </a:r>
            <a:r>
              <a:rPr lang="it-IT" dirty="0"/>
              <a:t>carattere paritario è desunto non dalla complessiva articolazione organizzativa e funzionale del sistema bicamerale, ma da singole competenze </a:t>
            </a:r>
            <a:r>
              <a:rPr lang="it-IT" dirty="0" smtClean="0"/>
              <a:t>attribuite.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8002284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3122</Words>
  <Application>Microsoft Macintosh PowerPoint</Application>
  <PresentationFormat>Presentazione su schermo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Storia del bicameralismo</vt:lpstr>
      <vt:lpstr>Epoca classica</vt:lpstr>
      <vt:lpstr>Gli stati generali</vt:lpstr>
      <vt:lpstr>Il parlamento inglese</vt:lpstr>
      <vt:lpstr>L’evoluzione del Parlamento inglese </vt:lpstr>
      <vt:lpstr>Il “dialogo” con il modello inglese</vt:lpstr>
      <vt:lpstr>L’affermazione del bicameralismo federale </vt:lpstr>
      <vt:lpstr>Seconde strade interrotte</vt:lpstr>
      <vt:lpstr>Bicameralismo perfetto e imperfetto</vt:lpstr>
      <vt:lpstr>È il pluralismo che determina le funzioni</vt:lpstr>
      <vt:lpstr>Bicameralismi “non federali” e “federali”</vt:lpstr>
      <vt:lpstr>Interessi rappresentanti in seconde camere non federali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Storia del bicameralismo</dc:title>
  <dc:creator>utente</dc:creator>
  <cp:lastModifiedBy>utente</cp:lastModifiedBy>
  <cp:revision>80</cp:revision>
  <dcterms:created xsi:type="dcterms:W3CDTF">2013-11-10T09:49:37Z</dcterms:created>
  <dcterms:modified xsi:type="dcterms:W3CDTF">2013-11-12T15:18:04Z</dcterms:modified>
</cp:coreProperties>
</file>