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BASE 10</a:t>
            </a:r>
          </a:p>
          <a:p>
            <a:pPr lvl="1"/>
            <a:r>
              <a:rPr lang="it-IT" dirty="0" smtClean="0"/>
              <a:t>Tabelline 			3, 4, 5, 6, 7, 8</a:t>
            </a:r>
          </a:p>
          <a:p>
            <a:pPr lvl="1"/>
            <a:r>
              <a:rPr lang="it-IT" dirty="0" smtClean="0"/>
              <a:t>Numeri di lunghezza 2	rappresentazione fino a 100;</a:t>
            </a:r>
          </a:p>
          <a:p>
            <a:pPr lvl="1"/>
            <a:r>
              <a:rPr lang="it-IT" dirty="0" smtClean="0"/>
              <a:t>Operazioni su numeri </a:t>
            </a:r>
            <a:br>
              <a:rPr lang="it-IT" dirty="0" smtClean="0"/>
            </a:br>
            <a:r>
              <a:rPr lang="it-IT" dirty="0" smtClean="0"/>
              <a:t>di lunghezza 2		complessità notevole</a:t>
            </a:r>
          </a:p>
          <a:p>
            <a:r>
              <a:rPr lang="it-IT" dirty="0" smtClean="0"/>
              <a:t>BASE 5</a:t>
            </a:r>
          </a:p>
          <a:p>
            <a:pPr lvl="1"/>
            <a:r>
              <a:rPr lang="it-IT" dirty="0" smtClean="0"/>
              <a:t>Tabelline 			3</a:t>
            </a:r>
          </a:p>
          <a:p>
            <a:pPr lvl="1"/>
            <a:r>
              <a:rPr lang="it-IT" dirty="0" smtClean="0"/>
              <a:t>Numeri di lunghezza 2	rappresentazione fino a 25;</a:t>
            </a:r>
          </a:p>
          <a:p>
            <a:pPr lvl="1"/>
            <a:r>
              <a:rPr lang="it-IT" dirty="0" smtClean="0"/>
              <a:t>Operazioni su numeri</a:t>
            </a:r>
            <a:br>
              <a:rPr lang="it-IT" dirty="0" smtClean="0"/>
            </a:br>
            <a:r>
              <a:rPr lang="it-IT" dirty="0" smtClean="0"/>
              <a:t>di lunghezza 2		complessità molto modesta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Lunghezza:			massima</a:t>
            </a:r>
          </a:p>
          <a:p>
            <a:r>
              <a:rPr lang="it-IT" dirty="0" smtClean="0"/>
              <a:t>Complessità del calcolo:	minima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DALLA BASE 2 ALLA BASE 10</a:t>
            </a:r>
          </a:p>
          <a:p>
            <a:r>
              <a:rPr lang="it-IT" dirty="0" smtClean="0"/>
              <a:t>DALLA BASE 10 ALLA BASE 2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DALLA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400" dirty="0" smtClean="0">
                <a:sym typeface="Symbol" pitchFamily="18" charset="2"/>
              </a:rPr>
              <a:t>Un numero in base 2 è una sequenza di 0 e di 1</a:t>
            </a:r>
          </a:p>
          <a:p>
            <a:r>
              <a:rPr lang="it-IT" sz="2400" dirty="0" smtClean="0">
                <a:sym typeface="Symbol" pitchFamily="18" charset="2"/>
              </a:rPr>
              <a:t>Il significato della cifra 0 è ovviamente lo stesso in qualsiasi posizione</a:t>
            </a:r>
          </a:p>
          <a:p>
            <a:r>
              <a:rPr lang="it-IT" sz="2400" dirty="0" smtClean="0">
                <a:sym typeface="Symbol" pitchFamily="18" charset="2"/>
              </a:rPr>
              <a:t>Il significato della cifra 1 invece è 2n dove n è la posizione della cifra 1da destra, diminuita di 1</a:t>
            </a:r>
          </a:p>
          <a:p>
            <a:endParaRPr lang="it-IT" sz="2400" dirty="0" smtClean="0">
              <a:sym typeface="Symbol" pitchFamily="18" charset="2"/>
            </a:endParaRPr>
          </a:p>
          <a:p>
            <a:r>
              <a:rPr lang="it-IT" sz="2400" dirty="0" smtClean="0">
                <a:sym typeface="Symbol" pitchFamily="18" charset="2"/>
              </a:rPr>
              <a:t>11010100</a:t>
            </a:r>
            <a:r>
              <a:rPr lang="it-IT" sz="2400" baseline="-25000" dirty="0" smtClean="0">
                <a:sym typeface="Symbol" pitchFamily="18" charset="2"/>
              </a:rPr>
              <a:t>2</a:t>
            </a:r>
            <a:r>
              <a:rPr lang="it-IT" sz="2400" dirty="0" smtClean="0">
                <a:sym typeface="Symbol" pitchFamily="18" charset="2"/>
              </a:rPr>
              <a:t> 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0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1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2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3</a:t>
            </a:r>
            <a:r>
              <a:rPr lang="it-IT" sz="2400" dirty="0" smtClean="0"/>
              <a:t> +</a:t>
            </a:r>
            <a:br>
              <a:rPr lang="it-IT" sz="2400" dirty="0" smtClean="0"/>
            </a:br>
            <a:r>
              <a:rPr lang="it-IT" sz="2400" dirty="0" smtClean="0"/>
              <a:t> 			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4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0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5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6</a:t>
            </a:r>
            <a:r>
              <a:rPr lang="it-IT" sz="2400" dirty="0" smtClean="0"/>
              <a:t> + </a:t>
            </a:r>
            <a:r>
              <a:rPr lang="it-IT" sz="2400" dirty="0" smtClean="0">
                <a:solidFill>
                  <a:srgbClr val="CC0000"/>
                </a:solidFill>
              </a:rPr>
              <a:t>1</a:t>
            </a:r>
            <a:r>
              <a:rPr lang="it-IT" sz="2400" dirty="0" smtClean="0"/>
              <a:t> </a:t>
            </a:r>
            <a:r>
              <a:rPr lang="it-IT" sz="2400" dirty="0" smtClean="0">
                <a:sym typeface="Symbol" pitchFamily="18" charset="2"/>
              </a:rPr>
              <a:t> </a:t>
            </a:r>
            <a:r>
              <a:rPr lang="it-IT" sz="2400" dirty="0" smtClean="0"/>
              <a:t>2</a:t>
            </a:r>
            <a:r>
              <a:rPr lang="it-IT" sz="2400" baseline="50000" dirty="0" smtClean="0"/>
              <a:t>7 </a:t>
            </a:r>
            <a:r>
              <a:rPr lang="it-IT" sz="2400" dirty="0" smtClean="0"/>
              <a:t>			=212</a:t>
            </a:r>
            <a:r>
              <a:rPr lang="it-IT" sz="2400" baseline="-25000" dirty="0" smtClean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DALLA BASE 10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Dato un numero in base 10, l’ultima cifra della sua rappresentazione in base 2 può essere determinata dal seguente ragionamento:</a:t>
            </a:r>
          </a:p>
          <a:p>
            <a:pPr lvl="1"/>
            <a:r>
              <a:rPr lang="it-IT" dirty="0" smtClean="0"/>
              <a:t>Se il numero è pari, l’ultima cifra sarà senz’altro 0, e viceversa se il numero è dispari 1.  Altrimenti, nel calcolo della conversione dalla base 2 alla base 10 la presenza di una cifra 1 alla fine avrebbe generato un numero dispari (e viceversa)</a:t>
            </a:r>
          </a:p>
          <a:p>
            <a:r>
              <a:rPr lang="it-IT" dirty="0" smtClean="0"/>
              <a:t>Lo stesso ragionamento si applica alle ultime due cifre:</a:t>
            </a:r>
          </a:p>
          <a:p>
            <a:pPr lvl="1"/>
            <a:r>
              <a:rPr lang="it-IT" dirty="0" smtClean="0"/>
              <a:t>00		divisibile per quattro</a:t>
            </a:r>
          </a:p>
          <a:p>
            <a:pPr lvl="1"/>
            <a:r>
              <a:rPr lang="it-IT" dirty="0" smtClean="0"/>
              <a:t>10		divisibile per due ma non per quattro</a:t>
            </a:r>
          </a:p>
          <a:p>
            <a:pPr lvl="1"/>
            <a:r>
              <a:rPr lang="it-IT" dirty="0" smtClean="0"/>
              <a:t>01		dispari</a:t>
            </a:r>
          </a:p>
          <a:p>
            <a:pPr lvl="1"/>
            <a:r>
              <a:rPr lang="it-IT" dirty="0" smtClean="0"/>
              <a:t>11		</a:t>
            </a:r>
            <a:r>
              <a:rPr lang="it-IT" dirty="0" err="1" smtClean="0"/>
              <a:t>bidispari</a:t>
            </a:r>
            <a:r>
              <a:rPr lang="it-IT" dirty="0" smtClean="0"/>
              <a:t> (dispari e tale per cui il quoto della </a:t>
            </a:r>
            <a:br>
              <a:rPr lang="it-IT" dirty="0" smtClean="0"/>
            </a:br>
            <a:r>
              <a:rPr lang="it-IT" dirty="0" smtClean="0"/>
              <a:t>		divisione per due è dispari)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SCHEMA </a:t>
            </a:r>
            <a:r>
              <a:rPr lang="it-IT" dirty="0" err="1" smtClean="0"/>
              <a:t>DI</a:t>
            </a:r>
            <a:r>
              <a:rPr lang="it-IT" dirty="0" smtClean="0"/>
              <a:t> DIVISIONE</a:t>
            </a:r>
            <a:endParaRPr lang="it-IT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46188" y="1679575"/>
          <a:ext cx="6651625" cy="4016375"/>
        </p:xfrm>
        <a:graphic>
          <a:graphicData uri="http://schemas.openxmlformats.org/presentationml/2006/ole">
            <p:oleObj spid="_x0000_s2050" name="Document" r:id="rId3" imgW="6669548" imgH="4027974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 BASE 4, 8, 16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 base 10 a base 2</a:t>
            </a:r>
          </a:p>
          <a:p>
            <a:r>
              <a:rPr lang="it-IT" dirty="0" smtClean="0"/>
              <a:t>Da base 10 a base 4</a:t>
            </a:r>
          </a:p>
          <a:p>
            <a:r>
              <a:rPr lang="it-IT" dirty="0" smtClean="0"/>
              <a:t>Da base 10 a base 8</a:t>
            </a:r>
          </a:p>
          <a:p>
            <a:r>
              <a:rPr lang="it-IT" dirty="0" smtClean="0"/>
              <a:t>Da base 10 a base 16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2</a:t>
            </a:r>
            <a:endParaRPr lang="it-IT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36663" y="1676400"/>
          <a:ext cx="6580187" cy="3979863"/>
        </p:xfrm>
        <a:graphic>
          <a:graphicData uri="http://schemas.openxmlformats.org/presentationml/2006/ole">
            <p:oleObj spid="_x0000_s3074" name="Document" r:id="rId3" imgW="6669548" imgH="4027974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4 </a:t>
            </a:r>
            <a:endParaRPr lang="it-IT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411760" y="2420888"/>
          <a:ext cx="6580187" cy="3971925"/>
        </p:xfrm>
        <a:graphic>
          <a:graphicData uri="http://schemas.openxmlformats.org/presentationml/2006/ole">
            <p:oleObj spid="_x0000_s4098" name="Document" r:id="rId3" imgW="6669548" imgH="4025456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DA BASE 10 IN BASE 8 </a:t>
            </a:r>
            <a:endParaRPr lang="it-IT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63813" y="2492896"/>
          <a:ext cx="6580187" cy="3971925"/>
        </p:xfrm>
        <a:graphic>
          <a:graphicData uri="http://schemas.openxmlformats.org/presentationml/2006/ole">
            <p:oleObj spid="_x0000_s5125" name="Document" r:id="rId3" imgW="6669548" imgH="4024016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71600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aseline="0" dirty="0" smtClean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it-IT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CONVERSIONI DA BASE 10 IN BASE 16</a:t>
            </a:r>
            <a:r>
              <a:rPr lang="it-IT" dirty="0" smtClean="0"/>
              <a:t> </a:t>
            </a:r>
            <a:endParaRPr lang="it-IT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699792" y="2708920"/>
          <a:ext cx="6580187" cy="3971925"/>
        </p:xfrm>
        <a:graphic>
          <a:graphicData uri="http://schemas.openxmlformats.org/presentationml/2006/ole">
            <p:oleObj spid="_x0000_s6147" name="Document" r:id="rId3" imgW="6669548" imgH="402257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ESEMPIO:	DA BASE 3 A BASE 6</a:t>
            </a:r>
          </a:p>
          <a:p>
            <a:pPr lvl="1"/>
            <a:r>
              <a:rPr lang="it-IT" dirty="0" smtClean="0"/>
              <a:t>CONVERSIONE DEL NUMERO IN BASE 3 ALLA BASE 10</a:t>
            </a:r>
          </a:p>
          <a:p>
            <a:pPr lvl="1"/>
            <a:r>
              <a:rPr lang="it-IT" dirty="0" smtClean="0"/>
              <a:t>CONVERSIONE DA BASE 10 A BASE 6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INDIRETTE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000" dirty="0" smtClean="0"/>
              <a:t>21121</a:t>
            </a:r>
            <a:r>
              <a:rPr lang="it-IT" sz="2000" baseline="-25000" dirty="0" smtClean="0"/>
              <a:t>3</a:t>
            </a:r>
            <a:r>
              <a:rPr lang="it-IT" sz="2000" dirty="0" smtClean="0"/>
              <a:t> CONVERSIONE IN BASE 10</a:t>
            </a:r>
            <a:br>
              <a:rPr lang="it-IT" sz="2000" dirty="0" smtClean="0"/>
            </a:br>
            <a:endParaRPr lang="it-IT" sz="2000" dirty="0" smtClean="0"/>
          </a:p>
          <a:p>
            <a:r>
              <a:rPr lang="it-IT" sz="2000" dirty="0" smtClean="0"/>
              <a:t>21121 	= 	1*3</a:t>
            </a:r>
            <a:r>
              <a:rPr lang="it-IT" sz="2000" baseline="30000" dirty="0" smtClean="0"/>
              <a:t>0</a:t>
            </a:r>
            <a:r>
              <a:rPr lang="it-IT" sz="2000" dirty="0" smtClean="0"/>
              <a:t>+2*3</a:t>
            </a:r>
            <a:r>
              <a:rPr lang="it-IT" sz="2000" baseline="30000" dirty="0" smtClean="0"/>
              <a:t>1</a:t>
            </a:r>
            <a:r>
              <a:rPr lang="it-IT" sz="2000" dirty="0" smtClean="0"/>
              <a:t>+1*3</a:t>
            </a:r>
            <a:r>
              <a:rPr lang="it-IT" sz="2000" baseline="30000" dirty="0" smtClean="0"/>
              <a:t>2</a:t>
            </a:r>
            <a:r>
              <a:rPr lang="it-IT" sz="2000" dirty="0" smtClean="0"/>
              <a:t>+1*3</a:t>
            </a:r>
            <a:r>
              <a:rPr lang="it-IT" sz="2000" baseline="30000" dirty="0" smtClean="0"/>
              <a:t>3</a:t>
            </a:r>
            <a:r>
              <a:rPr lang="it-IT" sz="2000" dirty="0" smtClean="0"/>
              <a:t>+2*3</a:t>
            </a:r>
            <a:r>
              <a:rPr lang="it-IT" sz="2000" baseline="30000" dirty="0" smtClean="0"/>
              <a:t>4</a:t>
            </a:r>
            <a:r>
              <a:rPr lang="it-IT" sz="2000" dirty="0" smtClean="0"/>
              <a:t> =</a:t>
            </a:r>
            <a:br>
              <a:rPr lang="it-IT" sz="2000" dirty="0" smtClean="0"/>
            </a:br>
            <a:r>
              <a:rPr lang="it-IT" sz="2000" dirty="0" smtClean="0"/>
              <a:t>		   	1+6+9+27+162= 205</a:t>
            </a:r>
          </a:p>
          <a:p>
            <a:endParaRPr lang="it-IT" sz="2000" dirty="0" smtClean="0"/>
          </a:p>
          <a:p>
            <a:r>
              <a:rPr lang="it-IT" sz="2000" dirty="0" smtClean="0"/>
              <a:t>205 CONVERSIONE IN BASE 6</a:t>
            </a:r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21121</a:t>
            </a:r>
            <a:r>
              <a:rPr lang="it-IT" sz="2000" baseline="-25000" dirty="0" smtClean="0"/>
              <a:t>3 </a:t>
            </a:r>
            <a:r>
              <a:rPr lang="it-IT" sz="2000" dirty="0" smtClean="0"/>
              <a:t>=145</a:t>
            </a:r>
            <a:r>
              <a:rPr lang="it-IT" sz="2000" baseline="-25000" dirty="0" smtClean="0"/>
              <a:t>6</a:t>
            </a:r>
            <a:endParaRPr lang="it-IT" sz="2000" dirty="0" smtClean="0"/>
          </a:p>
          <a:p>
            <a:endParaRPr lang="it-IT" sz="2000" dirty="0" smtClean="0"/>
          </a:p>
          <a:p>
            <a:endParaRPr lang="it-IT" baseline="-250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123728" y="3356992"/>
          <a:ext cx="6580187" cy="3971925"/>
        </p:xfrm>
        <a:graphic>
          <a:graphicData uri="http://schemas.openxmlformats.org/presentationml/2006/ole">
            <p:oleObj spid="_x0000_s7170" name="Document" r:id="rId3" imgW="6669548" imgH="4022577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DIRETTE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due basi sono una potenza dell’altra, allora la conversione può avvenire in modo diretto</a:t>
            </a:r>
          </a:p>
          <a:p>
            <a:r>
              <a:rPr lang="it-IT" dirty="0" smtClean="0"/>
              <a:t>Da base X a base Y con Y potenza di X</a:t>
            </a:r>
          </a:p>
          <a:p>
            <a:pPr lvl="1"/>
            <a:r>
              <a:rPr lang="it-IT" dirty="0" smtClean="0"/>
              <a:t>Si opera un raggruppamento da destra a sinistra per gruppi lunghi quanto l’esponente dell’elevamento a potenza corrispondente</a:t>
            </a:r>
          </a:p>
          <a:p>
            <a:pPr lvl="1"/>
            <a:r>
              <a:rPr lang="it-IT" dirty="0" smtClean="0"/>
              <a:t>Si convertono gli elementi</a:t>
            </a:r>
          </a:p>
          <a:p>
            <a:r>
              <a:rPr lang="it-IT" dirty="0" smtClean="0"/>
              <a:t>Da base Y a base X con Y potenza di X</a:t>
            </a:r>
          </a:p>
          <a:p>
            <a:pPr lvl="1"/>
            <a:r>
              <a:rPr lang="it-IT" dirty="0" smtClean="0"/>
              <a:t>Si trasformano le cifre in base Y in </a:t>
            </a:r>
            <a:r>
              <a:rPr lang="it-IT" dirty="0" err="1" smtClean="0"/>
              <a:t>k-uple</a:t>
            </a:r>
            <a:r>
              <a:rPr lang="it-IT" dirty="0" smtClean="0"/>
              <a:t> di cifre in base X con k pari all’esponente dell’elevamento a potenza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1100101010111 	dalla base 2 alla base 4, 8, 16</a:t>
            </a:r>
          </a:p>
          <a:p>
            <a:endParaRPr lang="it-IT" dirty="0" smtClean="0"/>
          </a:p>
          <a:p>
            <a:r>
              <a:rPr lang="it-IT" dirty="0" smtClean="0"/>
              <a:t>231222123		dalla base 4 alla base 16</a:t>
            </a:r>
          </a:p>
          <a:p>
            <a:endParaRPr lang="it-IT" dirty="0" smtClean="0"/>
          </a:p>
          <a:p>
            <a:r>
              <a:rPr lang="it-IT" dirty="0" smtClean="0"/>
              <a:t>12212		dalla base 3 alla base 9</a:t>
            </a:r>
          </a:p>
          <a:p>
            <a:endParaRPr lang="it-IT" dirty="0" smtClean="0"/>
          </a:p>
          <a:p>
            <a:r>
              <a:rPr lang="it-IT" dirty="0" smtClean="0"/>
              <a:t>5EF9		dalla base 16 alla base 2, 4, 8</a:t>
            </a:r>
          </a:p>
          <a:p>
            <a:endParaRPr lang="it-IT" dirty="0" smtClean="0"/>
          </a:p>
          <a:p>
            <a:r>
              <a:rPr lang="it-IT" dirty="0" smtClean="0"/>
              <a:t>77516		dalla base 9 alla base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2-4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547664" y="2060848"/>
          <a:ext cx="5904654" cy="2736303"/>
        </p:xfrm>
        <a:graphic>
          <a:graphicData uri="http://schemas.openxmlformats.org/drawingml/2006/table">
            <a:tbl>
              <a:tblPr/>
              <a:tblGrid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  <a:gridCol w="421761"/>
              </a:tblGrid>
              <a:tr h="912101"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121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2-8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71600" y="1916832"/>
          <a:ext cx="7200795" cy="2880321"/>
        </p:xfrm>
        <a:graphic>
          <a:graphicData uri="http://schemas.openxmlformats.org/drawingml/2006/table">
            <a:tbl>
              <a:tblPr/>
              <a:tblGrid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  <a:gridCol w="480053"/>
              </a:tblGrid>
              <a:tr h="960107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0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6010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233" marR="4233" marT="42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CONVERSIONE 2-16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524000" y="2696766"/>
          <a:ext cx="6096000" cy="2206467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488156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156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88156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it-IT" sz="4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3969" marR="3969" marT="39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RAPPRESENTAZIONE POSIZIONALE</a:t>
            </a:r>
          </a:p>
          <a:p>
            <a:r>
              <a:rPr lang="it-IT" dirty="0" smtClean="0"/>
              <a:t>RAPPRESENTAZIONE NUMERICA BASE IN BASE 2</a:t>
            </a:r>
          </a:p>
          <a:p>
            <a:r>
              <a:rPr lang="it-IT" dirty="0" smtClean="0"/>
              <a:t>CONVERTIRE NUMERI TRA LE BASI</a:t>
            </a:r>
          </a:p>
          <a:p>
            <a:r>
              <a:rPr lang="it-IT" dirty="0" smtClean="0"/>
              <a:t>METODI SPECIALI </a:t>
            </a:r>
            <a:r>
              <a:rPr lang="it-IT" dirty="0" err="1" smtClean="0"/>
              <a:t>DI</a:t>
            </a:r>
            <a:r>
              <a:rPr lang="it-IT" dirty="0" smtClean="0"/>
              <a:t> CONVERSIONE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RAPPRESENTAZIONE POSIZIONALE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800" dirty="0" smtClean="0"/>
              <a:t>La rappresentazione dei numeri in forma posizionale è basata su tre principi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La rappresentazione delle 0;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La scelta di un insieme K di simboli che valgono come i numeri da 0 alla numerosità di K meno 1;</a:t>
            </a:r>
          </a:p>
          <a:p>
            <a:pPr marL="731838" lvl="1" indent="-457200">
              <a:buFont typeface="+mj-lt"/>
              <a:buAutoNum type="arabicPeriod"/>
            </a:pPr>
            <a:r>
              <a:rPr lang="it-IT" sz="2500" dirty="0" smtClean="0"/>
              <a:t>Il meccanismo di pesatura del valore di un simbolo.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FORMA POLINOMIALE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800" dirty="0" smtClean="0"/>
              <a:t>Ogni simbolo dell’insieme K ha un peso che è funzione della sua posizione all’interno della rappresentazione.</a:t>
            </a:r>
          </a:p>
          <a:p>
            <a:r>
              <a:rPr lang="it-IT" sz="2800" dirty="0" smtClean="0"/>
              <a:t>Esempio:</a:t>
            </a:r>
          </a:p>
          <a:p>
            <a:pPr lvl="1"/>
            <a:r>
              <a:rPr lang="it-IT" sz="2400" dirty="0" smtClean="0"/>
              <a:t>Posso rappresentare il numero duemilatrecentoventisette come:</a:t>
            </a:r>
          </a:p>
          <a:p>
            <a:pPr lvl="1"/>
            <a:r>
              <a:rPr lang="it-IT" sz="2400" dirty="0" smtClean="0"/>
              <a:t>2327 = 2*10</a:t>
            </a:r>
            <a:r>
              <a:rPr lang="it-IT" sz="2400" baseline="30000" dirty="0" smtClean="0">
                <a:cs typeface="Times New Roman" pitchFamily="18" charset="0"/>
              </a:rPr>
              <a:t>3</a:t>
            </a:r>
            <a:r>
              <a:rPr lang="it-IT" sz="2400" dirty="0" smtClean="0"/>
              <a:t> +3*10</a:t>
            </a:r>
            <a:r>
              <a:rPr lang="it-IT" sz="2400" baseline="30000" dirty="0" smtClean="0">
                <a:cs typeface="Times New Roman" pitchFamily="18" charset="0"/>
              </a:rPr>
              <a:t>2</a:t>
            </a:r>
            <a:r>
              <a:rPr lang="it-IT" sz="2400" dirty="0" smtClean="0"/>
              <a:t> +2*10</a:t>
            </a:r>
            <a:r>
              <a:rPr lang="it-IT" sz="2400" baseline="30000" dirty="0" smtClean="0">
                <a:cs typeface="Times New Roman" pitchFamily="18" charset="0"/>
              </a:rPr>
              <a:t>1</a:t>
            </a:r>
            <a:r>
              <a:rPr lang="it-IT" sz="2400" dirty="0" smtClean="0"/>
              <a:t> +7*10</a:t>
            </a:r>
            <a:r>
              <a:rPr lang="it-IT" sz="2400" baseline="30000" dirty="0" smtClean="0">
                <a:cs typeface="Times New Roman" pitchFamily="18" charset="0"/>
              </a:rPr>
              <a:t>0</a:t>
            </a:r>
            <a:r>
              <a:rPr lang="it-IT" sz="2400" dirty="0" smtClean="0"/>
              <a:t> </a:t>
            </a:r>
          </a:p>
          <a:p>
            <a:pPr lvl="1"/>
            <a:r>
              <a:rPr lang="it-IT" sz="2400" dirty="0" smtClean="0"/>
              <a:t>Il simbolo “2” ha un peso diverso a seconda della sua posizione.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BASI NUMERICHE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scelta delle basi numeriche per la rappresentazione posizionale hanno effetti misurabili</a:t>
            </a:r>
          </a:p>
          <a:p>
            <a:pPr lvl="1"/>
            <a:r>
              <a:rPr lang="it-IT" dirty="0" smtClean="0"/>
              <a:t>Sulla lunghezza dei numeri;</a:t>
            </a:r>
          </a:p>
          <a:p>
            <a:pPr lvl="1"/>
            <a:r>
              <a:rPr lang="it-IT" dirty="0" smtClean="0"/>
              <a:t>Sulla complessità del calcolo.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TABELLINE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Dato un sistema posizionale in base n le tabelline di quel sistema sono, teoricamente, al massimo n</a:t>
            </a:r>
          </a:p>
          <a:p>
            <a:r>
              <a:rPr lang="it-IT" dirty="0" err="1" smtClean="0"/>
              <a:t>Tuttavia…</a:t>
            </a:r>
            <a:endParaRPr lang="it-IT" dirty="0" smtClean="0"/>
          </a:p>
          <a:p>
            <a:r>
              <a:rPr lang="it-IT" dirty="0" smtClean="0"/>
              <a:t>0 ed 1 non hanno tabelline, ovviamente.</a:t>
            </a:r>
          </a:p>
          <a:p>
            <a:r>
              <a:rPr lang="it-IT" dirty="0" smtClean="0"/>
              <a:t>La tabellina del 2 è sempre elementare, dato che rileva i soli numeri pari.</a:t>
            </a:r>
          </a:p>
          <a:p>
            <a:r>
              <a:rPr lang="it-IT" dirty="0" smtClean="0"/>
              <a:t>Inoltre, la tabellina di (n-1), qualsiasi sia la base è banale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</a:p>
          <a:p>
            <a:pPr lvl="1"/>
            <a:r>
              <a:rPr lang="it-IT" dirty="0" smtClean="0"/>
              <a:t>La tabellina del 6 in base 7 è la seguente</a:t>
            </a:r>
          </a:p>
          <a:p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475656" y="2348880"/>
          <a:ext cx="5904657" cy="3384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8219"/>
                <a:gridCol w="1968219"/>
                <a:gridCol w="1968219"/>
              </a:tblGrid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2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15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3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24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4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33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5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42</a:t>
                      </a:r>
                      <a:endParaRPr lang="it-IT" sz="3600" dirty="0"/>
                    </a:p>
                  </a:txBody>
                  <a:tcPr/>
                </a:tc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6</a:t>
                      </a:r>
                      <a:endParaRPr lang="it-IT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600" dirty="0" smtClean="0"/>
                        <a:t>51</a:t>
                      </a:r>
                      <a:endParaRPr lang="it-IT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 una base la complessità del calcolo è determinata dal numero delle tabelline di moltiplicazione che occorre mandare a memoria per effettuare le operazioni;</a:t>
            </a:r>
          </a:p>
          <a:p>
            <a:r>
              <a:rPr lang="it-IT" dirty="0" smtClean="0"/>
              <a:t>La lunghezza dei numeri invece, dipende dall’ampiezza della base;</a:t>
            </a:r>
          </a:p>
          <a:p>
            <a:r>
              <a:rPr lang="it-IT" dirty="0" smtClean="0"/>
              <a:t>Il numero di operazioni di moltiplicazione da effettuare, quindi, è determinato dalla lunghezza dei numeri.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842</Words>
  <Application>Microsoft Office PowerPoint</Application>
  <PresentationFormat>Presentazione su schermo (4:3)</PresentationFormat>
  <Paragraphs>247</Paragraphs>
  <Slides>27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9" baseType="lpstr">
      <vt:lpstr>Presentazione del lavoro del team</vt:lpstr>
      <vt:lpstr>Document</vt:lpstr>
      <vt:lpstr>INFORMATICA </vt:lpstr>
      <vt:lpstr>INDICE</vt:lpstr>
      <vt:lpstr>AGENDA</vt:lpstr>
      <vt:lpstr>RAPPRESENTAZIONE POSIZIONALE</vt:lpstr>
      <vt:lpstr>LA FORMA POLINOMIALE</vt:lpstr>
      <vt:lpstr>BASI NUMERICHE</vt:lpstr>
      <vt:lpstr>TABELLINE</vt:lpstr>
      <vt:lpstr>ESEMPIO</vt:lpstr>
      <vt:lpstr>ANALISI</vt:lpstr>
      <vt:lpstr>ESEMPI</vt:lpstr>
      <vt:lpstr>LA BASE 2</vt:lpstr>
      <vt:lpstr>CONVERSIONI DI BASE</vt:lpstr>
      <vt:lpstr>CONVERSIONE DALLA BASE 2</vt:lpstr>
      <vt:lpstr>CONVERSIONE DALLA BASE 10</vt:lpstr>
      <vt:lpstr>SCHEMA DI DIVISIONE</vt:lpstr>
      <vt:lpstr>CONVERSIONI IN BASE 4, 8, 16</vt:lpstr>
      <vt:lpstr>CONVERSIONI DA BASE 10 IN BASE 2</vt:lpstr>
      <vt:lpstr>CONVERSIONI DA BASE 10 IN BASE 4 </vt:lpstr>
      <vt:lpstr>CONVERSIONI DA BASE 10 IN BASE 8 </vt:lpstr>
      <vt:lpstr>CONVERSIONI DA BASE 10 IN BASE 16 </vt:lpstr>
      <vt:lpstr>CONVERSIONI INDIRETTE</vt:lpstr>
      <vt:lpstr>CONVERSIONI INDIRETTE</vt:lpstr>
      <vt:lpstr>CONVERSIONI DIRETTE</vt:lpstr>
      <vt:lpstr>ESEMPI</vt:lpstr>
      <vt:lpstr>CONVERSIONE 2-4</vt:lpstr>
      <vt:lpstr>CONVERSIONE 2-8</vt:lpstr>
      <vt:lpstr>CONVERSIONE 2-16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