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67" r:id="rId6"/>
    <p:sldId id="268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3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E9DEE-5C2D-4567-A6F5-75CFFB5B2805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610E-6C03-404A-A696-523DEBF3B76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08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07539-F09F-4C30-A799-B7BAAC3B348D}" type="slidenum">
              <a:rPr lang="it-IT"/>
              <a:pPr/>
              <a:t>1</a:t>
            </a:fld>
            <a:endParaRPr lang="it-IT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09F27-6209-49FA-AD38-AEC381831179}" type="slidenum">
              <a:rPr lang="it-IT"/>
              <a:pPr/>
              <a:t>2</a:t>
            </a:fld>
            <a:endParaRPr lang="it-I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77F2-CDA4-4A3D-ABE6-44A1931C5B05}" type="slidenum">
              <a:rPr lang="it-IT"/>
              <a:pPr/>
              <a:t>3</a:t>
            </a:fld>
            <a:endParaRPr 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258D4-177C-487B-8A1F-F0526AA5F4DC}" type="slidenum">
              <a:rPr lang="it-IT"/>
              <a:pPr/>
              <a:t>4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D088A-3233-40BE-BECB-D67B32D54DF1}" type="slidenum">
              <a:rPr lang="it-IT"/>
              <a:pPr/>
              <a:t>5</a:t>
            </a:fld>
            <a:endParaRPr lang="it-IT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AF54A-1498-4205-8F5D-243530DF7749}" type="slidenum">
              <a:rPr lang="it-IT"/>
              <a:pPr/>
              <a:t>6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8610E-6C03-404A-A696-523DEBF3B769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A8014E-EBC4-49A5-96B6-55974F2444AE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D9BC-11A2-46DF-B9E6-A2A8243965F8}" type="datetimeFigureOut">
              <a:rPr lang="it-IT" smtClean="0"/>
              <a:pPr/>
              <a:t>11/03/13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4DCA-87A5-4FF9-B097-28E4ECA74E7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6" Type="http://schemas.openxmlformats.org/officeDocument/2006/relationships/image" Target="../media/image22.jpeg"/><Relationship Id="rId7" Type="http://schemas.openxmlformats.org/officeDocument/2006/relationships/image" Target="../media/image23.gif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1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660650" y="1689100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Laboratorio di chimica organica: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3176588"/>
            <a:ext cx="799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u="sng" dirty="0"/>
              <a:t>MATERIALE </a:t>
            </a:r>
            <a:r>
              <a:rPr lang="it-IT" sz="2400" b="1" u="sng" dirty="0" err="1"/>
              <a:t>DI</a:t>
            </a:r>
            <a:r>
              <a:rPr lang="it-IT" sz="2400" b="1" u="sng" dirty="0"/>
              <a:t> LABORATORIO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4699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Corso di </a:t>
            </a:r>
            <a:r>
              <a:rPr lang="it-IT" u="sng"/>
              <a:t>Chimica Organica</a:t>
            </a:r>
            <a:r>
              <a:rPr lang="it-IT"/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Anno accademico </a:t>
            </a:r>
            <a:r>
              <a:rPr lang="it-IT" dirty="0" smtClean="0"/>
              <a:t>2012/2013</a:t>
            </a:r>
            <a:endParaRPr lang="it-IT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1429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Pittogrammi GHS (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Globally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System)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100013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" y="1928134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018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4" y="5715016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2" y="714356"/>
            <a:ext cx="1000800" cy="10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lame over circle pictogra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5712" y="1999571"/>
            <a:ext cx="1000800" cy="1000801"/>
          </a:xfrm>
          <a:prstGeom prst="rect">
            <a:avLst/>
          </a:prstGeom>
          <a:noFill/>
        </p:spPr>
      </p:pic>
      <p:pic>
        <p:nvPicPr>
          <p:cNvPr id="2052" name="Picture 4" descr="Gas Cylind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3285456"/>
            <a:ext cx="1000799" cy="1000800"/>
          </a:xfrm>
          <a:prstGeom prst="rect">
            <a:avLst/>
          </a:prstGeom>
          <a:noFill/>
        </p:spPr>
      </p:pic>
      <p:pic>
        <p:nvPicPr>
          <p:cNvPr id="2054" name="Picture 6" descr="exploding bomb pictogra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4486288"/>
            <a:ext cx="1000799" cy="100080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500166" y="1000108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Corrosivo</a:t>
            </a:r>
            <a:endParaRPr lang="it-IT" sz="17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500166" y="2214554"/>
            <a:ext cx="18573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Tossicità acuta</a:t>
            </a:r>
            <a:endParaRPr lang="it-IT" sz="17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500166" y="3503685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Pericoloso per l’ambiente</a:t>
            </a:r>
            <a:endParaRPr lang="it-IT" sz="17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500166" y="4357694"/>
            <a:ext cx="2571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Attenzione (il prodotto può essere tossico, irritante per la pelle o per gli occhi)</a:t>
            </a:r>
            <a:endParaRPr lang="it-IT" sz="17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00166" y="5885281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Pericoloso per la salute e per le vie respiratorie </a:t>
            </a:r>
            <a:endParaRPr lang="it-IT" sz="17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357950" y="1003355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Infiammabile</a:t>
            </a:r>
            <a:endParaRPr lang="it-IT" sz="17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357950" y="2289239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Comburente </a:t>
            </a:r>
            <a:endParaRPr lang="it-IT" sz="17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357950" y="3429000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Bombola per gas (</a:t>
            </a:r>
            <a:r>
              <a:rPr lang="it-IT" sz="1700" b="1" dirty="0" err="1" smtClean="0"/>
              <a:t>gas</a:t>
            </a:r>
            <a:r>
              <a:rPr lang="it-IT" sz="1700" b="1" dirty="0" smtClean="0"/>
              <a:t> in pressione) </a:t>
            </a:r>
            <a:endParaRPr lang="it-IT" sz="17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57950" y="4786322"/>
            <a:ext cx="257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smtClean="0"/>
              <a:t>Esplosivo</a:t>
            </a:r>
            <a:endParaRPr lang="it-IT" sz="17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142852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su etichette di un prodotto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 descr="anvur_8 001.jpg"/>
          <p:cNvPicPr>
            <a:picLocks noChangeAspect="1"/>
          </p:cNvPicPr>
          <p:nvPr/>
        </p:nvPicPr>
        <p:blipFill>
          <a:blip r:embed="rId3" cstate="print"/>
          <a:srcRect l="34228" t="43750" r="6985" b="40625"/>
          <a:stretch>
            <a:fillRect/>
          </a:stretch>
        </p:blipFill>
        <p:spPr>
          <a:xfrm>
            <a:off x="428596" y="714356"/>
            <a:ext cx="8396346" cy="30718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2844" y="3857628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numero CAS 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individua in maniera univoca</a:t>
            </a:r>
          </a:p>
          <a:p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 una sostanza chimica.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000496" y="3357562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786446" y="1357298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142976" y="2143116"/>
            <a:ext cx="428628" cy="21431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142844" y="444776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Formula chimica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2844" y="480495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Proprietà fisiche (es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 PM; densità; punto di fusione)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42844" y="5162148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Codice del prodotto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42844" y="5447900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Confezionamento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42844" y="5733652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Nome del prodotto  </a:t>
            </a:r>
          </a:p>
          <a:p>
            <a:endParaRPr lang="it-IT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42844" y="6019404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Sinonimo (se esistente)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42844" y="6376594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Purezza</a:t>
            </a:r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072198" y="394770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I: 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Numero del lotto</a:t>
            </a:r>
            <a:endParaRPr lang="it-IT" sz="1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5857884" y="4429132"/>
            <a:ext cx="3000396" cy="2214578"/>
            <a:chOff x="6072198" y="4669705"/>
            <a:chExt cx="3000396" cy="2214578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6072198" y="4669705"/>
              <a:ext cx="3000396" cy="830997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M: </a:t>
              </a:r>
              <a:r>
                <a:rPr lang="it-IT" sz="1600" dirty="0" smtClean="0">
                  <a:latin typeface="Aharoni" pitchFamily="2" charset="-79"/>
                  <a:cs typeface="Aharoni" pitchFamily="2" charset="-79"/>
                </a:rPr>
                <a:t>Codici delle indicazioni di pericolo e dei consigli di prudenza e dichiarazioni</a:t>
              </a:r>
              <a:endParaRPr lang="it-IT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072198" y="5590776"/>
              <a:ext cx="2000264" cy="58477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N: </a:t>
              </a:r>
              <a:r>
                <a:rPr lang="it-IT" sz="1600" dirty="0" smtClean="0">
                  <a:latin typeface="Aharoni" pitchFamily="2" charset="-79"/>
                  <a:cs typeface="Aharoni" pitchFamily="2" charset="-79"/>
                </a:rPr>
                <a:t>Pittogrammi GHS</a:t>
              </a:r>
              <a:endParaRPr lang="it-IT" sz="16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072198" y="6299508"/>
              <a:ext cx="2357454" cy="58477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rgbClr val="FF0000"/>
                  </a:solidFill>
                  <a:latin typeface="Aharoni" pitchFamily="2" charset="-79"/>
                  <a:cs typeface="Aharoni" pitchFamily="2" charset="-79"/>
                </a:rPr>
                <a:t>P:</a:t>
              </a:r>
              <a:r>
                <a:rPr lang="it-IT" sz="1600" b="1" dirty="0" smtClean="0">
                  <a:latin typeface="Aharoni" pitchFamily="2" charset="-79"/>
                  <a:cs typeface="Aharoni" pitchFamily="2" charset="-79"/>
                </a:rPr>
                <a:t>Scheda di sicurezza disponibile </a:t>
              </a:r>
              <a:endParaRPr lang="it-IT" sz="1600" b="1" dirty="0"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ldrich.jpg"/>
          <p:cNvPicPr>
            <a:picLocks noChangeAspect="1"/>
          </p:cNvPicPr>
          <p:nvPr/>
        </p:nvPicPr>
        <p:blipFill>
          <a:blip r:embed="rId3" cstate="print"/>
          <a:srcRect l="48566" t="33333" r="9853" b="22917"/>
          <a:stretch>
            <a:fillRect/>
          </a:stretch>
        </p:blipFill>
        <p:spPr>
          <a:xfrm rot="16200000">
            <a:off x="1860345" y="-568540"/>
            <a:ext cx="5541550" cy="802569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1428728" y="6305156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12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:Codici delle indicazioni di pericolo e dei consigli di prudenza</a:t>
            </a:r>
            <a:r>
              <a:rPr lang="it-IT" sz="1600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.</a:t>
            </a:r>
            <a:r>
              <a:rPr lang="it-IT" sz="1600" dirty="0" smtClean="0">
                <a:latin typeface="Aharoni" pitchFamily="2" charset="-79"/>
                <a:cs typeface="Aharoni" pitchFamily="2" charset="-79"/>
              </a:rPr>
              <a:t> </a:t>
            </a:r>
            <a:endParaRPr lang="it-IT" sz="1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171370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Chiave di lettura delle informazioni sul prodotto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428604"/>
            <a:ext cx="84296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Frasi P: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frasi precauzionali, ovvero indicano come maneggiare correttamente il prodotto chimico e cosa fare se si viene in contatto con una determinata sostanza; 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precedente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P210: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tenere lontano il prodotto da fonti di calore/scintille/ fiamme libere/ superfici riscaldate – Non fumare.</a:t>
            </a:r>
          </a:p>
          <a:p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2827564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Frasi H: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frasi di rischio che indicano i pericoli principali nel maneggiare un determinato prodotto chimico.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Esempio precedente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H225: 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Liquidi e vapori facilmente infiammabili.</a:t>
            </a:r>
          </a:p>
          <a:p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850" y="188913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/>
              <a:t>Laboratorio di chimica organica:  VETRERIA</a:t>
            </a: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 l="20270" t="12383" r="10493"/>
          <a:stretch>
            <a:fillRect/>
          </a:stretch>
        </p:blipFill>
        <p:spPr bwMode="auto">
          <a:xfrm>
            <a:off x="7667625" y="2565400"/>
            <a:ext cx="1225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740650" y="1628775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Cilindro graduato</a:t>
            </a:r>
          </a:p>
        </p:txBody>
      </p:sp>
      <p:pic>
        <p:nvPicPr>
          <p:cNvPr id="2082" name="Picture 34" descr="bea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9675"/>
            <a:ext cx="3851275" cy="3108325"/>
          </a:xfrm>
          <a:prstGeom prst="rect">
            <a:avLst/>
          </a:prstGeom>
          <a:noFill/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403350" y="6200775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Becher</a:t>
            </a:r>
          </a:p>
        </p:txBody>
      </p:sp>
      <p:pic>
        <p:nvPicPr>
          <p:cNvPr id="2083" name="Picture 35" descr="erl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36613"/>
            <a:ext cx="3851275" cy="2797175"/>
          </a:xfrm>
          <a:prstGeom prst="rect">
            <a:avLst/>
          </a:prstGeom>
          <a:noFill/>
        </p:spPr>
      </p:pic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284288" y="11176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Beuta</a:t>
            </a:r>
          </a:p>
        </p:txBody>
      </p:sp>
      <p:pic>
        <p:nvPicPr>
          <p:cNvPr id="2084" name="Picture 36" descr="rb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3789363"/>
            <a:ext cx="3600450" cy="3068637"/>
          </a:xfrm>
          <a:prstGeom prst="rect">
            <a:avLst/>
          </a:prstGeom>
          <a:noFill/>
        </p:spPr>
      </p:pic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219700" y="6308725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Pallone</a:t>
            </a:r>
          </a:p>
        </p:txBody>
      </p:sp>
      <p:pic>
        <p:nvPicPr>
          <p:cNvPr id="2085" name="Picture 37" descr="vacf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4300" y="836613"/>
            <a:ext cx="3635375" cy="2808287"/>
          </a:xfrm>
          <a:prstGeom prst="rect">
            <a:avLst/>
          </a:prstGeom>
          <a:noFill/>
        </p:spPr>
      </p:pic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067175" y="1773238"/>
            <a:ext cx="129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/>
              <a:t>Beuta codata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13594" t="24562" r="74010" b="4562"/>
          <a:stretch>
            <a:fillRect/>
          </a:stretch>
        </p:blipFill>
        <p:spPr bwMode="auto">
          <a:xfrm>
            <a:off x="969963" y="908050"/>
            <a:ext cx="10255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82625" y="476091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Refrigerante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2775" y="63023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Piastra riscaldante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525" y="1679575"/>
            <a:ext cx="1452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88125" y="32829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Pallone</a:t>
            </a:r>
          </a:p>
        </p:txBody>
      </p:sp>
      <p:pic>
        <p:nvPicPr>
          <p:cNvPr id="12298" name="Picture 10" descr="riflussoconbag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268413"/>
            <a:ext cx="27225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2916238" y="5875338"/>
            <a:ext cx="720725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140325" y="2967038"/>
            <a:ext cx="871538" cy="88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99100" y="4722813"/>
            <a:ext cx="512763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50" y="4818063"/>
            <a:ext cx="13890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156325" y="64531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Cristallizzatore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2411413" y="2779713"/>
            <a:ext cx="148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258888" y="188913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i="1"/>
              <a:t>Apparato per cristallizzazione con riflusso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051050" y="1773238"/>
            <a:ext cx="1296988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Times New Roman" pitchFamily="18" charset="0"/>
              </a:rPr>
              <a:t>Uscita acqua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979613" y="3933825"/>
            <a:ext cx="1651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Times New Roman" pitchFamily="18" charset="0"/>
              </a:rPr>
              <a:t>Ingresso acqua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73238"/>
            <a:ext cx="1439863" cy="1439862"/>
          </a:xfrm>
          <a:noFill/>
          <a:ln/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775" y="1557338"/>
            <a:ext cx="3017838" cy="4017962"/>
          </a:xfrm>
          <a:noFill/>
          <a:ln/>
        </p:spPr>
      </p:pic>
      <p:pic>
        <p:nvPicPr>
          <p:cNvPr id="7177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1916113"/>
            <a:ext cx="1368425" cy="1206500"/>
          </a:xfrm>
          <a:noFill/>
          <a:ln/>
        </p:spPr>
      </p:pic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148263" y="2419350"/>
            <a:ext cx="1368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48488" y="33496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Filtro B</a:t>
            </a:r>
            <a:r>
              <a:rPr lang="en-US" b="1"/>
              <a:t>üchner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 flipV="1">
            <a:off x="1908175" y="3068638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79388" y="35004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Anello di Guko</a:t>
            </a:r>
            <a:endParaRPr lang="en-US" b="1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4572000" y="4797425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148263" y="60213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Beuta codata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300788" y="50133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Tubo da vuoto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435600" y="4652963"/>
            <a:ext cx="8651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771775" y="333375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/>
              <a:t>Filtrazione a vuoto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 l="586" r="1967" b="14751"/>
          <a:stretch>
            <a:fillRect/>
          </a:stretch>
        </p:blipFill>
        <p:spPr bwMode="auto">
          <a:xfrm>
            <a:off x="539750" y="2349500"/>
            <a:ext cx="7848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0350"/>
            <a:ext cx="18478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987675" y="2603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/>
              <a:t>Filtro a pieghe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3prclam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5283200" cy="2228850"/>
          </a:xfrm>
          <a:prstGeom prst="rect">
            <a:avLst/>
          </a:prstGeom>
          <a:noFill/>
        </p:spPr>
      </p:pic>
      <p:pic>
        <p:nvPicPr>
          <p:cNvPr id="18441" name="Picture 9" descr="ringcla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945063"/>
            <a:ext cx="4535487" cy="1912937"/>
          </a:xfrm>
          <a:prstGeom prst="rect">
            <a:avLst/>
          </a:prstGeom>
          <a:noFill/>
        </p:spPr>
      </p:pic>
      <p:pic>
        <p:nvPicPr>
          <p:cNvPr id="18442" name="Picture 10" descr="tubing"/>
          <p:cNvPicPr>
            <a:picLocks noChangeAspect="1" noChangeArrowheads="1"/>
          </p:cNvPicPr>
          <p:nvPr/>
        </p:nvPicPr>
        <p:blipFill>
          <a:blip r:embed="rId5" cstate="print"/>
          <a:srcRect t="12866"/>
          <a:stretch>
            <a:fillRect/>
          </a:stretch>
        </p:blipFill>
        <p:spPr bwMode="auto">
          <a:xfrm>
            <a:off x="3956050" y="3068638"/>
            <a:ext cx="4503738" cy="1655762"/>
          </a:xfrm>
          <a:prstGeom prst="rect">
            <a:avLst/>
          </a:prstGeom>
          <a:noFill/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5288" y="2349500"/>
            <a:ext cx="303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Pinze di sostegno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930775" y="394335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Tubi di gomma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711200" y="6229350"/>
            <a:ext cx="4191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Anelli di sostegno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311525" y="11588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 i="1"/>
              <a:t>Altra attrezzatura..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b="1" u="sng" dirty="0" smtClean="0">
                <a:cs typeface="Aharoni" pitchFamily="2" charset="-79"/>
              </a:rPr>
              <a:t>SICUREZZA IN LABORATORIO</a:t>
            </a:r>
            <a:endParaRPr lang="it-IT" sz="2400" b="1" u="sng" dirty="0">
              <a:cs typeface="Aharoni" pitchFamily="2" charset="-79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5720" y="142852"/>
            <a:ext cx="84296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Alcune semplici regole</a:t>
            </a:r>
          </a:p>
          <a:p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sempre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camice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rappresenta una protezione da sostanze pericolose;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occhiali di sicurezza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rappresentano una protezione per gli occhi che sono la parte più delicata del corpo; sono in plastica e resistono agli urti; 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guanti protettivi quando si opera con sostanze pericolose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Indossare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scarpe NON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ballerine, sandali o altre calzature che si utilizzano senza calze (indossare pantaloni LUNGHI anche d’estate!);</a:t>
            </a:r>
          </a:p>
          <a:p>
            <a:pPr marL="457200" indent="-457200">
              <a:buAutoNum type="arabicParenR"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arenR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Lavorare in ambienti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sufficientemente arieggiati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molte reazioni chimiche necessitano di reattivi o sviluppano prodotti volatili pericolosi perché tossici o irritanti;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4282" y="319043"/>
            <a:ext cx="87154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consumare cibi o bevande in laboratorio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il pericolo maggiore deriva dalla possibile contaminazione del cibo o della bevanda con sostanze tossiche;</a:t>
            </a:r>
          </a:p>
          <a:p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si prepara una soluzione diluita di un acido o di un idrossido, partendo da acidi o idrossidi concentrati, aggiungere questi all' acqua lentamente ed agitando in continuazione e MAI il CONTRARIO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“non dare da bere agli acidi!”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rischio di schizzi;</a:t>
            </a: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rivolgere l'apertura dei recipienti verso altre persone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perché il liquido potrebbe schizzare (</a:t>
            </a:r>
            <a:r>
              <a:rPr lang="it-IT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imbuto separatore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!);</a:t>
            </a:r>
          </a:p>
          <a:p>
            <a:pPr algn="just"/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sempre con molta attenzione le etichette dei recipienti prima di usarne il contenuto. Essere assolutamente certi dell’identificazione della sostanza presente nel recipiente.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Manipolare o mescolare sostanze incognite può essere estremamente pericoloso. Ogni recipiente deve portare una etichetta che identifichi inequivocabilmente il suo contenuto almeno con il nome e/o la formula e le precauzioni d'uso. 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597</Words>
  <Application>Microsoft Macintosh PowerPoint</Application>
  <PresentationFormat>On-screen Show (4:3)</PresentationFormat>
  <Paragraphs>102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SICUREZZA IN LABORATORIO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Sicurezza in laboratorio</dc:title>
  <dc:creator>Filippo</dc:creator>
  <cp:lastModifiedBy>Alberto Ceccon</cp:lastModifiedBy>
  <cp:revision>11</cp:revision>
  <dcterms:created xsi:type="dcterms:W3CDTF">2012-03-06T07:54:14Z</dcterms:created>
  <dcterms:modified xsi:type="dcterms:W3CDTF">2013-03-11T09:33:36Z</dcterms:modified>
</cp:coreProperties>
</file>