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3" autoAdjust="0"/>
    <p:restoredTop sz="94671" autoAdjust="0"/>
  </p:normalViewPr>
  <p:slideViewPr>
    <p:cSldViewPr>
      <p:cViewPr>
        <p:scale>
          <a:sx n="100" d="100"/>
          <a:sy n="100" d="100"/>
        </p:scale>
        <p:origin x="-464" y="8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TIPI </a:t>
            </a:r>
            <a:r>
              <a:rPr lang="it-IT" dirty="0" err="1" smtClean="0"/>
              <a:t>DI</a:t>
            </a:r>
            <a:r>
              <a:rPr lang="it-IT" dirty="0" smtClean="0"/>
              <a:t> URL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 dirty="0" smtClean="0"/>
              <a:t>Richiesta di gruppi di discussione:</a:t>
            </a:r>
          </a:p>
          <a:p>
            <a:pPr algn="just">
              <a:lnSpc>
                <a:spcPct val="90000"/>
              </a:lnSpc>
            </a:pPr>
            <a:endParaRPr lang="it-IT" sz="2800" dirty="0" smtClean="0"/>
          </a:p>
          <a:p>
            <a:pPr algn="ctr">
              <a:lnSpc>
                <a:spcPct val="90000"/>
              </a:lnSpc>
              <a:buFont typeface="Wingdings" pitchFamily="1" charset="2"/>
              <a:buNone/>
            </a:pPr>
            <a:r>
              <a:rPr lang="it-IT" sz="2800" dirty="0" smtClean="0"/>
              <a:t>news:&lt;nome gruppo di discussione&gt;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 get 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271492"/>
            <a:ext cx="8229600" cy="4832541"/>
          </a:xfrm>
          <a:noFill/>
          <a:ln/>
        </p:spPr>
      </p:pic>
      <p:sp>
        <p:nvSpPr>
          <p:cNvPr id="9" name="Titolo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pPr algn="ctr"/>
            <a:r>
              <a:rPr lang="it-IT" sz="2400" dirty="0" smtClean="0"/>
              <a:t>ACCESSO ALLA RETE </a:t>
            </a:r>
            <a:br>
              <a:rPr lang="it-IT" sz="2400" dirty="0" smtClean="0"/>
            </a:br>
            <a:r>
              <a:rPr lang="it-IT" sz="2400" dirty="0" smtClean="0"/>
              <a:t>(dai Lucidi del Prof. </a:t>
            </a:r>
            <a:r>
              <a:rPr lang="it-IT" sz="2400" dirty="0" err="1" smtClean="0"/>
              <a:t>Pirrone</a:t>
            </a:r>
            <a:r>
              <a:rPr lang="it-IT" sz="2400" dirty="0" smtClean="0"/>
              <a:t> – università di Palermo)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2400" dirty="0" smtClean="0"/>
              <a:t>ACCESSO ALLA RETE </a:t>
            </a:r>
            <a:br>
              <a:rPr lang="it-IT" sz="2400" dirty="0" smtClean="0"/>
            </a:br>
            <a:r>
              <a:rPr lang="it-IT" sz="2400" dirty="0" smtClean="0"/>
              <a:t>(dai Lucidi del Prof. </a:t>
            </a:r>
            <a:r>
              <a:rPr lang="it-IT" sz="2400" dirty="0" err="1" smtClean="0"/>
              <a:t>Pirrone</a:t>
            </a:r>
            <a:r>
              <a:rPr lang="it-IT" sz="2400" dirty="0" smtClean="0"/>
              <a:t> – università di Palermo)</a:t>
            </a:r>
            <a:endParaRPr lang="it-IT" sz="2400" dirty="0"/>
          </a:p>
        </p:txBody>
      </p:sp>
      <p:pic>
        <p:nvPicPr>
          <p:cNvPr id="4" name="Picture 5" descr="http resp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3" y="1773238"/>
            <a:ext cx="7612062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pPr algn="ctr"/>
            <a:r>
              <a:rPr lang="it-IT" sz="2400" dirty="0" smtClean="0"/>
              <a:t>ACCESSO ALLA RETE </a:t>
            </a:r>
            <a:br>
              <a:rPr lang="it-IT" sz="2400" dirty="0" smtClean="0"/>
            </a:br>
            <a:r>
              <a:rPr lang="it-IT" sz="2400" dirty="0" smtClean="0"/>
              <a:t>(dai Lucidi del Prof. </a:t>
            </a:r>
            <a:r>
              <a:rPr lang="it-IT" sz="2400" dirty="0" err="1" smtClean="0"/>
              <a:t>Pirrone</a:t>
            </a:r>
            <a:r>
              <a:rPr lang="it-IT" sz="2400" dirty="0" smtClean="0"/>
              <a:t> – università di Palermo)</a:t>
            </a:r>
            <a:endParaRPr lang="it-IT" sz="2400" dirty="0"/>
          </a:p>
        </p:txBody>
      </p:sp>
      <p:pic>
        <p:nvPicPr>
          <p:cNvPr id="5" name="Picture 7" descr="http get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25488" y="1773238"/>
            <a:ext cx="7620000" cy="46799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pPr algn="ctr"/>
            <a:r>
              <a:rPr lang="it-IT" sz="2400" dirty="0" smtClean="0"/>
              <a:t>ACCESSO ALLA RETE </a:t>
            </a:r>
            <a:br>
              <a:rPr lang="it-IT" sz="2400" dirty="0" smtClean="0"/>
            </a:br>
            <a:r>
              <a:rPr lang="it-IT" sz="2400" dirty="0" smtClean="0"/>
              <a:t>(dai Lucidi del Prof. </a:t>
            </a:r>
            <a:r>
              <a:rPr lang="it-IT" sz="2400" dirty="0" err="1" smtClean="0"/>
              <a:t>Pirrone</a:t>
            </a:r>
            <a:r>
              <a:rPr lang="it-IT" sz="2400" dirty="0" smtClean="0"/>
              <a:t> – università di Palermo)</a:t>
            </a:r>
            <a:endParaRPr lang="it-IT" sz="2400" dirty="0"/>
          </a:p>
        </p:txBody>
      </p:sp>
      <p:pic>
        <p:nvPicPr>
          <p:cNvPr id="5" name="Picture 5" descr="http resp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8500" y="1773238"/>
            <a:ext cx="7672388" cy="46799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BREVE STORIA DEL WEB </a:t>
            </a:r>
            <a:br>
              <a:rPr lang="it-IT" dirty="0" smtClean="0"/>
            </a:br>
            <a:r>
              <a:rPr lang="it-IT" dirty="0" smtClean="0"/>
              <a:t>(dai lucidi del Prof. Vitali)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77825" indent="-377825"/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inizi</a:t>
            </a:r>
            <a:r>
              <a:rPr lang="en-US" dirty="0" smtClean="0"/>
              <a:t> (1989-1994)</a:t>
            </a:r>
          </a:p>
          <a:p>
            <a:pPr marL="377825" indent="-377825"/>
            <a:r>
              <a:rPr lang="en-US" dirty="0" smtClean="0"/>
              <a:t>La prima </a:t>
            </a:r>
            <a:r>
              <a:rPr lang="en-US" dirty="0" err="1" smtClean="0"/>
              <a:t>guerra</a:t>
            </a:r>
            <a:r>
              <a:rPr lang="en-US" dirty="0" smtClean="0"/>
              <a:t> dei browser (1995-99)</a:t>
            </a:r>
          </a:p>
          <a:p>
            <a:pPr marL="377825" indent="-377825"/>
            <a:r>
              <a:rPr lang="en-US" dirty="0" smtClean="0"/>
              <a:t>Il </a:t>
            </a:r>
            <a:r>
              <a:rPr lang="en-US" dirty="0" err="1" smtClean="0"/>
              <a:t>predominio</a:t>
            </a:r>
            <a:r>
              <a:rPr lang="en-US" dirty="0" smtClean="0"/>
              <a:t> di Explorer (1999-2004)</a:t>
            </a:r>
          </a:p>
          <a:p>
            <a:pPr marL="377825" indent="-377825"/>
            <a:r>
              <a:rPr lang="en-US" dirty="0" smtClean="0"/>
              <a:t>La </a:t>
            </a:r>
            <a:r>
              <a:rPr lang="en-US" dirty="0" err="1" smtClean="0"/>
              <a:t>seconda</a:t>
            </a:r>
            <a:r>
              <a:rPr lang="en-US" dirty="0" smtClean="0"/>
              <a:t> </a:t>
            </a:r>
            <a:r>
              <a:rPr lang="en-US" dirty="0" err="1" smtClean="0"/>
              <a:t>guerra</a:t>
            </a:r>
            <a:r>
              <a:rPr lang="en-US" dirty="0" smtClean="0"/>
              <a:t> dei browser? (2004-)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BREVE STORIA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2800" dirty="0" smtClean="0"/>
              <a:t>Nel 1989, un gruppo di ricercatori informatici del CERN ricevettero l’incarico da parte della direzione di realizzare un meccanismo per la diffusione rapida di articoli, appunti e opinioni tra i fisici che ruotavano intorno al centro. </a:t>
            </a:r>
          </a:p>
          <a:p>
            <a:pPr>
              <a:lnSpc>
                <a:spcPct val="90000"/>
              </a:lnSpc>
            </a:pPr>
            <a:r>
              <a:rPr lang="it-IT" sz="2800" dirty="0" smtClean="0"/>
              <a:t>Tim </a:t>
            </a:r>
            <a:r>
              <a:rPr lang="it-IT" sz="2800" dirty="0" err="1" smtClean="0"/>
              <a:t>Berners-Lee</a:t>
            </a:r>
            <a:r>
              <a:rPr lang="it-IT" sz="2800" dirty="0" smtClean="0"/>
              <a:t>, Robert </a:t>
            </a:r>
            <a:r>
              <a:rPr lang="it-IT" sz="2800" dirty="0" err="1" smtClean="0"/>
              <a:t>Cailliau</a:t>
            </a:r>
            <a:r>
              <a:rPr lang="it-IT" sz="2800" dirty="0" smtClean="0"/>
              <a:t> ed altri identificarono Internet, ipertesti e SGML come elementi chiave per questo meccanismo. </a:t>
            </a:r>
          </a:p>
          <a:p>
            <a:pPr>
              <a:lnSpc>
                <a:spcPct val="90000"/>
              </a:lnSpc>
            </a:pPr>
            <a:r>
              <a:rPr lang="it-IT" sz="2800" dirty="0" smtClean="0"/>
              <a:t>Nel 1991, alla conferenza sugli ipertesti, </a:t>
            </a:r>
            <a:r>
              <a:rPr lang="it-IT" sz="2800" dirty="0" err="1" smtClean="0"/>
              <a:t>Berners-Lee</a:t>
            </a:r>
            <a:r>
              <a:rPr lang="it-IT" sz="2800" dirty="0" smtClean="0"/>
              <a:t> e </a:t>
            </a:r>
            <a:r>
              <a:rPr lang="it-IT" sz="2800" dirty="0" err="1" smtClean="0"/>
              <a:t>Cailliau</a:t>
            </a:r>
            <a:r>
              <a:rPr lang="it-IT" sz="2800" dirty="0" smtClean="0"/>
              <a:t> mostrarono (con poco successo) il primo prototipo della loro applicazione, realizzata in client-server su architettura </a:t>
            </a:r>
            <a:r>
              <a:rPr lang="it-IT" sz="2800" dirty="0" err="1" smtClean="0"/>
              <a:t>NeXT</a:t>
            </a:r>
            <a:r>
              <a:rPr lang="it-IT" sz="2800" dirty="0" smtClean="0"/>
              <a:t>: World-Wide Web.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BREVE STORIA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400" dirty="0" smtClean="0"/>
              <a:t>Il prototipo </a:t>
            </a:r>
            <a:r>
              <a:rPr lang="it-IT" sz="2400" dirty="0" err="1" smtClean="0"/>
              <a:t>NeXT</a:t>
            </a:r>
            <a:r>
              <a:rPr lang="it-IT" sz="2400" dirty="0" smtClean="0"/>
              <a:t> era composto di: </a:t>
            </a:r>
          </a:p>
          <a:p>
            <a:pPr lvl="1"/>
            <a:r>
              <a:rPr lang="it-IT" sz="2000" dirty="0" smtClean="0"/>
              <a:t>Un server che spediva documenti memorizzati localmente a chiunque lo richiedesse secondo il protocollo stabilito, e che memorizzava documenti spediti da remoto, il tutto senza autorizzazione o verifica</a:t>
            </a:r>
          </a:p>
          <a:p>
            <a:pPr lvl="1"/>
            <a:r>
              <a:rPr lang="it-IT" sz="2000" dirty="0" smtClean="0"/>
              <a:t>Un </a:t>
            </a:r>
            <a:r>
              <a:rPr lang="it-IT" sz="2000" dirty="0" err="1" smtClean="0"/>
              <a:t>editor</a:t>
            </a:r>
            <a:r>
              <a:rPr lang="it-IT" sz="2000" dirty="0" smtClean="0"/>
              <a:t> di testi parzialmente WYSIWYG che permetteva di visualizzare documenti ipertestuali e di modificarli, creando link e blocchi di testo.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BREVE STORIA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88925" indent="-288925"/>
            <a:r>
              <a:rPr lang="it-IT" sz="2000" dirty="0" smtClean="0"/>
              <a:t>I principali competitor su Internet erano: </a:t>
            </a:r>
          </a:p>
          <a:p>
            <a:pPr marL="765175" lvl="1">
              <a:spcBef>
                <a:spcPct val="10000"/>
              </a:spcBef>
            </a:pPr>
            <a:r>
              <a:rPr lang="it-IT" sz="1800" dirty="0" smtClean="0"/>
              <a:t>FTP, che forniva un meccanismo di scambio di file;</a:t>
            </a:r>
          </a:p>
          <a:p>
            <a:pPr marL="765175" lvl="1">
              <a:spcBef>
                <a:spcPct val="10000"/>
              </a:spcBef>
            </a:pPr>
            <a:r>
              <a:rPr lang="it-IT" sz="1800" dirty="0" smtClean="0"/>
              <a:t>WAIS, che era un server con funzioni di ricerca su documenti di solo testo</a:t>
            </a:r>
          </a:p>
          <a:p>
            <a:pPr marL="765175" lvl="1">
              <a:spcBef>
                <a:spcPct val="10000"/>
              </a:spcBef>
            </a:pPr>
            <a:r>
              <a:rPr lang="it-IT" sz="1800" dirty="0" err="1" smtClean="0"/>
              <a:t>Gopher</a:t>
            </a:r>
            <a:r>
              <a:rPr lang="it-IT" sz="1800" dirty="0" smtClean="0"/>
              <a:t>, che forniva un meccanismo di organizzazione di documenti</a:t>
            </a:r>
          </a:p>
          <a:p>
            <a:pPr marL="288925" indent="-288925"/>
            <a:r>
              <a:rPr lang="it-IT" sz="2000" dirty="0" smtClean="0"/>
              <a:t>I principali competitor nel campo degli ipertesti erano:</a:t>
            </a:r>
          </a:p>
          <a:p>
            <a:pPr marL="765175" lvl="1">
              <a:spcBef>
                <a:spcPct val="10000"/>
              </a:spcBef>
            </a:pPr>
            <a:r>
              <a:rPr lang="it-IT" sz="1800" dirty="0" err="1" smtClean="0"/>
              <a:t>Hypercard</a:t>
            </a:r>
            <a:r>
              <a:rPr lang="it-IT" sz="1800" dirty="0" smtClean="0"/>
              <a:t> (e </a:t>
            </a:r>
            <a:r>
              <a:rPr lang="it-IT" sz="1800" dirty="0" err="1" smtClean="0"/>
              <a:t>Toolbook</a:t>
            </a:r>
            <a:r>
              <a:rPr lang="it-IT" sz="1800" dirty="0" smtClean="0"/>
              <a:t>): strumenti di produttività individuale, a metà strada tra il database, il programma di disegno, l’ambiente di fast </a:t>
            </a:r>
            <a:r>
              <a:rPr lang="it-IT" sz="1800" dirty="0" err="1" smtClean="0"/>
              <a:t>prototyping</a:t>
            </a:r>
            <a:r>
              <a:rPr lang="it-IT" sz="1800" dirty="0" smtClean="0"/>
              <a:t> e l’ipertesto. Non distribuito, era un’applicazione monolitica. </a:t>
            </a:r>
          </a:p>
          <a:p>
            <a:pPr marL="765175" lvl="1">
              <a:spcBef>
                <a:spcPct val="10000"/>
              </a:spcBef>
            </a:pPr>
            <a:r>
              <a:rPr lang="it-IT" sz="1800" dirty="0" err="1" smtClean="0"/>
              <a:t>Microcosm</a:t>
            </a:r>
            <a:r>
              <a:rPr lang="it-IT" sz="1800" dirty="0" smtClean="0"/>
              <a:t>: un semplice server su rete locale, con identificazione degli utenti, e una serie di moduli e modifiche (</a:t>
            </a:r>
            <a:r>
              <a:rPr lang="it-IT" sz="1800" i="1" dirty="0" err="1" smtClean="0"/>
              <a:t>hack</a:t>
            </a:r>
            <a:r>
              <a:rPr lang="it-IT" sz="1800" dirty="0" smtClean="0"/>
              <a:t>) su applicazioni comuni (AutoCAD, MS Word …) per permettere la ricerca ed visione dei link. </a:t>
            </a:r>
          </a:p>
          <a:p>
            <a:pPr marL="765175" lvl="1">
              <a:spcBef>
                <a:spcPct val="10000"/>
              </a:spcBef>
            </a:pPr>
            <a:r>
              <a:rPr lang="it-IT" sz="1800" dirty="0" err="1" smtClean="0"/>
              <a:t>Hyper-G</a:t>
            </a:r>
            <a:r>
              <a:rPr lang="it-IT" sz="1800" dirty="0" smtClean="0"/>
              <a:t>: un sistema client-server complesso e completo, con un protocollo di comunicazione sofisticato, un modello di dati completo, ma senza il concetto di indirizzamento completo. </a:t>
            </a:r>
            <a:endParaRPr lang="it-IT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BREVE STORIA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400" dirty="0" smtClean="0"/>
              <a:t>Con la realizzazione del server NCSA e del primo browser WWW, chiamato </a:t>
            </a:r>
            <a:r>
              <a:rPr lang="it-IT" sz="2400" dirty="0" err="1" smtClean="0"/>
              <a:t>Mosaic</a:t>
            </a:r>
            <a:r>
              <a:rPr lang="it-IT" sz="2400" dirty="0" smtClean="0"/>
              <a:t>, l’NCSA decretò l’inizio del successo esplosivo del sistema.</a:t>
            </a:r>
          </a:p>
          <a:p>
            <a:pPr marL="288925" indent="-288925"/>
            <a:r>
              <a:rPr lang="it-IT" sz="2400" dirty="0" err="1" smtClean="0"/>
              <a:t>Mosaic</a:t>
            </a:r>
            <a:r>
              <a:rPr lang="it-IT" sz="2400" dirty="0" smtClean="0"/>
              <a:t> aveva perso la capacità di editing del prototipo </a:t>
            </a:r>
            <a:r>
              <a:rPr lang="it-IT" sz="2400" dirty="0" err="1" smtClean="0"/>
              <a:t>NeXT</a:t>
            </a:r>
            <a:r>
              <a:rPr lang="it-IT" sz="2400" dirty="0" smtClean="0"/>
              <a:t>, ma aveva acquistato la capacità di visualizzare semplici immagini GIF. </a:t>
            </a:r>
          </a:p>
          <a:p>
            <a:pPr marL="288925" indent="-288925"/>
            <a:r>
              <a:rPr lang="it-IT" sz="2400" dirty="0" smtClean="0"/>
              <a:t>In breve, milioni di utenti iniziarono ad usare </a:t>
            </a:r>
            <a:r>
              <a:rPr lang="it-IT" sz="2400" dirty="0" err="1" smtClean="0"/>
              <a:t>Mosaic</a:t>
            </a:r>
            <a:r>
              <a:rPr lang="it-IT" sz="2400" dirty="0" smtClean="0"/>
              <a:t> o altri browser WWW, e decine di migliaia installarono server HTTP. </a:t>
            </a:r>
          </a:p>
          <a:p>
            <a:pPr marL="288925" indent="-288925"/>
            <a:r>
              <a:rPr lang="it-IT" sz="2400" dirty="0" smtClean="0"/>
              <a:t>Jim Clark, ex professore a </a:t>
            </a:r>
            <a:r>
              <a:rPr lang="it-IT" sz="2400" dirty="0" err="1" smtClean="0"/>
              <a:t>Berkeley</a:t>
            </a:r>
            <a:r>
              <a:rPr lang="it-IT" sz="2400" dirty="0" smtClean="0"/>
              <a:t> e co-fondatore della </a:t>
            </a:r>
            <a:r>
              <a:rPr lang="it-IT" sz="2400" dirty="0" err="1" smtClean="0"/>
              <a:t>Silicon</a:t>
            </a:r>
            <a:r>
              <a:rPr lang="it-IT" sz="2400" dirty="0" smtClean="0"/>
              <a:t> </a:t>
            </a:r>
            <a:r>
              <a:rPr lang="it-IT" sz="2400" dirty="0" err="1" smtClean="0"/>
              <a:t>Graphics</a:t>
            </a:r>
            <a:r>
              <a:rPr lang="it-IT" sz="2400" dirty="0" smtClean="0"/>
              <a:t>, standard nella grafica professionale (animazioni, effetti speciali, progettazione,  ecc.) cercava una nuova idea da finanziare.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916832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BREVE STORIA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88925" indent="-288925"/>
            <a:r>
              <a:rPr lang="it-IT" sz="2400" dirty="0" smtClean="0"/>
              <a:t>Prendendo </a:t>
            </a:r>
            <a:r>
              <a:rPr lang="it-IT" sz="2400" dirty="0" err="1" smtClean="0"/>
              <a:t>Andreessen</a:t>
            </a:r>
            <a:r>
              <a:rPr lang="it-IT" sz="2400" dirty="0" smtClean="0"/>
              <a:t> come condirettore, Clark fonda nel 1993 la </a:t>
            </a:r>
            <a:r>
              <a:rPr lang="it-IT" sz="2400" dirty="0" err="1" smtClean="0"/>
              <a:t>Mosaic</a:t>
            </a:r>
            <a:r>
              <a:rPr lang="it-IT" sz="2400" dirty="0" smtClean="0"/>
              <a:t> Corporation, poi rinominata Netscape Corporation per evitare problemi legali con la NCSA. </a:t>
            </a:r>
          </a:p>
          <a:p>
            <a:pPr marL="288925" indent="-288925"/>
            <a:r>
              <a:rPr lang="it-IT" sz="2400" dirty="0" smtClean="0"/>
              <a:t>Il successo di Netscape Navigator (1994) è immediato e totale. La ditta Netscape ha il passaggio più rapido tra la fondazione e la quotazione in borsa della storia, ed una delle quotazioni iniziali di maggior successo.</a:t>
            </a:r>
          </a:p>
          <a:p>
            <a:pPr marL="288925" indent="-288925"/>
            <a:r>
              <a:rPr lang="it-IT" sz="2400" dirty="0" smtClean="0"/>
              <a:t>Ma fin dall’inizio Clark e soci sanno di essere o di star per entrare nel mirino di Microsoft, e si preoccupano di mantenere competitività e controllo del mercato. </a:t>
            </a:r>
          </a:p>
          <a:p>
            <a:endParaRPr lang="it-IT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BREVE STORIA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77825" indent="-377825"/>
            <a:r>
              <a:rPr lang="it-IT" sz="2800" dirty="0" smtClean="0"/>
              <a:t>Nel frattempo, </a:t>
            </a:r>
            <a:r>
              <a:rPr lang="it-IT" sz="2800" dirty="0" err="1" smtClean="0"/>
              <a:t>Berners-Lee</a:t>
            </a:r>
            <a:r>
              <a:rPr lang="it-IT" sz="2800" dirty="0" smtClean="0"/>
              <a:t> e </a:t>
            </a:r>
            <a:r>
              <a:rPr lang="it-IT" sz="2800" dirty="0" err="1" smtClean="0"/>
              <a:t>Cailliau</a:t>
            </a:r>
            <a:r>
              <a:rPr lang="it-IT" sz="2800" dirty="0" smtClean="0"/>
              <a:t> cercano di mantenere il controllo sull’evoluzione del World Wide Web e fondano il W3C, con fondi della ricerca e dell’università. </a:t>
            </a:r>
          </a:p>
          <a:p>
            <a:pPr marL="377825" indent="-377825"/>
            <a:r>
              <a:rPr lang="it-IT" sz="2800" dirty="0" smtClean="0"/>
              <a:t>Microsoft, dopo una falsa partenza con Microsoft Network, abbraccia definitivamente e con energia la tecnologia Internet, ed inizia a realizzare un browser WWW (Internet Explorer) ed un server HTTP (Microsoft Information Server)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BREVE STORIA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7813" indent="-277813">
              <a:lnSpc>
                <a:spcPct val="90000"/>
              </a:lnSpc>
            </a:pPr>
            <a:r>
              <a:rPr lang="it-IT" sz="2800" dirty="0" smtClean="0"/>
              <a:t>Netscape 1.0 (un clone di </a:t>
            </a:r>
            <a:r>
              <a:rPr lang="it-IT" sz="2800" dirty="0" err="1" smtClean="0"/>
              <a:t>Mosaic</a:t>
            </a:r>
            <a:r>
              <a:rPr lang="it-IT" sz="2800" dirty="0" smtClean="0"/>
              <a:t>) è della fine del 1994. La versione 2.0 di settembre 1995, la 3.0 di agosto 1996. La concorrenza con Internet Explorer inizia a farsi sentire. La 4.0 è di giugno 1997, poi 4.08 (Novembre 1998), 4.61 (Giugno 1999), 4.7 (settembre 1999). La meteora si conclude qui.  </a:t>
            </a:r>
          </a:p>
          <a:p>
            <a:pPr marL="277813" indent="-277813">
              <a:lnSpc>
                <a:spcPct val="90000"/>
              </a:lnSpc>
            </a:pPr>
            <a:r>
              <a:rPr lang="it-IT" sz="2800" dirty="0" smtClean="0"/>
              <a:t>Internet Explorer 1.0 è di agosto 1995, la 2.0 di ottobre 1995. Nel 1996 esce </a:t>
            </a:r>
            <a:r>
              <a:rPr lang="it-IT" sz="2800" dirty="0" err="1" smtClean="0"/>
              <a:t>I.E.</a:t>
            </a:r>
            <a:r>
              <a:rPr lang="it-IT" sz="2800" dirty="0" smtClean="0"/>
              <a:t> 3.0 con supporto per script e CSS. La 4.0 (ottobre 1997)inizia ad essere veramente veloce, compatibile e stabile. Il vento cambia.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BREVE STORIA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87338" indent="-287338">
              <a:lnSpc>
                <a:spcPct val="90000"/>
              </a:lnSpc>
            </a:pPr>
            <a:r>
              <a:rPr lang="it-IT" sz="2400" dirty="0" smtClean="0"/>
              <a:t>Nel marzo 98 Netscape chiede l’aiuto della comunità dei programmatori rilasciando il codice sorgente della versione 5 di Navigator. Nasce il progetto </a:t>
            </a:r>
            <a:r>
              <a:rPr lang="it-IT" sz="2400" dirty="0" err="1" smtClean="0"/>
              <a:t>mozilla.org</a:t>
            </a:r>
            <a:r>
              <a:rPr lang="it-IT" sz="2400" dirty="0" smtClean="0"/>
              <a:t>, per sfruttare gli stessi principi di organizzazione della comunità Linux per un grande browser freeware. Tanti progetti nascono, ma le nuove versioni stabili ed utilizzabili non arrivano. </a:t>
            </a:r>
          </a:p>
          <a:p>
            <a:pPr marL="287338" indent="-287338">
              <a:lnSpc>
                <a:spcPct val="90000"/>
              </a:lnSpc>
            </a:pPr>
            <a:r>
              <a:rPr lang="it-IT" sz="2400" dirty="0" smtClean="0"/>
              <a:t>A novembre del 98 Netscape viene comprata da America On </a:t>
            </a:r>
            <a:r>
              <a:rPr lang="it-IT" sz="2400" dirty="0" err="1" smtClean="0"/>
              <a:t>Line</a:t>
            </a:r>
            <a:r>
              <a:rPr lang="it-IT" sz="2400" dirty="0" smtClean="0"/>
              <a:t>, Clark e </a:t>
            </a:r>
            <a:r>
              <a:rPr lang="it-IT" sz="2400" dirty="0" err="1" smtClean="0"/>
              <a:t>Andreessen</a:t>
            </a:r>
            <a:r>
              <a:rPr lang="it-IT" sz="2400" dirty="0" smtClean="0"/>
              <a:t> lasciano (multimiliardari). </a:t>
            </a:r>
          </a:p>
          <a:p>
            <a:pPr marL="287338" indent="-287338">
              <a:lnSpc>
                <a:spcPct val="90000"/>
              </a:lnSpc>
            </a:pPr>
            <a:r>
              <a:rPr lang="it-IT" sz="2400" dirty="0" smtClean="0"/>
              <a:t>A marzo 2000 viene annunciata la versione 6 di </a:t>
            </a:r>
            <a:r>
              <a:rPr lang="it-IT" sz="2400" dirty="0" err="1" smtClean="0"/>
              <a:t>Communicator</a:t>
            </a:r>
            <a:r>
              <a:rPr lang="it-IT" sz="2400" dirty="0" smtClean="0"/>
              <a:t>. Solo nel giugno 2001 vedrà la luce la versione definitiva. La velocità e frenesia degli anni d’oro è conclusa. Altri giocatori ci provano (es. Opera), ma occupano un ruolo tutto sommato minore nello sviluppo delle funzionalità dei browser.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BREVE STORIA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Con la </a:t>
            </a:r>
            <a:r>
              <a:rPr lang="en-US" dirty="0" err="1" smtClean="0"/>
              <a:t>nascita</a:t>
            </a:r>
            <a:r>
              <a:rPr lang="en-US" dirty="0" smtClean="0"/>
              <a:t> di Firefox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costola</a:t>
            </a:r>
            <a:r>
              <a:rPr lang="en-US" dirty="0" smtClean="0"/>
              <a:t> del </a:t>
            </a:r>
            <a:r>
              <a:rPr lang="en-US" dirty="0" err="1" smtClean="0"/>
              <a:t>progetto</a:t>
            </a:r>
            <a:r>
              <a:rPr lang="en-US" dirty="0" smtClean="0"/>
              <a:t> Mozilla,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riaccendono</a:t>
            </a:r>
            <a:r>
              <a:rPr lang="en-US" dirty="0" smtClean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entusiasmi</a:t>
            </a:r>
            <a:r>
              <a:rPr lang="en-US" dirty="0" smtClean="0"/>
              <a:t> del </a:t>
            </a:r>
            <a:r>
              <a:rPr lang="en-US" dirty="0" err="1" smtClean="0"/>
              <a:t>mondo</a:t>
            </a:r>
            <a:r>
              <a:rPr lang="en-US" dirty="0" smtClean="0"/>
              <a:t> Open Source verso </a:t>
            </a:r>
            <a:r>
              <a:rPr lang="en-US" dirty="0" err="1" smtClean="0"/>
              <a:t>i</a:t>
            </a:r>
            <a:r>
              <a:rPr lang="en-US" dirty="0" smtClean="0"/>
              <a:t> browser.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Firefox </a:t>
            </a:r>
            <a:r>
              <a:rPr lang="en-US" dirty="0" err="1" smtClean="0"/>
              <a:t>sta</a:t>
            </a:r>
            <a:r>
              <a:rPr lang="en-US" dirty="0" smtClean="0"/>
              <a:t> lentamente ma </a:t>
            </a:r>
            <a:r>
              <a:rPr lang="en-US" dirty="0" err="1" smtClean="0"/>
              <a:t>inesorabilmente</a:t>
            </a:r>
            <a:r>
              <a:rPr lang="en-US" dirty="0" smtClean="0"/>
              <a:t> </a:t>
            </a:r>
            <a:r>
              <a:rPr lang="en-US" dirty="0" err="1" smtClean="0"/>
              <a:t>erodendo</a:t>
            </a:r>
            <a:r>
              <a:rPr lang="en-US" dirty="0" smtClean="0"/>
              <a:t> quote di </a:t>
            </a:r>
            <a:r>
              <a:rPr lang="en-US" dirty="0" err="1" smtClean="0"/>
              <a:t>mercato</a:t>
            </a:r>
            <a:r>
              <a:rPr lang="en-US" dirty="0" smtClean="0"/>
              <a:t> a Explorer.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Microsoft ha 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/>
              <a:t>detto</a:t>
            </a:r>
            <a:r>
              <a:rPr lang="en-US" dirty="0" smtClean="0"/>
              <a:t> di non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particolarmente</a:t>
            </a:r>
            <a:r>
              <a:rPr lang="en-US" dirty="0" smtClean="0"/>
              <a:t> </a:t>
            </a:r>
            <a:r>
              <a:rPr lang="en-US" dirty="0" err="1" smtClean="0"/>
              <a:t>interessata</a:t>
            </a:r>
            <a:r>
              <a:rPr lang="en-US" dirty="0" smtClean="0"/>
              <a:t> a </a:t>
            </a:r>
            <a:r>
              <a:rPr lang="en-US" dirty="0" err="1" smtClean="0"/>
              <a:t>nuove</a:t>
            </a:r>
            <a:r>
              <a:rPr lang="en-US" dirty="0" smtClean="0"/>
              <a:t> </a:t>
            </a:r>
            <a:r>
              <a:rPr lang="en-US" dirty="0" err="1" smtClean="0"/>
              <a:t>innovazioni</a:t>
            </a:r>
            <a:r>
              <a:rPr lang="en-US" dirty="0" smtClean="0"/>
              <a:t> </a:t>
            </a:r>
            <a:r>
              <a:rPr lang="en-US" dirty="0" err="1" smtClean="0"/>
              <a:t>importanti</a:t>
            </a:r>
            <a:r>
              <a:rPr lang="en-US" dirty="0" smtClean="0"/>
              <a:t> sui browser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RETE IN ITALIA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L’autorità italiana che si occupa di Internet è il GARR (Gruppo Autonomo delle Reti di Ricerca)</a:t>
            </a:r>
          </a:p>
          <a:p>
            <a:r>
              <a:rPr lang="it-IT" dirty="0" smtClean="0"/>
              <a:t>La rete, nel tempo, ha assunto una topologia basata su più nodi, ma originariamente i nodi principali erano Milano e Bologna</a:t>
            </a: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TOPOLOGIA DELLA RETE IN ITALIA</a:t>
            </a:r>
            <a:endParaRPr lang="it-IT" dirty="0"/>
          </a:p>
        </p:txBody>
      </p:sp>
      <p:pic>
        <p:nvPicPr>
          <p:cNvPr id="4" name="Picture 5" descr="Mappa GARR-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196752"/>
            <a:ext cx="4077816" cy="5218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CHE COS’E’ IL WEB</a:t>
            </a:r>
          </a:p>
          <a:p>
            <a:r>
              <a:rPr lang="it-IT" dirty="0" smtClean="0"/>
              <a:t>I PROTOCOLLI DEL WEB</a:t>
            </a:r>
          </a:p>
          <a:p>
            <a:r>
              <a:rPr lang="it-IT" dirty="0" smtClean="0"/>
              <a:t>BREVE STORIA DEL WEB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COS’E’ IL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000" dirty="0" smtClean="0"/>
              <a:t>Il World Wide Web (WWW) è un </a:t>
            </a:r>
            <a:r>
              <a:rPr lang="it-IT" sz="2000" dirty="0" smtClean="0">
                <a:solidFill>
                  <a:srgbClr val="FF0000"/>
                </a:solidFill>
              </a:rPr>
              <a:t>servizio di consultazione di documenti </a:t>
            </a:r>
            <a:r>
              <a:rPr lang="it-IT" sz="2000" dirty="0" smtClean="0"/>
              <a:t>organizzati come ipertesti e distribuita sulla rete Internet.</a:t>
            </a:r>
          </a:p>
          <a:p>
            <a:pPr algn="just">
              <a:lnSpc>
                <a:spcPct val="90000"/>
              </a:lnSpc>
            </a:pPr>
            <a:r>
              <a:rPr lang="it-IT" sz="2000" dirty="0" smtClean="0"/>
              <a:t>Il WWW è il componente più visibile di Internet.</a:t>
            </a:r>
          </a:p>
          <a:p>
            <a:pPr algn="just">
              <a:lnSpc>
                <a:spcPct val="90000"/>
              </a:lnSpc>
            </a:pPr>
            <a:r>
              <a:rPr lang="it-IT" sz="2000" dirty="0" smtClean="0"/>
              <a:t>Si possono distinguere due grandi usi della tecnologia web:</a:t>
            </a:r>
          </a:p>
          <a:p>
            <a:pPr lvl="1" algn="just">
              <a:lnSpc>
                <a:spcPct val="90000"/>
              </a:lnSpc>
            </a:pPr>
            <a:r>
              <a:rPr lang="it-IT" sz="2000" dirty="0" smtClean="0"/>
              <a:t>Come strumento ipertestuale;</a:t>
            </a:r>
          </a:p>
          <a:p>
            <a:pPr lvl="1" algn="just">
              <a:lnSpc>
                <a:spcPct val="90000"/>
              </a:lnSpc>
            </a:pPr>
            <a:r>
              <a:rPr lang="it-IT" sz="2000" dirty="0" smtClean="0"/>
              <a:t>Come strumento di interfacciamento di altri servizi di rete;</a:t>
            </a:r>
          </a:p>
          <a:p>
            <a:pPr algn="just">
              <a:lnSpc>
                <a:spcPct val="90000"/>
              </a:lnSpc>
            </a:pPr>
            <a:r>
              <a:rPr lang="it-IT" sz="2000" dirty="0" smtClean="0"/>
              <a:t>Nella seconda forma la tecnologia del web viene usata anche in ambienti “chiusi”. In questa accezione nasce il concetto di </a:t>
            </a:r>
            <a:r>
              <a:rPr lang="it-IT" sz="2000" dirty="0" smtClean="0">
                <a:solidFill>
                  <a:srgbClr val="FF0000"/>
                </a:solidFill>
              </a:rPr>
              <a:t>Intranet</a:t>
            </a:r>
            <a:r>
              <a:rPr lang="it-IT" sz="2000" dirty="0" smtClean="0"/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ACCESSI AD INTERNET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dirty="0" smtClean="0"/>
              <a:t>Una URL (</a:t>
            </a:r>
            <a:r>
              <a:rPr lang="it-IT" i="1" dirty="0" err="1" smtClean="0"/>
              <a:t>Uniform</a:t>
            </a:r>
            <a:r>
              <a:rPr lang="it-IT" i="1" dirty="0" smtClean="0"/>
              <a:t> </a:t>
            </a:r>
            <a:r>
              <a:rPr lang="it-IT" i="1" dirty="0" err="1" smtClean="0"/>
              <a:t>Resource</a:t>
            </a:r>
            <a:r>
              <a:rPr lang="it-IT" i="1" dirty="0" smtClean="0"/>
              <a:t> </a:t>
            </a:r>
            <a:r>
              <a:rPr lang="it-IT" i="1" dirty="0" err="1" smtClean="0"/>
              <a:t>Locator</a:t>
            </a:r>
            <a:r>
              <a:rPr lang="it-IT" dirty="0" smtClean="0"/>
              <a:t>) è una struttura unificata di accesso alle risorse di rete, </a:t>
            </a:r>
          </a:p>
          <a:p>
            <a:pPr algn="just">
              <a:lnSpc>
                <a:spcPct val="90000"/>
              </a:lnSpc>
            </a:pPr>
            <a:r>
              <a:rPr lang="it-IT" dirty="0" smtClean="0"/>
              <a:t>Sintassi:</a:t>
            </a:r>
          </a:p>
          <a:p>
            <a:pPr algn="just">
              <a:lnSpc>
                <a:spcPct val="90000"/>
              </a:lnSpc>
              <a:buFont typeface="Wingdings" pitchFamily="1" charset="2"/>
              <a:buNone/>
            </a:pPr>
            <a:r>
              <a:rPr lang="it-IT" dirty="0" smtClean="0"/>
              <a:t> 	</a:t>
            </a:r>
            <a:r>
              <a:rPr lang="it-IT" i="1" dirty="0" smtClean="0"/>
              <a:t>&lt;</a:t>
            </a:r>
            <a:r>
              <a:rPr lang="it-IT" i="1" dirty="0" smtClean="0">
                <a:solidFill>
                  <a:srgbClr val="FF0000"/>
                </a:solidFill>
              </a:rPr>
              <a:t>protocollo</a:t>
            </a:r>
            <a:r>
              <a:rPr lang="it-IT" i="1" dirty="0" smtClean="0"/>
              <a:t>&gt;&lt;indirizzo&gt;&lt;percorso&gt;</a:t>
            </a:r>
          </a:p>
          <a:p>
            <a:pPr algn="just">
              <a:lnSpc>
                <a:spcPct val="90000"/>
              </a:lnSpc>
            </a:pPr>
            <a:endParaRPr lang="it-IT" dirty="0" smtClean="0"/>
          </a:p>
          <a:p>
            <a:pPr algn="just">
              <a:lnSpc>
                <a:spcPct val="90000"/>
              </a:lnSpc>
            </a:pPr>
            <a:r>
              <a:rPr lang="it-IT" dirty="0" smtClean="0"/>
              <a:t>http://www.scienze.univr.it/</a:t>
            </a:r>
          </a:p>
          <a:p>
            <a:pPr algn="just">
              <a:lnSpc>
                <a:spcPct val="90000"/>
              </a:lnSpc>
            </a:pPr>
            <a:endParaRPr lang="it-IT" dirty="0" smtClean="0"/>
          </a:p>
          <a:p>
            <a:pPr algn="just">
              <a:lnSpc>
                <a:spcPct val="90000"/>
              </a:lnSpc>
            </a:pPr>
            <a:r>
              <a:rPr lang="it-IT" dirty="0" smtClean="0"/>
              <a:t>mailto:matteo.cristani@univr.it</a:t>
            </a:r>
          </a:p>
          <a:p>
            <a:pPr algn="just">
              <a:lnSpc>
                <a:spcPct val="90000"/>
              </a:lnSpc>
            </a:pPr>
            <a:endParaRPr lang="it-IT" dirty="0" smtClean="0"/>
          </a:p>
          <a:p>
            <a:pPr algn="just">
              <a:lnSpc>
                <a:spcPct val="90000"/>
              </a:lnSpc>
            </a:pPr>
            <a:r>
              <a:rPr lang="it-IT" dirty="0" smtClean="0"/>
              <a:t>ftp://ftp.unina.it/pub/linux/redhat/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TIPI </a:t>
            </a:r>
            <a:r>
              <a:rPr lang="it-IT" dirty="0" err="1" smtClean="0"/>
              <a:t>DI</a:t>
            </a:r>
            <a:r>
              <a:rPr lang="it-IT" dirty="0" smtClean="0"/>
              <a:t> URL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sz="2800" dirty="0" smtClean="0"/>
              <a:t>Richiesta di un documento ipertestuale:</a:t>
            </a:r>
          </a:p>
          <a:p>
            <a:pPr algn="just"/>
            <a:endParaRPr lang="it-IT" sz="2800" dirty="0" smtClean="0"/>
          </a:p>
          <a:p>
            <a:pPr algn="ctr">
              <a:buFont typeface="Wingdings" pitchFamily="1" charset="2"/>
              <a:buNone/>
            </a:pPr>
            <a:r>
              <a:rPr lang="it-IT" sz="1800" dirty="0" smtClean="0"/>
              <a:t>http://&lt;</a:t>
            </a:r>
            <a:r>
              <a:rPr lang="it-IT" sz="1800" dirty="0" err="1" smtClean="0"/>
              <a:t>nome_server</a:t>
            </a:r>
            <a:r>
              <a:rPr lang="it-IT" sz="1800" dirty="0" smtClean="0"/>
              <a:t>&gt;[:&lt;</a:t>
            </a:r>
            <a:r>
              <a:rPr lang="it-IT" sz="1800" dirty="0" err="1" smtClean="0"/>
              <a:t>num_porta</a:t>
            </a:r>
            <a:r>
              <a:rPr lang="it-IT" sz="1800" dirty="0" smtClean="0"/>
              <a:t>&gt;]/&lt;percorso&gt;[/&lt;nome_file_html&gt;][#&lt;ancora&gt;]</a:t>
            </a:r>
          </a:p>
          <a:p>
            <a:pPr algn="just"/>
            <a:endParaRPr lang="it-IT" sz="2800" dirty="0" smtClean="0"/>
          </a:p>
          <a:p>
            <a:pPr algn="just"/>
            <a:r>
              <a:rPr lang="it-IT" sz="2800" dirty="0" smtClean="0"/>
              <a:t>Numero porta: la porta TCP di erogazione del servizio, se diversa da 80 (default).</a:t>
            </a:r>
          </a:p>
          <a:p>
            <a:pPr algn="just"/>
            <a:r>
              <a:rPr lang="it-IT" sz="2800" dirty="0" smtClean="0"/>
              <a:t>Se il nome del file html manca, si assume </a:t>
            </a:r>
            <a:r>
              <a:rPr lang="it-IT" sz="2800" dirty="0" err="1" smtClean="0"/>
              <a:t>index.html.</a:t>
            </a:r>
            <a:endParaRPr lang="it-IT" sz="2800" dirty="0" smtClean="0"/>
          </a:p>
          <a:p>
            <a:pPr algn="just"/>
            <a:r>
              <a:rPr lang="it-IT" sz="2800" dirty="0" smtClean="0"/>
              <a:t>Ancora: riferimento ad una zona precisa all’interno della pagina.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TIPI </a:t>
            </a:r>
            <a:r>
              <a:rPr lang="it-IT" dirty="0" err="1" smtClean="0"/>
              <a:t>DI</a:t>
            </a:r>
            <a:r>
              <a:rPr lang="it-IT" dirty="0" smtClean="0"/>
              <a:t> URL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sz="2800" dirty="0" smtClean="0"/>
              <a:t>Richiesta di trasferimento file:</a:t>
            </a:r>
          </a:p>
          <a:p>
            <a:pPr algn="just"/>
            <a:endParaRPr lang="it-IT" sz="2800" dirty="0" smtClean="0"/>
          </a:p>
          <a:p>
            <a:pPr algn="ctr">
              <a:buFont typeface="Wingdings" pitchFamily="1" charset="2"/>
              <a:buNone/>
            </a:pPr>
            <a:r>
              <a:rPr lang="it-IT" sz="1800" dirty="0" smtClean="0"/>
              <a:t>ftp://[&lt;username&gt;[%&lt;password&gt;]@]&lt;nome server&gt;/ &lt;percorso&gt;/&lt;nome file&gt;</a:t>
            </a:r>
          </a:p>
          <a:p>
            <a:pPr algn="just"/>
            <a:endParaRPr lang="it-IT" sz="2800" dirty="0" smtClean="0"/>
          </a:p>
          <a:p>
            <a:pPr algn="just"/>
            <a:r>
              <a:rPr lang="it-IT" sz="2800" i="1" dirty="0" smtClean="0"/>
              <a:t>Username e password</a:t>
            </a:r>
            <a:r>
              <a:rPr lang="it-IT" sz="2800" dirty="0" smtClean="0"/>
              <a:t>: identificazione di un utente specifico, altrimenti si assume l’utente </a:t>
            </a:r>
            <a:r>
              <a:rPr lang="it-IT" sz="2800" i="1" dirty="0" err="1" smtClean="0"/>
              <a:t>anonymous</a:t>
            </a:r>
            <a:r>
              <a:rPr lang="it-IT" sz="2800" dirty="0" smtClean="0"/>
              <a:t> senza password.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TIPI </a:t>
            </a:r>
            <a:r>
              <a:rPr lang="it-IT" dirty="0" err="1" smtClean="0"/>
              <a:t>DI</a:t>
            </a:r>
            <a:r>
              <a:rPr lang="it-IT" dirty="0" smtClean="0"/>
              <a:t> URL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 dirty="0" smtClean="0"/>
              <a:t>Richiesta di terminale remoto:</a:t>
            </a:r>
          </a:p>
          <a:p>
            <a:pPr algn="just">
              <a:lnSpc>
                <a:spcPct val="90000"/>
              </a:lnSpc>
            </a:pPr>
            <a:endParaRPr lang="it-IT" sz="2800" dirty="0" smtClean="0"/>
          </a:p>
          <a:p>
            <a:pPr algn="ctr">
              <a:lnSpc>
                <a:spcPct val="90000"/>
              </a:lnSpc>
              <a:buNone/>
            </a:pPr>
            <a:r>
              <a:rPr lang="it-IT" sz="2800" dirty="0" smtClean="0"/>
              <a:t>telnet://&lt;nome server&gt;/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TIPI </a:t>
            </a:r>
            <a:r>
              <a:rPr lang="it-IT" dirty="0" err="1" smtClean="0"/>
              <a:t>DI</a:t>
            </a:r>
            <a:r>
              <a:rPr lang="it-IT" dirty="0" smtClean="0"/>
              <a:t> URL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 dirty="0" smtClean="0"/>
              <a:t>Richiesta di invio posta elettronica:</a:t>
            </a:r>
          </a:p>
          <a:p>
            <a:pPr algn="just">
              <a:lnSpc>
                <a:spcPct val="90000"/>
              </a:lnSpc>
            </a:pPr>
            <a:endParaRPr lang="it-IT" sz="2800" dirty="0" smtClean="0"/>
          </a:p>
          <a:p>
            <a:pPr algn="ctr">
              <a:lnSpc>
                <a:spcPct val="90000"/>
              </a:lnSpc>
              <a:buNone/>
            </a:pPr>
            <a:r>
              <a:rPr lang="it-IT" sz="2800" dirty="0" smtClean="0"/>
              <a:t>mailto:&lt;nome utente&gt;@&lt;nome server&gt; </a:t>
            </a:r>
          </a:p>
          <a:p>
            <a:pPr algn="just">
              <a:lnSpc>
                <a:spcPct val="90000"/>
              </a:lnSpc>
              <a:buNone/>
            </a:pPr>
            <a:endParaRPr lang="it-IT" sz="2800" dirty="0" smtClean="0"/>
          </a:p>
          <a:p>
            <a:pPr algn="just">
              <a:lnSpc>
                <a:spcPct val="90000"/>
              </a:lnSpc>
              <a:buNone/>
            </a:pPr>
            <a:r>
              <a:rPr lang="it-IT" sz="2800" dirty="0" smtClean="0"/>
              <a:t>  (spesso il nome del server coincide con quello del dominio: è il DNS del dominio a conoscere l’esatto indirizzo del server)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1434</Words>
  <Application>Microsoft Office PowerPoint</Application>
  <PresentationFormat>Presentazione su schermo (4:3)</PresentationFormat>
  <Paragraphs>149</Paragraphs>
  <Slides>26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Presentazione del lavoro del team</vt:lpstr>
      <vt:lpstr>INFORMATICA </vt:lpstr>
      <vt:lpstr>INDICE</vt:lpstr>
      <vt:lpstr>AGENDA</vt:lpstr>
      <vt:lpstr>CHE COS’E’ IL WEB</vt:lpstr>
      <vt:lpstr>ACCESSI AD INTERNET</vt:lpstr>
      <vt:lpstr>TIPI DI URL</vt:lpstr>
      <vt:lpstr>TIPI DI URL</vt:lpstr>
      <vt:lpstr>TIPI DI URL</vt:lpstr>
      <vt:lpstr>TIPI DI URL</vt:lpstr>
      <vt:lpstr>TIPI DI URL</vt:lpstr>
      <vt:lpstr>ACCESSO ALLA RETE  (dai Lucidi del Prof. Pirrone – università di Palermo)</vt:lpstr>
      <vt:lpstr>ACCESSO ALLA RETE  (dai Lucidi del Prof. Pirrone – università di Palermo)</vt:lpstr>
      <vt:lpstr>ACCESSO ALLA RETE  (dai Lucidi del Prof. Pirrone – università di Palermo)</vt:lpstr>
      <vt:lpstr>ACCESSO ALLA RETE  (dai Lucidi del Prof. Pirrone – università di Palermo)</vt:lpstr>
      <vt:lpstr>BREVE STORIA DEL WEB  (dai lucidi del Prof. Vitali)</vt:lpstr>
      <vt:lpstr>BREVE STORIA DEL WEB</vt:lpstr>
      <vt:lpstr>BREVE STORIA DEL WEB</vt:lpstr>
      <vt:lpstr>BREVE STORIA DEL WEB</vt:lpstr>
      <vt:lpstr>BREVE STORIA DEL WEB</vt:lpstr>
      <vt:lpstr>BREVE STORIA DEL WEB</vt:lpstr>
      <vt:lpstr>BREVE STORIA DEL WEB</vt:lpstr>
      <vt:lpstr>BREVE STORIA DEL WEB</vt:lpstr>
      <vt:lpstr>BREVE STORIA DEL WEB</vt:lpstr>
      <vt:lpstr>BREVE STORIA DEL WEB</vt:lpstr>
      <vt:lpstr>LA RETE IN ITALIA</vt:lpstr>
      <vt:lpstr>TOPOLOGIA DELLA RETE IN ITALIA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2011-08-16T04:41:34Z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