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it-IT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81" d="100"/>
          <a:sy n="81" d="100"/>
        </p:scale>
        <p:origin x="-1896" y="-1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printerSettings" Target="printerSettings/printerSettings1.bin"/><Relationship Id="rId15" Type="http://schemas.openxmlformats.org/officeDocument/2006/relationships/presProps" Target="presProps.xml"/><Relationship Id="rId16" Type="http://schemas.openxmlformats.org/officeDocument/2006/relationships/viewProps" Target="viewProps.xml"/><Relationship Id="rId17" Type="http://schemas.openxmlformats.org/officeDocument/2006/relationships/theme" Target="theme/theme1.xml"/><Relationship Id="rId1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D25F4B-1434-AB41-81FA-6CFA7E23DACC}" type="datetimeFigureOut">
              <a:rPr lang="it-IT" smtClean="0"/>
              <a:t>14/10/13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ABCA69-F246-1E41-9F57-E7297A56A139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506860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D25F4B-1434-AB41-81FA-6CFA7E23DACC}" type="datetimeFigureOut">
              <a:rPr lang="it-IT" smtClean="0"/>
              <a:t>14/10/13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ABCA69-F246-1E41-9F57-E7297A56A139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941760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verticale e tes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D25F4B-1434-AB41-81FA-6CFA7E23DACC}" type="datetimeFigureOut">
              <a:rPr lang="it-IT" smtClean="0"/>
              <a:t>14/10/13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ABCA69-F246-1E41-9F57-E7297A56A139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958072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D25F4B-1434-AB41-81FA-6CFA7E23DACC}" type="datetimeFigureOut">
              <a:rPr lang="it-IT" smtClean="0"/>
              <a:t>14/10/13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ABCA69-F246-1E41-9F57-E7297A56A139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390648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D25F4B-1434-AB41-81FA-6CFA7E23DACC}" type="datetimeFigureOut">
              <a:rPr lang="it-IT" smtClean="0"/>
              <a:t>14/10/13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ABCA69-F246-1E41-9F57-E7297A56A139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041073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nut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D25F4B-1434-AB41-81FA-6CFA7E23DACC}" type="datetimeFigureOut">
              <a:rPr lang="it-IT" smtClean="0"/>
              <a:t>14/10/13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ABCA69-F246-1E41-9F57-E7297A56A139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320467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D25F4B-1434-AB41-81FA-6CFA7E23DACC}" type="datetimeFigureOut">
              <a:rPr lang="it-IT" smtClean="0"/>
              <a:t>14/10/13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ABCA69-F246-1E41-9F57-E7297A56A139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249430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D25F4B-1434-AB41-81FA-6CFA7E23DACC}" type="datetimeFigureOut">
              <a:rPr lang="it-IT" smtClean="0"/>
              <a:t>14/10/13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ABCA69-F246-1E41-9F57-E7297A56A139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82161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D25F4B-1434-AB41-81FA-6CFA7E23DACC}" type="datetimeFigureOut">
              <a:rPr lang="it-IT" smtClean="0"/>
              <a:t>14/10/13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ABCA69-F246-1E41-9F57-E7297A56A139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934203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D25F4B-1434-AB41-81FA-6CFA7E23DACC}" type="datetimeFigureOut">
              <a:rPr lang="it-IT" smtClean="0"/>
              <a:t>14/10/13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ABCA69-F246-1E41-9F57-E7297A56A139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212695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D25F4B-1434-AB41-81FA-6CFA7E23DACC}" type="datetimeFigureOut">
              <a:rPr lang="it-IT" smtClean="0"/>
              <a:t>14/10/13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ABCA69-F246-1E41-9F57-E7297A56A139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321127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D25F4B-1434-AB41-81FA-6CFA7E23DACC}" type="datetimeFigureOut">
              <a:rPr lang="it-IT" smtClean="0"/>
              <a:t>14/10/13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ABCA69-F246-1E41-9F57-E7297A56A139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587823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t-IT" dirty="0" smtClean="0"/>
              <a:t>Le modificazioni alla Costituzione</a:t>
            </a:r>
            <a:endParaRPr lang="it-IT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6996214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3000" dirty="0" smtClean="0"/>
              <a:t>È un potere costituente che non si muove solo sul piano della politica e del fatto compiuto?</a:t>
            </a:r>
            <a:endParaRPr lang="it-IT" sz="30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t-IT" dirty="0" smtClean="0"/>
              <a:t>O, forse, il potere costituente “originario” giunge a disciplinare anche le modalità legali di formazione e di esercizio del potere costituente, che dovrebbe essere originario anch’esso?</a:t>
            </a:r>
          </a:p>
          <a:p>
            <a:r>
              <a:rPr lang="it-IT" dirty="0" smtClean="0"/>
              <a:t>Una nuova frontiera del costituzionalismo?</a:t>
            </a:r>
          </a:p>
          <a:p>
            <a:r>
              <a:rPr lang="it-IT" dirty="0" smtClean="0"/>
              <a:t>Previsto in molte costituzioni: svizzera, spagnola, austriaca, bulgara, russa, argentina, ecc.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85502591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smtClean="0"/>
              <a:t>La revisione totale incontra dei limiti?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it-IT" dirty="0" smtClean="0"/>
          </a:p>
          <a:p>
            <a:pPr marL="0" indent="0" algn="ctr">
              <a:buNone/>
            </a:pPr>
            <a:r>
              <a:rPr lang="it-IT" u="sng" dirty="0" smtClean="0"/>
              <a:t>I limiti dei principi fondamentali</a:t>
            </a:r>
          </a:p>
          <a:p>
            <a:pPr marL="0" indent="0" algn="ctr">
              <a:buNone/>
            </a:pPr>
            <a:r>
              <a:rPr lang="it-IT" dirty="0" smtClean="0"/>
              <a:t>D’altra parte, se lo stesso potere costituente è ormai tenuto a rispettare i principi del costituzionalismo, a maggior ragione ciò vale per il potere di revisione costituzionale totale</a:t>
            </a:r>
          </a:p>
          <a:p>
            <a:pPr marL="0" indent="0" algn="ctr">
              <a:buNone/>
            </a:pPr>
            <a:r>
              <a:rPr lang="it-IT" dirty="0" smtClean="0"/>
              <a:t> 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9848149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Revisioni tacite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In via di evoluzione interpretativa (interpretazione evolutiva);</a:t>
            </a:r>
          </a:p>
          <a:p>
            <a:r>
              <a:rPr lang="it-IT" dirty="0" smtClean="0"/>
              <a:t>Attuazione/inattuazione costituzione per opera della legislazione sub-costituzionale; </a:t>
            </a:r>
          </a:p>
          <a:p>
            <a:r>
              <a:rPr lang="it-IT" dirty="0" smtClean="0"/>
              <a:t>Consuetudini e convenzioni; </a:t>
            </a:r>
          </a:p>
          <a:p>
            <a:r>
              <a:rPr lang="it-IT" dirty="0" smtClean="0"/>
              <a:t>Ratifica di trattati internazionali che incidono su competenze costituzionalmente attribuite;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5623234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Stabilità v. Modificabilità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t-IT" dirty="0" smtClean="0"/>
              <a:t>Art. 23 Cost. francese del 1799 (Cost. Anno III):</a:t>
            </a:r>
          </a:p>
          <a:p>
            <a:pPr marL="0" indent="0" algn="ctr">
              <a:buNone/>
            </a:pPr>
            <a:endParaRPr lang="it-IT" dirty="0" smtClean="0"/>
          </a:p>
          <a:p>
            <a:pPr marL="0" indent="0" algn="ctr">
              <a:buNone/>
            </a:pPr>
            <a:endParaRPr lang="it-IT" dirty="0"/>
          </a:p>
          <a:p>
            <a:pPr marL="0" indent="0" algn="ctr">
              <a:buNone/>
            </a:pPr>
            <a:r>
              <a:rPr lang="it-IT" dirty="0" smtClean="0"/>
              <a:t>“Un </a:t>
            </a:r>
            <a:r>
              <a:rPr lang="it-IT" dirty="0"/>
              <a:t>popolo ha sempre il diritto di rivedere, riformare e cambiare la propria costituzione. Una generazione non può assoggettare alle sue leggi le generazioni future</a:t>
            </a:r>
            <a:r>
              <a:rPr lang="it-IT" dirty="0" smtClean="0">
                <a:effectLst/>
              </a:rPr>
              <a:t> </a:t>
            </a:r>
            <a:r>
              <a:rPr lang="it-IT" dirty="0" smtClean="0"/>
              <a:t>”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2582235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Quali tipologie di modifiche?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Formali (in emendamento o in revisione)</a:t>
            </a:r>
          </a:p>
          <a:p>
            <a:endParaRPr lang="it-IT" dirty="0"/>
          </a:p>
          <a:p>
            <a:r>
              <a:rPr lang="it-IT" dirty="0" smtClean="0"/>
              <a:t>Informali (o tacite): in via di interpretazione, per opera della giurisprudenza, inattuazione costituzionale, formazioni consuetudini o convenzioni, ecc.  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1978950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Modificazioni formali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dirty="0" smtClean="0"/>
              <a:t>Costituzioni flessibili: </a:t>
            </a:r>
            <a:r>
              <a:rPr lang="it-IT" b="1" dirty="0"/>
              <a:t>senza che sia necessario seguire procedimenti particolari (ricorso, ad esempio, a legislazione ordinaria); </a:t>
            </a:r>
            <a:endParaRPr lang="it-IT" dirty="0"/>
          </a:p>
          <a:p>
            <a:pPr lvl="0"/>
            <a:r>
              <a:rPr lang="it-IT" dirty="0" smtClean="0"/>
              <a:t>Cost</a:t>
            </a:r>
            <a:r>
              <a:rPr lang="it-IT" dirty="0"/>
              <a:t>. francesi 1815, 1830, 1852; Statuto albertino 1848; Cost. spagnole 1834, 1837, 1845, </a:t>
            </a:r>
            <a:r>
              <a:rPr lang="it-IT" dirty="0" smtClean="0"/>
              <a:t>1876 …</a:t>
            </a:r>
            <a:endParaRPr lang="it-IT" dirty="0"/>
          </a:p>
          <a:p>
            <a:r>
              <a:rPr lang="it-IT" dirty="0"/>
              <a:t>Di solito non è neppure regolata e non incontra limiti particolari.</a:t>
            </a:r>
            <a:r>
              <a:rPr lang="it-IT" dirty="0" smtClean="0">
                <a:effectLst/>
              </a:rPr>
              <a:t> 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5476157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smtClean="0"/>
              <a:t>In assenza di procedimenti e limiti alla revisione …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lvl="0"/>
            <a:r>
              <a:rPr lang="it-IT" dirty="0" smtClean="0"/>
              <a:t>Non sono </a:t>
            </a:r>
            <a:r>
              <a:rPr lang="it-IT" dirty="0"/>
              <a:t>modificabili (Tocqueville). </a:t>
            </a:r>
          </a:p>
          <a:p>
            <a:pPr lvl="0"/>
            <a:r>
              <a:rPr lang="it-IT" dirty="0" smtClean="0"/>
              <a:t>Critiche: </a:t>
            </a:r>
          </a:p>
          <a:p>
            <a:pPr marL="514350" lvl="0" indent="-514350">
              <a:buAutoNum type="arabicParenR"/>
            </a:pPr>
            <a:r>
              <a:rPr lang="it-IT" dirty="0" smtClean="0"/>
              <a:t>il </a:t>
            </a:r>
            <a:r>
              <a:rPr lang="it-IT" dirty="0"/>
              <a:t>concetto di revisione </a:t>
            </a:r>
            <a:r>
              <a:rPr lang="it-IT" dirty="0" smtClean="0"/>
              <a:t>è </a:t>
            </a:r>
            <a:r>
              <a:rPr lang="it-IT" dirty="0"/>
              <a:t>intrinseco alla idea di costituzione; </a:t>
            </a:r>
          </a:p>
          <a:p>
            <a:pPr marL="514350" lvl="0" indent="-514350">
              <a:buAutoNum type="arabicParenR"/>
            </a:pPr>
            <a:r>
              <a:rPr lang="it-IT" dirty="0" smtClean="0"/>
              <a:t>pare </a:t>
            </a:r>
            <a:r>
              <a:rPr lang="it-IT" dirty="0"/>
              <a:t>impossibile dover far rivivere ogni volta gli organi del potere costituente, che sono transitori e eccezionali;</a:t>
            </a:r>
          </a:p>
          <a:p>
            <a:pPr lvl="0"/>
            <a:r>
              <a:rPr lang="it-IT" dirty="0" smtClean="0"/>
              <a:t>Quindi: si </a:t>
            </a:r>
            <a:r>
              <a:rPr lang="it-IT" dirty="0"/>
              <a:t>deve ricorrere ai soli organi del potere costituito, quindi, al legislatore ordinario.  </a:t>
            </a:r>
          </a:p>
          <a:p>
            <a:r>
              <a:rPr lang="it-IT" dirty="0"/>
              <a:t>Vi si giunse anche in Italia, sebbene il preambolo dello Statuto sancisse che era “legge fondamentale, </a:t>
            </a:r>
            <a:r>
              <a:rPr lang="it-IT" dirty="0" smtClean="0"/>
              <a:t>perpetua </a:t>
            </a:r>
            <a:r>
              <a:rPr lang="it-IT" dirty="0"/>
              <a:t>e irrevocabile della monarchia”. Il silenzio non è che rinvio ai principi generali del diritto; o, ancora, la flessibilità è stata introdotta mediante una consuetudine integrativa dello statuto</a:t>
            </a:r>
            <a:r>
              <a:rPr lang="it-IT" dirty="0" smtClean="0">
                <a:effectLst/>
              </a:rPr>
              <a:t> (V. E. Orlando).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7273632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Modificazioni formali  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Costituzioni rigide: </a:t>
            </a:r>
          </a:p>
          <a:p>
            <a:r>
              <a:rPr lang="it-IT" dirty="0" smtClean="0"/>
              <a:t>Limiti: </a:t>
            </a:r>
          </a:p>
          <a:p>
            <a:pPr marL="514350" indent="-514350">
              <a:buAutoNum type="arabicParenR"/>
            </a:pPr>
            <a:r>
              <a:rPr lang="it-IT" dirty="0" smtClean="0"/>
              <a:t>temporali;</a:t>
            </a:r>
          </a:p>
          <a:p>
            <a:pPr marL="514350" indent="-514350">
              <a:buAutoNum type="arabicParenR"/>
            </a:pPr>
            <a:r>
              <a:rPr lang="it-IT" dirty="0" smtClean="0"/>
              <a:t>Circostanziali; </a:t>
            </a:r>
          </a:p>
          <a:p>
            <a:pPr marL="514350" indent="-514350">
              <a:buAutoNum type="arabicParenR"/>
            </a:pPr>
            <a:r>
              <a:rPr lang="it-IT" dirty="0" smtClean="0"/>
              <a:t>Di contenuto: espliciti, impliciti e ruolo della giustizia costituzionale.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2491893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smtClean="0"/>
              <a:t>Non c’è uniformità </a:t>
            </a:r>
            <a:br>
              <a:rPr lang="it-IT" dirty="0" smtClean="0"/>
            </a:br>
            <a:r>
              <a:rPr lang="it-IT" dirty="0" smtClean="0"/>
              <a:t>di procedimenti di revisione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it-IT" dirty="0" smtClean="0"/>
              <a:t>  </a:t>
            </a:r>
            <a:endParaRPr lang="it-IT" dirty="0"/>
          </a:p>
          <a:p>
            <a:pPr lvl="0"/>
            <a:r>
              <a:rPr lang="it-IT" dirty="0"/>
              <a:t>Ordinaria assemblea </a:t>
            </a:r>
            <a:r>
              <a:rPr lang="it-IT" dirty="0" smtClean="0"/>
              <a:t>legislativa che opera con funzioni di revisore costituzionale (varie maggioranze e deliberazioni); </a:t>
            </a:r>
            <a:endParaRPr lang="it-IT" dirty="0"/>
          </a:p>
          <a:p>
            <a:pPr lvl="0"/>
            <a:r>
              <a:rPr lang="it-IT" dirty="0" smtClean="0"/>
              <a:t>Organo </a:t>
            </a:r>
            <a:r>
              <a:rPr lang="it-IT" dirty="0"/>
              <a:t>formato nel contesto di organi già </a:t>
            </a:r>
            <a:r>
              <a:rPr lang="it-IT" dirty="0" smtClean="0"/>
              <a:t>esistenti;</a:t>
            </a:r>
            <a:endParaRPr lang="it-IT" dirty="0"/>
          </a:p>
          <a:p>
            <a:pPr lvl="0"/>
            <a:r>
              <a:rPr lang="it-IT" i="1" dirty="0" smtClean="0"/>
              <a:t>Legislatura di </a:t>
            </a:r>
            <a:r>
              <a:rPr lang="it-IT" i="1" dirty="0"/>
              <a:t>proposta e legislatura di revisione</a:t>
            </a:r>
            <a:r>
              <a:rPr lang="it-IT" dirty="0"/>
              <a:t>. </a:t>
            </a:r>
          </a:p>
          <a:p>
            <a:pPr lvl="0"/>
            <a:r>
              <a:rPr lang="it-IT" dirty="0" smtClean="0"/>
              <a:t>Modello convenzione.</a:t>
            </a:r>
            <a:endParaRPr lang="it-IT" dirty="0"/>
          </a:p>
          <a:p>
            <a:r>
              <a:rPr lang="it-IT" dirty="0" smtClean="0"/>
              <a:t>“Assemblea costituente”: </a:t>
            </a:r>
            <a:r>
              <a:rPr lang="it-IT" dirty="0"/>
              <a:t>ma è potere </a:t>
            </a:r>
            <a:r>
              <a:rPr lang="it-IT" dirty="0" smtClean="0"/>
              <a:t>costituito. </a:t>
            </a:r>
            <a:endParaRPr lang="it-IT" dirty="0"/>
          </a:p>
          <a:p>
            <a:pPr lvl="0"/>
            <a:r>
              <a:rPr lang="it-IT" dirty="0" smtClean="0"/>
              <a:t>Referendum: eventuale, necessario </a:t>
            </a:r>
            <a:r>
              <a:rPr lang="it-IT" dirty="0"/>
              <a:t>preceduto da maggioranza </a:t>
            </a:r>
            <a:r>
              <a:rPr lang="it-IT" dirty="0" smtClean="0"/>
              <a:t>parlamentare,  </a:t>
            </a:r>
            <a:r>
              <a:rPr lang="it-IT" dirty="0"/>
              <a:t>necessario ma prima due votazioni tra le quali si sono svolte </a:t>
            </a:r>
            <a:r>
              <a:rPr lang="it-IT" dirty="0" smtClean="0"/>
              <a:t>elezioni. </a:t>
            </a:r>
            <a:endParaRPr lang="it-IT" dirty="0"/>
          </a:p>
          <a:p>
            <a:pPr lvl="0"/>
            <a:r>
              <a:rPr lang="it-IT" dirty="0" smtClean="0"/>
              <a:t>Federale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05091081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Rigidità variabile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it-IT" u="sng" dirty="0" smtClean="0"/>
              <a:t>Aggravamento ancora più intenso: </a:t>
            </a:r>
            <a:r>
              <a:rPr lang="it-IT" dirty="0" smtClean="0"/>
              <a:t>132, c. 1, Cost. italiana</a:t>
            </a:r>
          </a:p>
          <a:p>
            <a:pPr lvl="0"/>
            <a:r>
              <a:rPr lang="it-IT" u="sng" dirty="0" smtClean="0"/>
              <a:t>a </a:t>
            </a:r>
            <a:r>
              <a:rPr lang="it-IT" u="sng" dirty="0"/>
              <a:t>tutela del patto </a:t>
            </a:r>
            <a:r>
              <a:rPr lang="it-IT" u="sng" dirty="0" smtClean="0"/>
              <a:t>federale</a:t>
            </a:r>
            <a:r>
              <a:rPr lang="it-IT" dirty="0" smtClean="0"/>
              <a:t>: art. V Cost. USA, sez. 128 Cost. Australia, sez. 74(8) Cost. RZA</a:t>
            </a:r>
            <a:endParaRPr lang="it-IT" dirty="0"/>
          </a:p>
          <a:p>
            <a:pPr lvl="0"/>
            <a:r>
              <a:rPr lang="it-IT" u="sng" dirty="0"/>
              <a:t>importanza delle </a:t>
            </a:r>
            <a:r>
              <a:rPr lang="it-IT" u="sng" dirty="0" smtClean="0"/>
              <a:t>materie:</a:t>
            </a:r>
            <a:endParaRPr lang="it-IT" dirty="0"/>
          </a:p>
          <a:p>
            <a:pPr marL="0" indent="0">
              <a:buNone/>
            </a:pPr>
            <a:r>
              <a:rPr lang="it-IT" b="1" dirty="0" smtClean="0"/>
              <a:t>	India</a:t>
            </a:r>
            <a:r>
              <a:rPr lang="it-IT" dirty="0" smtClean="0"/>
              <a:t> </a:t>
            </a:r>
          </a:p>
          <a:p>
            <a:pPr marL="0" indent="0">
              <a:buNone/>
            </a:pPr>
            <a:r>
              <a:rPr lang="it-IT" b="1" dirty="0" smtClean="0"/>
              <a:t>	Sud Africa</a:t>
            </a:r>
            <a:endParaRPr lang="it-IT" dirty="0" smtClean="0"/>
          </a:p>
          <a:p>
            <a:pPr marL="0" indent="0">
              <a:buNone/>
            </a:pPr>
            <a:r>
              <a:rPr lang="it-IT" b="1" dirty="0" smtClean="0"/>
              <a:t>	Canada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87028439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Revisioni totali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it-IT" dirty="0" smtClean="0"/>
              <a:t>Investono l’intera costituzione o gran parte di essa.</a:t>
            </a:r>
          </a:p>
          <a:p>
            <a:r>
              <a:rPr lang="it-IT" dirty="0" smtClean="0"/>
              <a:t>Ammissibilità:</a:t>
            </a:r>
          </a:p>
          <a:p>
            <a:pPr marL="514350" indent="-514350">
              <a:buAutoNum type="arabicParenR"/>
            </a:pPr>
            <a:r>
              <a:rPr lang="it-IT" dirty="0" smtClean="0"/>
              <a:t>no: sarebbe potere costituente; </a:t>
            </a:r>
          </a:p>
          <a:p>
            <a:pPr marL="514350" indent="-514350">
              <a:buAutoNum type="arabicParenR"/>
            </a:pPr>
            <a:r>
              <a:rPr lang="it-IT" dirty="0" smtClean="0"/>
              <a:t>Sì: è previsto in molte costituzioni. </a:t>
            </a:r>
          </a:p>
          <a:p>
            <a:r>
              <a:rPr lang="it-IT" dirty="0" smtClean="0"/>
              <a:t>In molti casi, si tende a disciplinare anche l’esercizio del potere costituente anche nel rispetto formale delle procedure previste dal precedente ordinamento: Cost. francese 1958; Cost. spagnola 1978; Cost. Portoghese 1976; Cost. Cilena 2005; Cost. Serba 2006. 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415272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60</TotalTime>
  <Words>657</Words>
  <Application>Microsoft Macintosh PowerPoint</Application>
  <PresentationFormat>Presentazione su schermo (4:3)</PresentationFormat>
  <Paragraphs>63</Paragraphs>
  <Slides>12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12</vt:i4>
      </vt:variant>
    </vt:vector>
  </HeadingPairs>
  <TitlesOfParts>
    <vt:vector size="13" baseType="lpstr">
      <vt:lpstr>Tema di Office</vt:lpstr>
      <vt:lpstr>Le modificazioni alla Costituzione</vt:lpstr>
      <vt:lpstr>Stabilità v. Modificabilità</vt:lpstr>
      <vt:lpstr>Quali tipologie di modifiche?</vt:lpstr>
      <vt:lpstr>Modificazioni formali</vt:lpstr>
      <vt:lpstr>In assenza di procedimenti e limiti alla revisione …</vt:lpstr>
      <vt:lpstr>Modificazioni formali  </vt:lpstr>
      <vt:lpstr>Non c’è uniformità  di procedimenti di revisione</vt:lpstr>
      <vt:lpstr>Rigidità variabile</vt:lpstr>
      <vt:lpstr>Revisioni totali</vt:lpstr>
      <vt:lpstr>È un potere costituente che non si muove solo sul piano della politica e del fatto compiuto?</vt:lpstr>
      <vt:lpstr>La revisione totale incontra dei limiti?</vt:lpstr>
      <vt:lpstr>Revisioni tacite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 modificazioni alla Costituzione</dc:title>
  <dc:creator>utente</dc:creator>
  <cp:lastModifiedBy>utente</cp:lastModifiedBy>
  <cp:revision>33</cp:revision>
  <dcterms:created xsi:type="dcterms:W3CDTF">2013-03-04T19:33:02Z</dcterms:created>
  <dcterms:modified xsi:type="dcterms:W3CDTF">2013-10-14T20:50:50Z</dcterms:modified>
</cp:coreProperties>
</file>