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6" r:id="rId20"/>
    <p:sldId id="274" r:id="rId21"/>
    <p:sldId id="275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292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8" d="100"/>
          <a:sy n="78" d="100"/>
        </p:scale>
        <p:origin x="-330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1E040-5ABF-4E4B-BFD3-31FFBFF81E1F}" type="datetimeFigureOut">
              <a:rPr lang="it-IT" smtClean="0"/>
              <a:pPr/>
              <a:t>30/10/2012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09D4F-E802-4A12-AC4E-7B0E93CD421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1E040-5ABF-4E4B-BFD3-31FFBFF81E1F}" type="datetimeFigureOut">
              <a:rPr lang="it-IT" smtClean="0"/>
              <a:pPr/>
              <a:t>30/10/2012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09D4F-E802-4A12-AC4E-7B0E93CD421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1E040-5ABF-4E4B-BFD3-31FFBFF81E1F}" type="datetimeFigureOut">
              <a:rPr lang="it-IT" smtClean="0"/>
              <a:pPr/>
              <a:t>30/10/2012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09D4F-E802-4A12-AC4E-7B0E93CD421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1E040-5ABF-4E4B-BFD3-31FFBFF81E1F}" type="datetimeFigureOut">
              <a:rPr lang="it-IT" smtClean="0"/>
              <a:pPr/>
              <a:t>30/10/2012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09D4F-E802-4A12-AC4E-7B0E93CD421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1E040-5ABF-4E4B-BFD3-31FFBFF81E1F}" type="datetimeFigureOut">
              <a:rPr lang="it-IT" smtClean="0"/>
              <a:pPr/>
              <a:t>30/10/2012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09D4F-E802-4A12-AC4E-7B0E93CD421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1E040-5ABF-4E4B-BFD3-31FFBFF81E1F}" type="datetimeFigureOut">
              <a:rPr lang="it-IT" smtClean="0"/>
              <a:pPr/>
              <a:t>30/10/2012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09D4F-E802-4A12-AC4E-7B0E93CD421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1E040-5ABF-4E4B-BFD3-31FFBFF81E1F}" type="datetimeFigureOut">
              <a:rPr lang="it-IT" smtClean="0"/>
              <a:pPr/>
              <a:t>30/10/2012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09D4F-E802-4A12-AC4E-7B0E93CD421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1E040-5ABF-4E4B-BFD3-31FFBFF81E1F}" type="datetimeFigureOut">
              <a:rPr lang="it-IT" smtClean="0"/>
              <a:pPr/>
              <a:t>30/10/2012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09D4F-E802-4A12-AC4E-7B0E93CD421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1E040-5ABF-4E4B-BFD3-31FFBFF81E1F}" type="datetimeFigureOut">
              <a:rPr lang="it-IT" smtClean="0"/>
              <a:pPr/>
              <a:t>30/10/2012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09D4F-E802-4A12-AC4E-7B0E93CD421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1E040-5ABF-4E4B-BFD3-31FFBFF81E1F}" type="datetimeFigureOut">
              <a:rPr lang="it-IT" smtClean="0"/>
              <a:pPr/>
              <a:t>30/10/2012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09D4F-E802-4A12-AC4E-7B0E93CD421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1E040-5ABF-4E4B-BFD3-31FFBFF81E1F}" type="datetimeFigureOut">
              <a:rPr lang="it-IT" smtClean="0"/>
              <a:pPr/>
              <a:t>30/10/2012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09D4F-E802-4A12-AC4E-7B0E93CD421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1E040-5ABF-4E4B-BFD3-31FFBFF81E1F}" type="datetimeFigureOut">
              <a:rPr lang="it-IT" smtClean="0"/>
              <a:pPr/>
              <a:t>30/10/2012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09D4F-E802-4A12-AC4E-7B0E93CD4217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FONTI PRIMARIE E DIRITTI FONDAMENTALI</a:t>
            </a:r>
            <a:endParaRPr lang="it-IT" sz="3200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it-IT" sz="2800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IL REFERENDUM ABROGATIVO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sz="2800" b="1" dirty="0" smtClean="0"/>
              <a:t>Origini storiche</a:t>
            </a:r>
          </a:p>
          <a:p>
            <a:r>
              <a:rPr lang="it-IT" sz="2800" b="1" dirty="0" smtClean="0"/>
              <a:t>Dibattito in Assemblea costituente</a:t>
            </a:r>
          </a:p>
          <a:p>
            <a:r>
              <a:rPr lang="it-IT" sz="2800" b="1" dirty="0" smtClean="0"/>
              <a:t>Legge attuativa del referendum (L. n. 352/1970)</a:t>
            </a:r>
          </a:p>
          <a:p>
            <a:endParaRPr lang="it-IT" sz="2800" b="1" dirty="0"/>
          </a:p>
          <a:p>
            <a:r>
              <a:rPr lang="it-IT" sz="2800" b="1" dirty="0" smtClean="0"/>
              <a:t>Quanti referendum vi sono:</a:t>
            </a:r>
          </a:p>
          <a:p>
            <a:r>
              <a:rPr lang="it-IT" sz="2800" b="1" dirty="0" smtClean="0"/>
              <a:t>1) Referendum su disegni di legge di revisione costituzionale (art. 138 Cost.); </a:t>
            </a:r>
          </a:p>
          <a:p>
            <a:r>
              <a:rPr lang="it-IT" sz="2800" b="1" dirty="0" smtClean="0"/>
              <a:t>2) referendum abrogativo (art. 75 Cost.); </a:t>
            </a:r>
          </a:p>
          <a:p>
            <a:r>
              <a:rPr lang="it-IT" sz="2800" b="1" dirty="0" smtClean="0"/>
              <a:t>3) referendum consultivo (artt. 132-133 Cost.);</a:t>
            </a:r>
          </a:p>
          <a:p>
            <a:r>
              <a:rPr lang="it-IT" sz="2800" b="1" dirty="0" smtClean="0"/>
              <a:t>4) referendum abrogativo su leggi e provvedimenti amministrativi regionali</a:t>
            </a:r>
            <a:endParaRPr lang="it-IT" sz="28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>
                <a:latin typeface="+mn-lt"/>
              </a:rPr>
              <a:t>REFERENDUM ABROGATIVO</a:t>
            </a:r>
            <a:endParaRPr lang="it-IT" sz="3200" b="1" dirty="0"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 smtClean="0"/>
              <a:t>- rango di legge ordinaria</a:t>
            </a:r>
          </a:p>
          <a:p>
            <a:endParaRPr lang="it-IT" b="1" dirty="0"/>
          </a:p>
          <a:p>
            <a:r>
              <a:rPr lang="it-IT" b="1" dirty="0" smtClean="0"/>
              <a:t>- forma di legislazione negativa?</a:t>
            </a:r>
          </a:p>
          <a:p>
            <a:endParaRPr lang="it-IT" b="1" dirty="0"/>
          </a:p>
          <a:p>
            <a:r>
              <a:rPr lang="it-IT" b="1" dirty="0" smtClean="0"/>
              <a:t>- ma ci sono i referendum manipolativi </a:t>
            </a:r>
            <a:endParaRPr lang="it-IT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PROCEDIMENTO REFERENDARIO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2800" b="1" dirty="0" smtClean="0"/>
          </a:p>
          <a:p>
            <a:r>
              <a:rPr lang="it-IT" sz="2800" b="1" dirty="0" smtClean="0"/>
              <a:t>Controllo di legittimità = Ufficio centrale per il referendum incardinato presso la Corte di Cassazione</a:t>
            </a:r>
          </a:p>
          <a:p>
            <a:endParaRPr lang="it-IT" sz="2800" b="1" dirty="0"/>
          </a:p>
          <a:p>
            <a:r>
              <a:rPr lang="it-IT" sz="2800" b="1" dirty="0" smtClean="0"/>
              <a:t>Controllo di ammissibilità = Corte costituzionale</a:t>
            </a:r>
            <a:endParaRPr lang="it-IT" sz="28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200" b="1" dirty="0" smtClean="0"/>
              <a:t>ESTENSIONE DELLE LEGGI ESCLUSE DA REFERENDUM ABROGATIVO (CORTE </a:t>
            </a:r>
            <a:r>
              <a:rPr lang="it-IT" sz="3200" b="1" dirty="0" err="1" smtClean="0"/>
              <a:t>COST</a:t>
            </a:r>
            <a:r>
              <a:rPr lang="it-IT" sz="3200" b="1" dirty="0" smtClean="0"/>
              <a:t>., </a:t>
            </a:r>
            <a:r>
              <a:rPr lang="it-IT" sz="3200" b="1" dirty="0" err="1" smtClean="0"/>
              <a:t>SENT</a:t>
            </a:r>
            <a:r>
              <a:rPr lang="it-IT" sz="3200" b="1" dirty="0" smtClean="0"/>
              <a:t>. N. 16/1978)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- Costituzione e leggi costituzionali</a:t>
            </a:r>
          </a:p>
          <a:p>
            <a:r>
              <a:rPr lang="it-IT" sz="2800" b="1" dirty="0" smtClean="0"/>
              <a:t>- Leggi di esecuzione dei Patti lateranensi </a:t>
            </a:r>
          </a:p>
          <a:p>
            <a:r>
              <a:rPr lang="it-IT" sz="2800" b="1" dirty="0" smtClean="0"/>
              <a:t>- Leggi a contenuto costituzionalmente vincolato</a:t>
            </a:r>
          </a:p>
          <a:p>
            <a:r>
              <a:rPr lang="it-IT" sz="2800" b="1" dirty="0" smtClean="0"/>
              <a:t>- Leggi che disciplinano il funzionamento di organi essenziali</a:t>
            </a:r>
          </a:p>
          <a:p>
            <a:r>
              <a:rPr lang="it-IT" sz="2800" b="1" dirty="0" smtClean="0"/>
              <a:t>- Estensione implicita dei divieti di cui all’art. 75, c. 2 Cost.</a:t>
            </a:r>
          </a:p>
          <a:p>
            <a:r>
              <a:rPr lang="it-IT" sz="2800" b="1" dirty="0" smtClean="0"/>
              <a:t>- Divieto di quesiti che non abbiano una matrice razionalmente unitaria</a:t>
            </a:r>
            <a:endParaRPr lang="it-IT" sz="28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RAPPORTO TRA REFERENDUM ABROGATIVO E MAGGIORANZA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GOVERNO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endParaRPr lang="it-IT" dirty="0"/>
          </a:p>
          <a:p>
            <a:pPr algn="just"/>
            <a:r>
              <a:rPr lang="it-IT" b="1" dirty="0" smtClean="0"/>
              <a:t>COSA SUCCEDE SE NELL’AMBITO DEL PROCEDIMENTO REFERENDARIO IL PARLAMENTO CAMBIA LA LEGGE SULLA QUALE SONO STATE RACCOLTE LE FIRME PER L’ABROGAZIONE?</a:t>
            </a:r>
            <a:endParaRPr lang="it-IT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QUORUM PARTECIPATIVO E ASTENSIONE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800" b="1" u="sng" dirty="0" smtClean="0"/>
              <a:t>50 % più uno degli aventi diritto al voto = validità del referendum abrogativo</a:t>
            </a:r>
          </a:p>
          <a:p>
            <a:endParaRPr lang="it-IT" sz="2800" b="1" u="sng" dirty="0" smtClean="0"/>
          </a:p>
          <a:p>
            <a:r>
              <a:rPr lang="it-IT" sz="2800" b="1" dirty="0" smtClean="0"/>
              <a:t>- Astensione = no all’abrogazione referendaria?</a:t>
            </a:r>
          </a:p>
          <a:p>
            <a:r>
              <a:rPr lang="it-IT" sz="2800" b="1" dirty="0" smtClean="0"/>
              <a:t>- L’astensione come è composta?</a:t>
            </a:r>
          </a:p>
          <a:p>
            <a:r>
              <a:rPr lang="it-IT" sz="2800" b="1" dirty="0" smtClean="0"/>
              <a:t>- Astensione non e’ </a:t>
            </a:r>
            <a:r>
              <a:rPr lang="it-IT" sz="2800" b="1" dirty="0" err="1" smtClean="0"/>
              <a:t>contrarieta’</a:t>
            </a:r>
            <a:r>
              <a:rPr lang="it-IT" sz="2800" b="1" dirty="0" smtClean="0"/>
              <a:t> al </a:t>
            </a:r>
            <a:r>
              <a:rPr lang="it-IT" sz="2800" b="1" smtClean="0"/>
              <a:t>referendum abrogativo</a:t>
            </a:r>
            <a:endParaRPr lang="it-IT" sz="2800" b="1" dirty="0" smtClean="0"/>
          </a:p>
          <a:p>
            <a:r>
              <a:rPr lang="it-IT" sz="2800" b="1" dirty="0" smtClean="0"/>
              <a:t>E’ legittimo che le istituzioni mobilitino all’astensione? </a:t>
            </a:r>
          </a:p>
          <a:p>
            <a:r>
              <a:rPr lang="it-IT" sz="2800" b="1" dirty="0" smtClean="0"/>
              <a:t>- Referendum = strumento di contropotere</a:t>
            </a:r>
          </a:p>
          <a:p>
            <a:endParaRPr lang="it-IT" sz="2800" b="1" dirty="0" smtClean="0"/>
          </a:p>
          <a:p>
            <a:endParaRPr lang="it-IT" sz="28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LE FONTI SECONDARIE: I REGOLAMENTI GOVERNATIVI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Il Presidente della Repubblica</a:t>
            </a:r>
          </a:p>
          <a:p>
            <a:r>
              <a:rPr lang="it-IT" sz="2800" b="1" dirty="0" smtClean="0"/>
              <a:t>Art. 87, c. 5 Cost.: “promulga le leggi ed </a:t>
            </a:r>
            <a:r>
              <a:rPr lang="it-IT" sz="2800" b="1" u="sng" dirty="0" smtClean="0"/>
              <a:t>emana</a:t>
            </a:r>
            <a:r>
              <a:rPr lang="it-IT" sz="2800" b="1" dirty="0" smtClean="0"/>
              <a:t> i decreti aventi valore di legge e </a:t>
            </a:r>
            <a:r>
              <a:rPr lang="it-IT" sz="2800" b="1" u="sng" dirty="0" smtClean="0"/>
              <a:t>i regolamenti</a:t>
            </a:r>
            <a:r>
              <a:rPr lang="it-IT" sz="2800" b="1" dirty="0" smtClean="0"/>
              <a:t>”.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Fondamento della potestà regolamentare:</a:t>
            </a:r>
          </a:p>
          <a:p>
            <a:r>
              <a:rPr lang="it-IT" sz="2800" b="1" dirty="0" smtClean="0"/>
              <a:t>L’art. 17 L. n. 400/1988</a:t>
            </a:r>
          </a:p>
          <a:p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TIPI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REGOLAMENTO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Regolamenti di esecuzione delle leggi</a:t>
            </a:r>
          </a:p>
          <a:p>
            <a:r>
              <a:rPr lang="it-IT" sz="2800" b="1" dirty="0" smtClean="0"/>
              <a:t>Regolamenti di attuazione</a:t>
            </a:r>
          </a:p>
          <a:p>
            <a:r>
              <a:rPr lang="it-IT" sz="2800" b="1" dirty="0" smtClean="0"/>
              <a:t>Regolamenti indipendenti</a:t>
            </a:r>
          </a:p>
          <a:p>
            <a:r>
              <a:rPr lang="it-IT" sz="2800" b="1" dirty="0" smtClean="0"/>
              <a:t>Regolamenti di organizzazione</a:t>
            </a:r>
          </a:p>
          <a:p>
            <a:r>
              <a:rPr lang="it-IT" sz="2800" b="1" dirty="0" smtClean="0"/>
              <a:t>Regolamenti delegati</a:t>
            </a:r>
            <a:endParaRPr lang="it-IT" sz="28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DIRITTI FONDAMENTALI: STRUMENTI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TUTELA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Principio di eguaglianza</a:t>
            </a:r>
          </a:p>
          <a:p>
            <a:pPr>
              <a:buNone/>
            </a:pPr>
            <a:endParaRPr lang="it-IT" sz="2800" b="1" dirty="0" smtClean="0"/>
          </a:p>
          <a:p>
            <a:r>
              <a:rPr lang="it-IT" sz="2800" b="1" dirty="0" smtClean="0"/>
              <a:t>Formale: “Tutti i cittadini hanno pari dignità sociale e sono eguali davanti alla legge senza distinzione di sesso, di razza, di lingua, di religione, di opinioni politiche, di condizioni personali e sociali”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Enunciazione formale = astratta</a:t>
            </a:r>
            <a:endParaRPr lang="it-IT" sz="28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Art. 3, c. 1 Cost.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/>
              <a:t>Eguaglianza formale = a chi si rivolge? </a:t>
            </a:r>
          </a:p>
          <a:p>
            <a:r>
              <a:rPr lang="it-IT" sz="2400" b="1" dirty="0" smtClean="0"/>
              <a:t>Legislatore = divieto di creare privilegi o discriminazioni ingiustificate</a:t>
            </a:r>
          </a:p>
          <a:p>
            <a:r>
              <a:rPr lang="it-IT" sz="2400" b="1" dirty="0" smtClean="0"/>
              <a:t>Art. 3, c. 1 = divieto assoluto di differenziare in modo assoluto?</a:t>
            </a:r>
          </a:p>
          <a:p>
            <a:r>
              <a:rPr lang="it-IT" sz="2400" b="1" dirty="0" smtClean="0"/>
              <a:t>NO</a:t>
            </a:r>
          </a:p>
          <a:p>
            <a:r>
              <a:rPr lang="it-IT" sz="2400" b="1" dirty="0" smtClean="0"/>
              <a:t>Situazioni eguali devono avere un trattamento giuridico eguale</a:t>
            </a:r>
          </a:p>
          <a:p>
            <a:r>
              <a:rPr lang="it-IT" sz="2400" b="1" dirty="0" smtClean="0"/>
              <a:t>Situazioni differenti devono avere un trattamento giuridico differente</a:t>
            </a:r>
            <a:endParaRPr lang="it-IT" sz="2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ALTRE FONTI PRIMARIE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it-IT" b="1" dirty="0" smtClean="0"/>
              <a:t>Art. 78 Cost.: “Le Camere deliberano lo stato di guerra e conferiscono al Governo i poteri necessari”</a:t>
            </a:r>
          </a:p>
          <a:p>
            <a:pPr lvl="0"/>
            <a:endParaRPr lang="it-IT" b="1" dirty="0" smtClean="0"/>
          </a:p>
          <a:p>
            <a:pPr lvl="0"/>
            <a:r>
              <a:rPr lang="it-IT" b="1" dirty="0" smtClean="0"/>
              <a:t>Delega anomala al Governo</a:t>
            </a:r>
          </a:p>
          <a:p>
            <a:pPr lvl="0"/>
            <a:endParaRPr lang="it-IT" b="1" dirty="0" smtClean="0"/>
          </a:p>
          <a:p>
            <a:pPr lvl="0"/>
            <a:r>
              <a:rPr lang="it-IT" b="1" dirty="0" smtClean="0"/>
              <a:t>Delegazione atipica:</a:t>
            </a:r>
          </a:p>
          <a:p>
            <a:pPr lvl="0"/>
            <a:r>
              <a:rPr lang="it-IT" b="1" dirty="0" smtClean="0"/>
              <a:t>Mancano i requisiti indicati dagli artt. 76 e 77, c. 1 Cost.</a:t>
            </a: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	EGUAGLIANZA SOSTANZIALE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b="1" dirty="0" smtClean="0"/>
              <a:t>Art. 3, c.2 Cost.: “E’ compito della Repubblica rimuovere gli ostacoli di ordine economico e sociale, che, limitando di fatto la libertà e l’eguaglianza dei cittadini, impediscono il pieno sviluppo della persona umana e l’effettiva partecipazione di tutti i lavoratori all’organizzazione politica, economica e sociale del Paese”</a:t>
            </a:r>
          </a:p>
          <a:p>
            <a:pPr algn="just"/>
            <a:endParaRPr lang="it-IT" sz="2400" b="1" dirty="0" smtClean="0"/>
          </a:p>
          <a:p>
            <a:pPr algn="just"/>
            <a:r>
              <a:rPr lang="it-IT" sz="2400" b="1" dirty="0" smtClean="0"/>
              <a:t>- Programma di intervento </a:t>
            </a:r>
          </a:p>
          <a:p>
            <a:pPr algn="just"/>
            <a:r>
              <a:rPr lang="it-IT" sz="2400" b="1" dirty="0" smtClean="0"/>
              <a:t>- Eguaglianza formale = leggi generali e astratte</a:t>
            </a:r>
          </a:p>
          <a:p>
            <a:pPr algn="just"/>
            <a:r>
              <a:rPr lang="it-IT" sz="2400" b="1" dirty="0" smtClean="0"/>
              <a:t>- Eguaglianza sostanziale = provvedere a singole situazioni di svantaggio</a:t>
            </a:r>
            <a:endParaRPr lang="it-IT" sz="24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LO STRUMENTO DELLA RAGIONEVOLEZZA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2800" b="1" dirty="0" smtClean="0"/>
              <a:t>	</a:t>
            </a:r>
          </a:p>
          <a:p>
            <a:pPr>
              <a:buNone/>
            </a:pPr>
            <a:r>
              <a:rPr lang="it-IT" sz="2400" b="1" dirty="0" smtClean="0"/>
              <a:t>	- Giudizio interno = coerenza fra le parti dell’ordinamento</a:t>
            </a:r>
          </a:p>
          <a:p>
            <a:r>
              <a:rPr lang="it-IT" sz="2400" b="1" u="sng" dirty="0" smtClean="0"/>
              <a:t>3 norme</a:t>
            </a:r>
            <a:r>
              <a:rPr lang="it-IT" sz="2400" b="1" dirty="0" smtClean="0"/>
              <a:t>:</a:t>
            </a:r>
          </a:p>
          <a:p>
            <a:r>
              <a:rPr lang="it-IT" sz="2400" b="1" dirty="0" smtClean="0"/>
              <a:t>Norma impugnata;</a:t>
            </a:r>
          </a:p>
          <a:p>
            <a:r>
              <a:rPr lang="it-IT" sz="2400" b="1" dirty="0" smtClean="0"/>
              <a:t>Norma di paragone, assunta a confronto =  </a:t>
            </a:r>
            <a:r>
              <a:rPr lang="it-IT" sz="2400" b="1" i="1" dirty="0" err="1" smtClean="0"/>
              <a:t>Tertium</a:t>
            </a:r>
            <a:r>
              <a:rPr lang="it-IT" sz="2400" b="1" i="1" dirty="0" smtClean="0"/>
              <a:t> </a:t>
            </a:r>
            <a:r>
              <a:rPr lang="it-IT" sz="2400" b="1" i="1" dirty="0" err="1" smtClean="0"/>
              <a:t>comparationis</a:t>
            </a:r>
            <a:r>
              <a:rPr lang="it-IT" sz="2400" b="1" i="1" dirty="0" smtClean="0"/>
              <a:t> </a:t>
            </a:r>
            <a:r>
              <a:rPr lang="it-IT" sz="2400" b="1" dirty="0" smtClean="0"/>
              <a:t>(metro di paragone);</a:t>
            </a:r>
          </a:p>
          <a:p>
            <a:r>
              <a:rPr lang="it-IT" sz="2400" b="1" dirty="0" smtClean="0"/>
              <a:t>Norma costituzionale dell’eguaglianza (art. 3 Cost.).</a:t>
            </a:r>
          </a:p>
          <a:p>
            <a:r>
              <a:rPr lang="it-IT" sz="2400" b="1" dirty="0" smtClean="0"/>
              <a:t>Analisi della </a:t>
            </a:r>
            <a:r>
              <a:rPr lang="it-IT" sz="2400" b="1" i="1" dirty="0" err="1" smtClean="0"/>
              <a:t>ratio</a:t>
            </a:r>
            <a:r>
              <a:rPr lang="it-IT" sz="2400" b="1" dirty="0" smtClean="0"/>
              <a:t> </a:t>
            </a:r>
            <a:r>
              <a:rPr lang="it-IT" sz="2400" b="1" i="1" dirty="0" err="1" smtClean="0"/>
              <a:t>legis</a:t>
            </a:r>
            <a:r>
              <a:rPr lang="it-IT" sz="2400" b="1" dirty="0" smtClean="0"/>
              <a:t> della norma che funge da </a:t>
            </a:r>
            <a:r>
              <a:rPr lang="it-IT" sz="2400" b="1" i="1" dirty="0" err="1" smtClean="0"/>
              <a:t>tertium</a:t>
            </a:r>
            <a:r>
              <a:rPr lang="it-IT" sz="2400" b="1" i="1" dirty="0" smtClean="0"/>
              <a:t> </a:t>
            </a:r>
            <a:r>
              <a:rPr lang="it-IT" sz="2400" b="1" i="1" dirty="0" err="1" smtClean="0"/>
              <a:t>comparationis</a:t>
            </a:r>
            <a:r>
              <a:rPr lang="it-IT" sz="2400" b="1" dirty="0" smtClean="0"/>
              <a:t> (metro di paragone).</a:t>
            </a:r>
            <a:endParaRPr lang="it-IT" sz="2800" b="1" u="sng" dirty="0" smtClean="0"/>
          </a:p>
          <a:p>
            <a:endParaRPr lang="it-IT" sz="2800" b="1" u="sng" dirty="0" smtClean="0"/>
          </a:p>
          <a:p>
            <a:endParaRPr lang="it-IT" sz="2800" b="1" u="sng" dirty="0" smtClean="0"/>
          </a:p>
          <a:p>
            <a:endParaRPr lang="it-IT" sz="2800" b="1" u="sng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229600" cy="1143000"/>
          </a:xfrm>
        </p:spPr>
        <p:txBody>
          <a:bodyPr>
            <a:normAutofit/>
          </a:bodyPr>
          <a:lstStyle/>
          <a:p>
            <a:r>
              <a:rPr lang="it-IT" sz="3200" b="1" dirty="0" smtClean="0"/>
              <a:t>I DIRITTI FONDAMENTALI NELLA COSTITUZIONE ITALIANA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b="1" dirty="0" smtClean="0">
                <a:latin typeface="+mj-lt"/>
              </a:rPr>
              <a:t>- Art. 2: “La Repubblica riconosce e garantisce i diritti inviolabili dell’uomo, sia come singolo, sia nelle formazioni sociali ove si svolge la sua personalità, e richiede l’adempimento dei doveri inderogabili di solidarietà politica, economica e sociale”.</a:t>
            </a:r>
          </a:p>
          <a:p>
            <a:endParaRPr lang="it-IT" sz="2400" b="1" dirty="0" smtClean="0">
              <a:latin typeface="+mj-lt"/>
            </a:endParaRPr>
          </a:p>
          <a:p>
            <a:r>
              <a:rPr lang="it-IT" sz="2400" b="1" dirty="0" smtClean="0">
                <a:latin typeface="+mj-lt"/>
              </a:rPr>
              <a:t>- Forma di Stato = superamento della teoria </a:t>
            </a:r>
            <a:r>
              <a:rPr lang="it-IT" sz="2400" b="1" dirty="0" err="1" smtClean="0">
                <a:latin typeface="+mj-lt"/>
              </a:rPr>
              <a:t>statocentrica</a:t>
            </a:r>
            <a:r>
              <a:rPr lang="it-IT" sz="2400" b="1" dirty="0" smtClean="0">
                <a:latin typeface="+mj-lt"/>
              </a:rPr>
              <a:t> = concezione del personalismo.</a:t>
            </a:r>
          </a:p>
          <a:p>
            <a:endParaRPr lang="it-IT" sz="2400" b="1" dirty="0" smtClean="0">
              <a:latin typeface="+mj-lt"/>
            </a:endParaRPr>
          </a:p>
          <a:p>
            <a:r>
              <a:rPr lang="it-IT" sz="2400" b="1" dirty="0" smtClean="0">
                <a:latin typeface="+mj-lt"/>
              </a:rPr>
              <a:t>- Diritti e ordinamento sorgono insieme (Piero </a:t>
            </a:r>
            <a:r>
              <a:rPr lang="it-IT" sz="2400" b="1" dirty="0" err="1" smtClean="0">
                <a:latin typeface="+mj-lt"/>
              </a:rPr>
              <a:t>Calamandrei</a:t>
            </a:r>
            <a:r>
              <a:rPr lang="it-IT" sz="2400" b="1" dirty="0" smtClean="0">
                <a:latin typeface="+mj-lt"/>
              </a:rPr>
              <a:t>)</a:t>
            </a:r>
          </a:p>
          <a:p>
            <a:endParaRPr lang="it-IT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ART. 2 </a:t>
            </a:r>
            <a:r>
              <a:rPr lang="it-IT" sz="3200" b="1" dirty="0" err="1" smtClean="0"/>
              <a:t>COST</a:t>
            </a:r>
            <a:r>
              <a:rPr lang="it-IT" sz="3200" b="1" dirty="0" smtClean="0"/>
              <a:t>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it-IT" sz="2400" b="1" dirty="0" smtClean="0"/>
          </a:p>
          <a:p>
            <a:r>
              <a:rPr lang="it-IT" sz="2800" b="1" dirty="0" smtClean="0"/>
              <a:t>- Anteriorità dei diritti inviolabili rispetto allo Stato (ideologia liberale);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- Parità </a:t>
            </a:r>
            <a:r>
              <a:rPr lang="it-IT" sz="2800" b="1" dirty="0" err="1" smtClean="0"/>
              <a:t>assiologica</a:t>
            </a:r>
            <a:r>
              <a:rPr lang="it-IT" sz="2800" b="1" dirty="0" smtClean="0"/>
              <a:t> fra diritti individuali e diritti sociali = concetto di persona = fonte di libertà spirituale e di pluralismo sociale;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- Diritti inviolabili = base logica di un ordinamento ispirato ai principi della democrazia pluralistica.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ART. 2 </a:t>
            </a:r>
            <a:r>
              <a:rPr lang="it-IT" sz="3200" b="1" dirty="0" err="1" smtClean="0"/>
              <a:t>COST</a:t>
            </a:r>
            <a:r>
              <a:rPr lang="it-IT" sz="3200" b="1" dirty="0" smtClean="0"/>
              <a:t>.: INTEPRETAZIONI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b="1" dirty="0" smtClean="0"/>
              <a:t>1) Norma a fattispecie aperta (</a:t>
            </a:r>
            <a:r>
              <a:rPr lang="it-IT" b="1" dirty="0" err="1" smtClean="0"/>
              <a:t>Perlingieri</a:t>
            </a:r>
            <a:r>
              <a:rPr lang="it-IT" b="1" dirty="0" smtClean="0"/>
              <a:t> e Barbera): </a:t>
            </a:r>
          </a:p>
          <a:p>
            <a:endParaRPr lang="it-IT" b="1" dirty="0" smtClean="0"/>
          </a:p>
          <a:p>
            <a:r>
              <a:rPr lang="it-IT" b="1" dirty="0" smtClean="0"/>
              <a:t>- </a:t>
            </a:r>
            <a:r>
              <a:rPr lang="it-IT" b="1" dirty="0" err="1" smtClean="0"/>
              <a:t>costituzionalizzazione</a:t>
            </a:r>
            <a:r>
              <a:rPr lang="it-IT" b="1" dirty="0" smtClean="0"/>
              <a:t> di diritti non previsti dalla Costituzione ma emergenti nella Costituzione materiale, nella coscienza sociale;</a:t>
            </a:r>
          </a:p>
          <a:p>
            <a:endParaRPr lang="it-IT" b="1" dirty="0" smtClean="0"/>
          </a:p>
          <a:p>
            <a:r>
              <a:rPr lang="it-IT" b="1" dirty="0" smtClean="0"/>
              <a:t>- libertà = valore trascendente rispetto alle traduzioni giuridiche (diritti enumerati positivamente)</a:t>
            </a:r>
          </a:p>
          <a:p>
            <a:endParaRPr lang="it-IT" b="1" dirty="0" smtClean="0"/>
          </a:p>
          <a:p>
            <a:r>
              <a:rPr lang="it-IT" b="1" dirty="0" smtClean="0"/>
              <a:t>- rapporto di reciproca implicazione tra Costituzione ed evoluzione sociale.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DIRITTI CREATI IN BASE ALLA CLAUSOLA APERTA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2800" b="1" dirty="0" smtClean="0"/>
          </a:p>
          <a:p>
            <a:r>
              <a:rPr lang="it-IT" sz="2800" b="1" dirty="0" smtClean="0"/>
              <a:t>Diritti alla riservatezza, all’immagine, ai segni distintivi della personalità, dell’ateo, al libero sviluppo della personalità (tutela della sfera sessuale) = sentenze Corte cost. n. 38/1973; 561/1987; 252/1989; 310/1989; 139/1990; 278/1992; 13/1994; 50/1998; 120/2001</a:t>
            </a:r>
            <a:endParaRPr lang="it-IT" sz="2800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CRITICA ALLA TEORIA DELLA CLAUSOLA APERTA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>
                <a:latin typeface="+mj-lt"/>
              </a:rPr>
              <a:t>- Carenza di base testuale</a:t>
            </a:r>
          </a:p>
          <a:p>
            <a:r>
              <a:rPr lang="it-IT" sz="2400" b="1" dirty="0" smtClean="0">
                <a:latin typeface="+mj-lt"/>
              </a:rPr>
              <a:t>- Sono proprio nuovi diritti? </a:t>
            </a:r>
          </a:p>
          <a:p>
            <a:r>
              <a:rPr lang="it-IT" sz="2400" b="1" dirty="0" smtClean="0">
                <a:latin typeface="+mj-lt"/>
              </a:rPr>
              <a:t>Necessità di sfruttare le potenzialità ermeneutiche e semantiche del testo costituzionale.</a:t>
            </a:r>
          </a:p>
          <a:p>
            <a:r>
              <a:rPr lang="it-IT" sz="2400" b="1" dirty="0" smtClean="0">
                <a:latin typeface="+mj-lt"/>
              </a:rPr>
              <a:t>Esempi:</a:t>
            </a:r>
          </a:p>
          <a:p>
            <a:r>
              <a:rPr lang="it-IT" sz="2400" b="1" dirty="0" smtClean="0">
                <a:latin typeface="+mj-lt"/>
              </a:rPr>
              <a:t>obiezione di coscienza (sent. n. 408/1989) = Artt. 19 e 20 Cost.</a:t>
            </a:r>
          </a:p>
          <a:p>
            <a:r>
              <a:rPr lang="it-IT" sz="2400" b="1" dirty="0" smtClean="0">
                <a:latin typeface="+mj-lt"/>
              </a:rPr>
              <a:t>- </a:t>
            </a:r>
            <a:r>
              <a:rPr lang="it-IT" sz="2400" b="1" dirty="0" smtClean="0"/>
              <a:t>l’introduzione di un diritto comporta l’introduzione di un obbligo corrispondente = tassatività degli obblighi. </a:t>
            </a:r>
          </a:p>
          <a:p>
            <a:endParaRPr lang="it-IT" sz="2800" b="1" dirty="0" smtClean="0">
              <a:latin typeface="+mj-lt"/>
            </a:endParaRPr>
          </a:p>
          <a:p>
            <a:endParaRPr lang="it-IT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TESI PIU’ ACCREDITATA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600" b="1" dirty="0" smtClean="0">
                <a:latin typeface="+mj-lt"/>
              </a:rPr>
              <a:t>- Art. 2 = clausola riassuntiva dei diritti espressamente previsti dalla Costituzione e di quelli ad essa </a:t>
            </a:r>
            <a:r>
              <a:rPr lang="it-IT" sz="2600" b="1" dirty="0" err="1" smtClean="0">
                <a:latin typeface="+mj-lt"/>
              </a:rPr>
              <a:t>conseguenziali</a:t>
            </a:r>
            <a:r>
              <a:rPr lang="it-IT" sz="2600" b="1" dirty="0" smtClean="0">
                <a:latin typeface="+mj-lt"/>
              </a:rPr>
              <a:t>.</a:t>
            </a:r>
          </a:p>
          <a:p>
            <a:endParaRPr lang="it-IT" sz="2600" dirty="0" smtClean="0">
              <a:latin typeface="+mj-lt"/>
            </a:endParaRPr>
          </a:p>
          <a:p>
            <a:pPr>
              <a:lnSpc>
                <a:spcPct val="80000"/>
              </a:lnSpc>
            </a:pPr>
            <a:r>
              <a:rPr lang="it-IT" sz="2600" b="1" dirty="0" smtClean="0">
                <a:latin typeface="+mj-lt"/>
              </a:rPr>
              <a:t>art. 2 Cost. non come fonte costituzionale dei diritti non codificati ma come fonte che richiami diritti </a:t>
            </a:r>
            <a:r>
              <a:rPr lang="it-IT" sz="2600" b="1" dirty="0" err="1" smtClean="0">
                <a:latin typeface="+mj-lt"/>
              </a:rPr>
              <a:t>conseguenziali</a:t>
            </a:r>
            <a:r>
              <a:rPr lang="it-IT" sz="2600" b="1" dirty="0" smtClean="0">
                <a:latin typeface="+mj-lt"/>
              </a:rPr>
              <a:t> a quelli costituzionalmente codificati = </a:t>
            </a:r>
            <a:r>
              <a:rPr lang="it-IT" sz="2600" b="1" u="sng" dirty="0" smtClean="0">
                <a:latin typeface="+mj-lt"/>
              </a:rPr>
              <a:t>interpretazione ampia della clausola riassuntiva.</a:t>
            </a:r>
          </a:p>
          <a:p>
            <a:pPr>
              <a:lnSpc>
                <a:spcPct val="80000"/>
              </a:lnSpc>
            </a:pPr>
            <a:endParaRPr lang="it-IT" sz="2600" b="1" u="sng" dirty="0" smtClean="0">
              <a:latin typeface="+mj-lt"/>
            </a:endParaRPr>
          </a:p>
          <a:p>
            <a:pPr>
              <a:lnSpc>
                <a:spcPct val="80000"/>
              </a:lnSpc>
              <a:buNone/>
            </a:pPr>
            <a:endParaRPr lang="it-IT" sz="2600" b="1" dirty="0" smtClean="0">
              <a:latin typeface="+mj-lt"/>
            </a:endParaRPr>
          </a:p>
          <a:p>
            <a:endParaRPr lang="it-IT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Sentenza n. 161/1985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>
                <a:latin typeface="+mj-lt"/>
              </a:rPr>
              <a:t>Diritto all’identità sessuale (art. 2 Cost.): diritto alla ricomposizione di soma e psiche.</a:t>
            </a:r>
          </a:p>
          <a:p>
            <a:endParaRPr lang="it-IT" sz="2400" b="1" dirty="0" smtClean="0">
              <a:latin typeface="+mj-lt"/>
            </a:endParaRPr>
          </a:p>
          <a:p>
            <a:r>
              <a:rPr lang="it-IT" sz="2400" b="1" dirty="0" smtClean="0">
                <a:latin typeface="+mj-lt"/>
              </a:rPr>
              <a:t>Identità sessuale = “dato complesso della personalità determinato da una serie di fattori, dei quali deve essere agevolato o ricercato l’equilibrio, privilegiando … il o i fattori dominanti”.</a:t>
            </a:r>
          </a:p>
          <a:p>
            <a:endParaRPr lang="it-IT" sz="2400" b="1" dirty="0" smtClean="0">
              <a:latin typeface="+mj-lt"/>
            </a:endParaRPr>
          </a:p>
          <a:p>
            <a:r>
              <a:rPr lang="it-IT" sz="2400" b="1" dirty="0" smtClean="0">
                <a:latin typeface="+mj-lt"/>
              </a:rPr>
              <a:t>Tutele e affermazione del modo ‘naturale di essere’, della personalità sessuale al fine di combattere l’isolamento, l’ostilità e l’umiliazione (l. n. 164/1982).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I DIRITTI FONDAMENTALI: CITTADINI E STRANIERI. L’ESTENSIONE DEI DIRITTI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/>
              <a:t>Art. 10, c.2 Cost.: “la condizione giuridica dello straniero è regolata dalla legge in conformità delle norme e dei trattati internazionali” = modo di estendere ai non cittadini i diritti che la Costituzione riserva ai cittadini.</a:t>
            </a:r>
          </a:p>
          <a:p>
            <a:pPr>
              <a:buNone/>
            </a:pPr>
            <a:endParaRPr lang="it-IT" sz="2400" b="1" dirty="0" smtClean="0"/>
          </a:p>
          <a:p>
            <a:endParaRPr lang="it-IT" sz="2400" b="1" dirty="0" smtClean="0"/>
          </a:p>
          <a:p>
            <a:r>
              <a:rPr lang="it-IT" sz="2400" b="1" dirty="0" smtClean="0"/>
              <a:t>Cittadini degli Stati dell’Unione europea = diritto di elettorato attivo e passivo per le elezioni del Parlamento europeo.</a:t>
            </a:r>
          </a:p>
          <a:p>
            <a:endParaRPr lang="it-IT" sz="2400" b="1" dirty="0" smtClean="0"/>
          </a:p>
          <a:p>
            <a:endParaRPr lang="it-IT" sz="2400" b="1" dirty="0" smtClean="0"/>
          </a:p>
          <a:p>
            <a:endParaRPr lang="it-IT" sz="2400" b="1" dirty="0" smtClean="0"/>
          </a:p>
          <a:p>
            <a:endParaRPr lang="it-IT" sz="2400" b="1" dirty="0" smtClean="0"/>
          </a:p>
          <a:p>
            <a:endParaRPr lang="it-IT" sz="2400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I REGOLAMENTI PARLAMENTARI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z="2800" b="1" dirty="0" smtClean="0"/>
              <a:t>Art. 64, c.1 Cost.: “Ciascuna Camera adotta il proprio regolamento a maggioranza assoluta dei suoi componenti”</a:t>
            </a:r>
          </a:p>
          <a:p>
            <a:pPr lvl="0"/>
            <a:endParaRPr lang="it-IT" sz="2800" b="1" dirty="0"/>
          </a:p>
          <a:p>
            <a:pPr lvl="0"/>
            <a:r>
              <a:rPr lang="it-IT" sz="2800" b="1" dirty="0" smtClean="0"/>
              <a:t>Art. 72 Cost.</a:t>
            </a:r>
          </a:p>
          <a:p>
            <a:pPr lvl="0"/>
            <a:endParaRPr lang="it-IT" sz="2800" b="1" dirty="0" smtClean="0"/>
          </a:p>
          <a:p>
            <a:pPr lvl="0"/>
            <a:r>
              <a:rPr lang="it-IT" sz="2800" b="1" dirty="0" smtClean="0"/>
              <a:t>Cosa sono?</a:t>
            </a:r>
          </a:p>
          <a:p>
            <a:pPr lvl="0"/>
            <a:endParaRPr lang="it-IT" sz="2800" b="1" dirty="0" smtClean="0"/>
          </a:p>
          <a:p>
            <a:pPr lvl="0"/>
            <a:r>
              <a:rPr lang="it-IT" sz="2800" b="1" dirty="0" smtClean="0"/>
              <a:t>Cosa disciplinano?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</a:t>
            </a:r>
            <a:r>
              <a:rPr lang="it-IT" sz="3200" b="1" dirty="0" err="1" smtClean="0"/>
              <a:t>……</a:t>
            </a:r>
            <a:r>
              <a:rPr lang="it-IT" sz="3200" b="1" dirty="0" smtClean="0"/>
              <a:t>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2800" b="1" dirty="0" smtClean="0"/>
          </a:p>
          <a:p>
            <a:r>
              <a:rPr lang="it-IT" sz="2800" b="1" dirty="0" smtClean="0"/>
              <a:t>Convenzione di Strasburgo = allargamento a tutti gli stranieri del diritto di elettorato attivo e passivo nelle elezioni locali.</a:t>
            </a:r>
          </a:p>
          <a:p>
            <a:endParaRPr lang="it-IT" sz="2800" b="1" dirty="0" smtClean="0"/>
          </a:p>
          <a:p>
            <a:endParaRPr lang="it-IT" sz="2800" b="1" dirty="0" smtClean="0"/>
          </a:p>
          <a:p>
            <a:r>
              <a:rPr lang="it-IT" sz="2800" b="1" dirty="0" smtClean="0"/>
              <a:t>Italia? Non ha ratificato.</a:t>
            </a:r>
          </a:p>
          <a:p>
            <a:endParaRPr lang="it-IT" sz="2800" b="1" dirty="0" smtClean="0"/>
          </a:p>
          <a:p>
            <a:endParaRPr lang="it-IT" sz="2800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ALTRO MODO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ESTENDERE AI NON CITTADINI I DIRITTI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Art. 2 Cost. = diritti inviolabili </a:t>
            </a:r>
            <a:r>
              <a:rPr lang="it-IT" sz="2800" b="1" u="sng" dirty="0" smtClean="0"/>
              <a:t>dell’uomo</a:t>
            </a:r>
          </a:p>
          <a:p>
            <a:endParaRPr lang="it-IT" sz="2800" b="1" u="sng" dirty="0" smtClean="0"/>
          </a:p>
          <a:p>
            <a:endParaRPr lang="it-IT" sz="2800" b="1" u="sng" dirty="0" smtClean="0"/>
          </a:p>
          <a:p>
            <a:endParaRPr lang="it-IT" sz="2800" b="1" u="sng" dirty="0" smtClean="0"/>
          </a:p>
          <a:p>
            <a:r>
              <a:rPr lang="it-IT" sz="2800" b="1" u="sng" dirty="0" smtClean="0"/>
              <a:t>Quando opera l’estensione?</a:t>
            </a:r>
          </a:p>
          <a:p>
            <a:r>
              <a:rPr lang="it-IT" sz="2800" b="1" dirty="0" smtClean="0"/>
              <a:t>Deve trattarsi di diritti inviolabili della Costituzione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DIRITTI CHE LA COSTITUZIONE RISERVA AGLI STRANIERI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b="1" dirty="0" smtClean="0"/>
              <a:t>Diritto di asilo = art. 10, c. 3 Cost.: “Lo straniero, al quale sia impedito nel suo paese l’effettivo esercizio delle libertà democratiche garantite dalla Costituzione italiana, ha diritto d’asilo nel territorio della Repubblica, secondo le condizioni stabilite dalla legge”.</a:t>
            </a:r>
          </a:p>
          <a:p>
            <a:pPr algn="just"/>
            <a:endParaRPr lang="it-IT" sz="2400" b="1" dirty="0" smtClean="0"/>
          </a:p>
          <a:p>
            <a:pPr algn="just"/>
            <a:r>
              <a:rPr lang="it-IT" sz="2400" b="1" dirty="0" err="1" smtClean="0"/>
              <a:t>Asilante</a:t>
            </a:r>
            <a:r>
              <a:rPr lang="it-IT" sz="2400" b="1" dirty="0" smtClean="0"/>
              <a:t> = divieto di estradizione e di espulsione</a:t>
            </a:r>
          </a:p>
          <a:p>
            <a:pPr algn="just"/>
            <a:endParaRPr lang="it-IT" sz="2400" b="1" dirty="0" smtClean="0"/>
          </a:p>
          <a:p>
            <a:pPr algn="just"/>
            <a:r>
              <a:rPr lang="it-IT" sz="2400" b="1" dirty="0" smtClean="0"/>
              <a:t>Art. 10, c.4  Cost.: “Non è ammessa l’estradizione dello straniero per reati politici”.</a:t>
            </a:r>
          </a:p>
          <a:p>
            <a:pPr algn="just"/>
            <a:endParaRPr lang="it-IT" sz="2400" b="1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Continua </a:t>
            </a:r>
            <a:r>
              <a:rPr lang="it-IT" sz="3200" b="1" dirty="0" err="1" smtClean="0"/>
              <a:t>………………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Divieto di estradizione per reati puniti con la pena di morte (sent. n. 54/1979) = art. 27, c.4 </a:t>
            </a:r>
            <a:r>
              <a:rPr lang="it-IT" sz="2800" b="1" dirty="0" err="1" smtClean="0"/>
              <a:t>Cost</a:t>
            </a:r>
            <a:r>
              <a:rPr lang="it-IT" sz="2800" b="1" dirty="0" smtClean="0"/>
              <a:t>. = divieto di pena di morte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Art. 27, c. 4 Cost.: “Non è ammessa la pena di morte” (L. cost. n. 1/2007) = G.U. n. 236 del </a:t>
            </a:r>
            <a:r>
              <a:rPr lang="it-IT" sz="2800" b="1" smtClean="0"/>
              <a:t>10 ottobre 2007</a:t>
            </a:r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CONFLITTI FRA DIRITTI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b="1" dirty="0" smtClean="0"/>
              <a:t>Bilanciamento fra diritti (principi):</a:t>
            </a:r>
          </a:p>
          <a:p>
            <a:pPr>
              <a:buNone/>
            </a:pPr>
            <a:endParaRPr lang="it-IT" b="1" dirty="0" smtClean="0"/>
          </a:p>
          <a:p>
            <a:pPr>
              <a:buFontTx/>
              <a:buChar char="-"/>
            </a:pPr>
            <a:r>
              <a:rPr lang="it-IT" sz="2800" b="1" dirty="0" smtClean="0"/>
              <a:t>Legittimità del fine;</a:t>
            </a:r>
          </a:p>
          <a:p>
            <a:pPr>
              <a:buFontTx/>
              <a:buChar char="-"/>
            </a:pPr>
            <a:r>
              <a:rPr lang="it-IT" sz="2800" b="1" dirty="0" smtClean="0"/>
              <a:t>Congruità del mezzo rispetto al fine;</a:t>
            </a:r>
          </a:p>
          <a:p>
            <a:pPr>
              <a:buFontTx/>
              <a:buChar char="-"/>
            </a:pPr>
            <a:r>
              <a:rPr lang="it-IT" sz="2800" b="1" dirty="0" smtClean="0"/>
              <a:t>Proporzionalità</a:t>
            </a:r>
          </a:p>
          <a:p>
            <a:pPr>
              <a:buFontTx/>
              <a:buChar char="-"/>
            </a:pPr>
            <a:r>
              <a:rPr lang="it-IT" sz="2800" b="1" dirty="0" smtClean="0"/>
              <a:t>Rispetto del contenuto essenziale </a:t>
            </a:r>
            <a:r>
              <a:rPr lang="it-IT" sz="2800" b="1" smtClean="0"/>
              <a:t>del diritto</a:t>
            </a:r>
            <a:endParaRPr lang="it-IT" sz="2800" b="1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LA LIBERTA’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DOMICILIO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b="1" dirty="0" smtClean="0"/>
              <a:t>Art. 14 Cost.:</a:t>
            </a:r>
          </a:p>
          <a:p>
            <a:pPr algn="just"/>
            <a:r>
              <a:rPr lang="it-IT" sz="2800" b="1" dirty="0" smtClean="0"/>
              <a:t>“Il domicilio è inviolabile.</a:t>
            </a:r>
          </a:p>
          <a:p>
            <a:pPr algn="just"/>
            <a:r>
              <a:rPr lang="it-IT" sz="2800" b="1" dirty="0" smtClean="0"/>
              <a:t>Non vi si possono eseguire ispezioni o perquisizioni o sequestri, se non nei casi e modi previsti stabiliti dalla legge secondo le garanzie prescritte per la tutela della libertà personale.</a:t>
            </a:r>
          </a:p>
          <a:p>
            <a:pPr algn="just"/>
            <a:r>
              <a:rPr lang="it-IT" sz="2800" b="1" dirty="0" smtClean="0"/>
              <a:t>Gli accertamenti e le ispezioni per motivi di sanità e di incolumità pubblica o a fini economici e fiscali sono regolati da leggi speciali”.</a:t>
            </a:r>
            <a:endParaRPr lang="it-IT" sz="2800" b="1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DEFINIZIONE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DOMICILIO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b="1" dirty="0" smtClean="0"/>
              <a:t>- Secondo il diritto civile = sede degli affari e degli interessi</a:t>
            </a:r>
          </a:p>
          <a:p>
            <a:pPr algn="just"/>
            <a:endParaRPr lang="it-IT" sz="2400" b="1" dirty="0" smtClean="0"/>
          </a:p>
          <a:p>
            <a:pPr algn="just"/>
            <a:r>
              <a:rPr lang="it-IT" sz="2400" b="1" dirty="0" smtClean="0"/>
              <a:t>- Secondo il diritto penale = abitazione o luogo di privata dimora</a:t>
            </a:r>
          </a:p>
          <a:p>
            <a:pPr algn="just"/>
            <a:endParaRPr lang="it-IT" sz="2400" b="1" dirty="0" smtClean="0"/>
          </a:p>
          <a:p>
            <a:pPr algn="just"/>
            <a:r>
              <a:rPr lang="it-IT" sz="2400" b="1" dirty="0" smtClean="0"/>
              <a:t>- Secondo il diritto costituzionale = proiezione della persona umana “qualsiasi spazio isolato dall’ambiente esterno di cui il privato disponga legittimamente” (Corte cost. sent. 	n. 88/1987) = barriera a tutela della riservatezza.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SOGGETTI TITOLARI DELLA LIBERTA’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DOMICILIO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b="1" dirty="0" smtClean="0"/>
          </a:p>
          <a:p>
            <a:r>
              <a:rPr lang="it-IT" b="1" dirty="0" smtClean="0"/>
              <a:t>- Persone fisiche</a:t>
            </a:r>
          </a:p>
          <a:p>
            <a:endParaRPr lang="it-IT" b="1" dirty="0" smtClean="0"/>
          </a:p>
          <a:p>
            <a:endParaRPr lang="it-IT" b="1" dirty="0" smtClean="0"/>
          </a:p>
          <a:p>
            <a:endParaRPr lang="it-IT" b="1" dirty="0" smtClean="0"/>
          </a:p>
          <a:p>
            <a:r>
              <a:rPr lang="it-IT" b="1" dirty="0" smtClean="0"/>
              <a:t>- Persone giuridiche</a:t>
            </a:r>
            <a:endParaRPr lang="it-IT" b="1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LIMITAZIONI DEL DOMICILIO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Ispezione = tracce del reato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Perquisizione = ricerca del corpo del reato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Sequestri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Intercettazioni ambientali</a:t>
            </a:r>
            <a:endParaRPr lang="it-IT" sz="2800" b="1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ART. 14, c.3 Cost.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“Gli accertamenti e le ispezioni per motivi di sanità e di incolumità pubblica o a fini economici e fiscali sono regolati da leggi speciali”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- Riserva rinforzata nel contenuto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- Assenza della riserva di giurisdizione</a:t>
            </a:r>
            <a:endParaRPr lang="it-IT" sz="28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SONO FONTI PRIMARIE. PERCHE’?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1) Norma sulla produzione = Costituzione</a:t>
            </a:r>
          </a:p>
          <a:p>
            <a:endParaRPr lang="it-IT" sz="2800" b="1" dirty="0"/>
          </a:p>
          <a:p>
            <a:r>
              <a:rPr lang="it-IT" sz="2800" b="1" dirty="0" smtClean="0"/>
              <a:t>2) Subordinati solo alla Costituzione</a:t>
            </a:r>
          </a:p>
          <a:p>
            <a:endParaRPr lang="it-IT" sz="2800" b="1" dirty="0"/>
          </a:p>
          <a:p>
            <a:r>
              <a:rPr lang="it-IT" sz="2800" b="1" dirty="0" smtClean="0"/>
              <a:t>3) Ambito di competenza riservato</a:t>
            </a:r>
          </a:p>
          <a:p>
            <a:endParaRPr lang="it-IT" sz="2800" b="1" dirty="0"/>
          </a:p>
          <a:p>
            <a:r>
              <a:rPr lang="it-IT" sz="2800" b="1" dirty="0" smtClean="0"/>
              <a:t>Rapporto tra regolamento e legge = competenza</a:t>
            </a:r>
          </a:p>
          <a:p>
            <a:r>
              <a:rPr lang="it-IT" sz="2800" b="1" dirty="0" smtClean="0"/>
              <a:t>Riserva di regolamento parlamentare</a:t>
            </a:r>
            <a:endParaRPr lang="it-IT" sz="2800" b="1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	LIBERTA’ E SEGRETEZZA DELLA CORRISPONDENZA E DELLA COMUNICAZIONE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Art. 15 Cost.: </a:t>
            </a:r>
          </a:p>
          <a:p>
            <a:r>
              <a:rPr lang="it-IT" sz="2800" b="1" dirty="0" smtClean="0"/>
              <a:t>“La libertà e la segretezza della corrispondenza e di ogni altra forma di comunicazione sono inviolabili.</a:t>
            </a:r>
          </a:p>
          <a:p>
            <a:r>
              <a:rPr lang="it-IT" sz="2800" b="1" dirty="0" smtClean="0"/>
              <a:t>La loro limitazione può avvenire soltanto per atto motivato dell’autorità giudiziaria con le garanzie stabilite dalla legge”.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- riserva di legge</a:t>
            </a:r>
          </a:p>
          <a:p>
            <a:r>
              <a:rPr lang="it-IT" sz="2800" b="1" dirty="0" smtClean="0"/>
              <a:t>- riserva di giurisdizione</a:t>
            </a:r>
          </a:p>
          <a:p>
            <a:endParaRPr lang="it-IT" sz="2800" b="1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ART. 15 </a:t>
            </a:r>
            <a:r>
              <a:rPr lang="it-IT" sz="3200" b="1" dirty="0" err="1" smtClean="0"/>
              <a:t>COST</a:t>
            </a:r>
            <a:r>
              <a:rPr lang="it-IT" sz="3200" b="1" dirty="0" smtClean="0"/>
              <a:t>. E ART. 21 </a:t>
            </a:r>
            <a:r>
              <a:rPr lang="it-IT" sz="3200" b="1" dirty="0" err="1" smtClean="0"/>
              <a:t>COST</a:t>
            </a:r>
            <a:r>
              <a:rPr lang="it-IT" sz="3200" b="1" dirty="0" smtClean="0"/>
              <a:t>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2800" b="1" dirty="0" smtClean="0"/>
              <a:t>	Art. 15 Cost. = Corrispondenza ed altre forme di comunicazione: destinatari previamente individuati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Art. 21 Cost. = destinatari generali = pubblicità e pluralità dei destinatari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Art. 15 Cost. = libertà e segretezza sono un’endiadi = inscindibilità di libertà e segretezza</a:t>
            </a:r>
          </a:p>
          <a:p>
            <a:endParaRPr lang="it-IT" sz="2800" b="1" dirty="0" smtClean="0"/>
          </a:p>
          <a:p>
            <a:endParaRPr lang="it-IT" sz="2800" b="1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NOZIONE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CORRISPONDENZA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endParaRPr lang="it-IT" b="1" dirty="0" smtClean="0"/>
          </a:p>
          <a:p>
            <a:pPr algn="just"/>
            <a:r>
              <a:rPr lang="it-IT" sz="2800" b="1" dirty="0" smtClean="0"/>
              <a:t>Corrispondenza epistolare, telegrafica, telefonica, informatica o telematica ovvero effettuata con ogni altra forma di comunicazione a distanza</a:t>
            </a:r>
          </a:p>
          <a:p>
            <a:pPr algn="just"/>
            <a:endParaRPr lang="it-IT" sz="2800" b="1" dirty="0" smtClean="0"/>
          </a:p>
          <a:p>
            <a:pPr algn="just"/>
            <a:r>
              <a:rPr lang="it-IT" sz="2800" b="1" dirty="0" smtClean="0"/>
              <a:t>Sequestro della posta</a:t>
            </a:r>
          </a:p>
          <a:p>
            <a:pPr algn="just"/>
            <a:endParaRPr lang="it-IT" sz="2800" b="1" dirty="0" smtClean="0"/>
          </a:p>
          <a:p>
            <a:pPr algn="just"/>
            <a:r>
              <a:rPr lang="it-IT" sz="2800" b="1" dirty="0" smtClean="0"/>
              <a:t>Intercettazioni telefoniche = gravi indizi di reato e indispensabili per l’indagine</a:t>
            </a:r>
            <a:endParaRPr lang="it-IT" sz="2800" b="1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DIRITTO ALLA RISERVATEZZA O PRIVACY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endParaRPr lang="it-IT" sz="2800" dirty="0" smtClean="0"/>
          </a:p>
          <a:p>
            <a:pPr algn="just"/>
            <a:r>
              <a:rPr lang="it-IT" sz="2800" b="1" dirty="0" smtClean="0"/>
              <a:t>Combinato disposto tra libertà domiciliare e libertà e segretezza della corrispondenza e di ogni altra forma di comunicazione = artt. 14 e 15 Cost.</a:t>
            </a:r>
          </a:p>
          <a:p>
            <a:pPr algn="just"/>
            <a:endParaRPr lang="it-IT" sz="2800" b="1" dirty="0" smtClean="0"/>
          </a:p>
          <a:p>
            <a:pPr algn="just"/>
            <a:r>
              <a:rPr lang="it-IT" sz="2800" b="1" dirty="0" smtClean="0"/>
              <a:t>Art. 2 Cost. come clausola riassuntiva che fonda il riconoscimento di diritti </a:t>
            </a:r>
            <a:r>
              <a:rPr lang="it-IT" sz="2800" b="1" dirty="0" err="1" smtClean="0"/>
              <a:t>conseguenziali</a:t>
            </a:r>
            <a:r>
              <a:rPr lang="it-IT" sz="2800" b="1" dirty="0" smtClean="0"/>
              <a:t> a quelli espressamente previsti dalla Costituzione</a:t>
            </a:r>
          </a:p>
          <a:p>
            <a:pPr algn="just"/>
            <a:endParaRPr lang="it-IT" sz="2800" b="1" dirty="0" smtClean="0"/>
          </a:p>
          <a:p>
            <a:pPr algn="just"/>
            <a:r>
              <a:rPr lang="it-IT" sz="2800" b="1" dirty="0" smtClean="0"/>
              <a:t>Art. 8 Convenzione europea dei diritti dell’uomo e delle libertà fondamentali (</a:t>
            </a:r>
            <a:r>
              <a:rPr lang="it-IT" sz="2800" b="1" dirty="0" err="1" smtClean="0"/>
              <a:t>C.E.D.U.</a:t>
            </a:r>
            <a:r>
              <a:rPr lang="it-IT" sz="2800" b="1" dirty="0" smtClean="0"/>
              <a:t>) = Corte europea dei diritti dell’uomo (Strasburgo).</a:t>
            </a:r>
            <a:endParaRPr lang="it-IT" sz="2800" b="1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ART. 16 </a:t>
            </a:r>
            <a:r>
              <a:rPr lang="it-IT" sz="3200" b="1" dirty="0" err="1" smtClean="0"/>
              <a:t>COST</a:t>
            </a:r>
            <a:r>
              <a:rPr lang="it-IT" sz="3200" b="1" dirty="0" smtClean="0"/>
              <a:t>. = LIBERTA’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CIRCOLAZIONE SOGGIORNO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b="1" dirty="0" smtClean="0"/>
              <a:t>“Ogni cittadino può circolare e soggiornare liberamente in qualsiasi parte del territorio nazionale, salvo le limitazioni che la legge stabilisce in via generale per motivi di sanità o di sicurezza. Nessuna restrizione può essere determinata da ragioni politiche.</a:t>
            </a:r>
          </a:p>
          <a:p>
            <a:pPr algn="just"/>
            <a:r>
              <a:rPr lang="it-IT" sz="2800" b="1" dirty="0" smtClean="0"/>
              <a:t>Ogni cittadino è libero di uscire dal territorio della Repubblica e di rientrarvi, salvo gli obblighi di legge”</a:t>
            </a:r>
            <a:endParaRPr lang="it-IT" sz="2800" b="1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ART. 16 </a:t>
            </a:r>
            <a:r>
              <a:rPr lang="it-IT" sz="3200" b="1" dirty="0" err="1" smtClean="0"/>
              <a:t>COST</a:t>
            </a:r>
            <a:r>
              <a:rPr lang="it-IT" sz="3200" b="1" dirty="0" smtClean="0"/>
              <a:t>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Riserva di legge rinforzata per contenuto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Assenza della riserva di giurisdizione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In via generale per motivi di sanità o di sicurezza = principio di eguaglianza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Cordoni sanitari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ART. 17 </a:t>
            </a:r>
            <a:r>
              <a:rPr lang="it-IT" sz="3200" b="1" dirty="0" err="1" smtClean="0"/>
              <a:t>COST</a:t>
            </a:r>
            <a:r>
              <a:rPr lang="it-IT" sz="3200" b="1" dirty="0" smtClean="0"/>
              <a:t>. = LIBERTA’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RIUNIONE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800" b="1" dirty="0" smtClean="0"/>
              <a:t>“I cittadini hanno diritto di riunirsi pacificamente e senz’armi.</a:t>
            </a:r>
          </a:p>
          <a:p>
            <a:pPr algn="just"/>
            <a:r>
              <a:rPr lang="it-IT" sz="2800" b="1" dirty="0" smtClean="0"/>
              <a:t>Per le riunioni, anche in luogo aperto al pubblico, non è richiesto preavviso.</a:t>
            </a:r>
          </a:p>
          <a:p>
            <a:pPr algn="just"/>
            <a:r>
              <a:rPr lang="it-IT" sz="2800" b="1" dirty="0" smtClean="0"/>
              <a:t>Delle riunioni in luogo pubblico deve essere dato preavviso alle autorità, che possono vietarle soltanto per comprovati motivi di sicurezza o di incolumità pubblica.”</a:t>
            </a:r>
            <a:endParaRPr lang="it-IT" sz="2800" b="1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LIBERTA’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RIUNIONE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2800" b="1" dirty="0" smtClean="0"/>
          </a:p>
          <a:p>
            <a:r>
              <a:rPr lang="it-IT" sz="2800" b="1" dirty="0" smtClean="0"/>
              <a:t>Dimensione sociale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Libertà collettiva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Libertà politica = dibattito democratico</a:t>
            </a:r>
            <a:endParaRPr lang="it-IT" sz="2800" b="1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DEFINIZIONE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RIUNIONE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2800" b="1" dirty="0" smtClean="0"/>
          </a:p>
          <a:p>
            <a:r>
              <a:rPr lang="it-IT" b="1" dirty="0" smtClean="0"/>
              <a:t>Compresenza volontaria di più persone nello stesso luogo = corteo, processioni religiose</a:t>
            </a:r>
          </a:p>
          <a:p>
            <a:endParaRPr lang="it-IT" b="1" dirty="0" smtClean="0"/>
          </a:p>
          <a:p>
            <a:pPr>
              <a:buNone/>
            </a:pPr>
            <a:endParaRPr lang="it-IT" b="1" dirty="0" smtClean="0"/>
          </a:p>
          <a:p>
            <a:r>
              <a:rPr lang="it-IT" b="1" dirty="0" smtClean="0"/>
              <a:t>Riunirsi pacificamente e senz’armi = ordine pubblico materiale</a:t>
            </a:r>
            <a:endParaRPr lang="it-IT" b="1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TIPI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RIUNIONE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Luogo privato = libertà di domicilio</a:t>
            </a:r>
          </a:p>
          <a:p>
            <a:endParaRPr lang="it-IT" sz="2800" b="1" dirty="0" smtClean="0"/>
          </a:p>
          <a:p>
            <a:endParaRPr lang="it-IT" sz="2800" b="1" dirty="0" smtClean="0"/>
          </a:p>
          <a:p>
            <a:r>
              <a:rPr lang="it-IT" sz="2800" b="1" dirty="0" smtClean="0"/>
              <a:t>Luogo aperto al pubblico = NO PREAVVISO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Luogo pubblico = obbligo del preavviso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REGOLAMENTI PARLAMENTARI E CONTROLLO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COSTITUZIONALITA’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- Non sono atti con forza di legge (Corte cost. n. 154/1985, </a:t>
            </a:r>
            <a:r>
              <a:rPr lang="it-IT" sz="2800" b="1" dirty="0" err="1" smtClean="0"/>
              <a:t>ord</a:t>
            </a:r>
            <a:r>
              <a:rPr lang="it-IT" sz="2800" b="1" dirty="0" smtClean="0"/>
              <a:t>. Nn. 445 e 446/1993) = non sindacabili = </a:t>
            </a:r>
            <a:r>
              <a:rPr lang="it-IT" sz="2800" b="1" u="sng" dirty="0" smtClean="0"/>
              <a:t>INTERNA CORPORIS ACTA </a:t>
            </a:r>
            <a:r>
              <a:rPr lang="it-IT" sz="2800" b="1" dirty="0" smtClean="0"/>
              <a:t>= </a:t>
            </a:r>
            <a:r>
              <a:rPr lang="it-IT" sz="2800" b="1" u="sng" dirty="0" smtClean="0"/>
              <a:t>INDIPENDENZA E AUTONOMIA DELLE CAMERE</a:t>
            </a:r>
          </a:p>
          <a:p>
            <a:endParaRPr lang="it-IT" sz="2800" b="1" dirty="0"/>
          </a:p>
          <a:p>
            <a:r>
              <a:rPr lang="it-IT" sz="2800" b="1" dirty="0" smtClean="0"/>
              <a:t>Art. 134 Cost.: “La Corte costituzionale giudica sulle controversie relative alla legittimità costituzionale delle legge e degli atti con forza di legge dello Stato e delle Regioni”.</a:t>
            </a:r>
            <a:endParaRPr lang="it-IT" sz="2800" b="1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LIBERTA’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ASSOCIAZIONE 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Art. 18 Cost. </a:t>
            </a:r>
          </a:p>
          <a:p>
            <a:pPr algn="just"/>
            <a:r>
              <a:rPr lang="it-IT" sz="2800" b="1" dirty="0" smtClean="0"/>
              <a:t>“I cittadini hanno diritto di associarsi liberamente, senza autorizzazione, per fini che non sono vietati ai singoli dalla legge penale.</a:t>
            </a:r>
          </a:p>
          <a:p>
            <a:pPr algn="just"/>
            <a:r>
              <a:rPr lang="it-IT" sz="2800" b="1" dirty="0" smtClean="0"/>
              <a:t>Sono proibite le associazioni segrete e quelle che perseguono, anche indirettamente, scopi politici mediante organizzazioni di carattere militare.”</a:t>
            </a:r>
            <a:endParaRPr lang="it-IT" sz="2800" b="1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ART. 18 </a:t>
            </a:r>
            <a:r>
              <a:rPr lang="it-IT" sz="3200" b="1" dirty="0" err="1" smtClean="0"/>
              <a:t>COST</a:t>
            </a:r>
            <a:r>
              <a:rPr lang="it-IT" sz="3200" b="1" dirty="0" smtClean="0"/>
              <a:t>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Fini non vietati ai singoli dalla legge penale = le associazioni possono fare tutto quello che è consentito ai singoli</a:t>
            </a:r>
          </a:p>
          <a:p>
            <a:endParaRPr lang="it-IT" sz="2800" b="1" dirty="0" smtClean="0"/>
          </a:p>
          <a:p>
            <a:endParaRPr lang="it-IT" sz="2800" b="1" dirty="0" smtClean="0"/>
          </a:p>
          <a:p>
            <a:r>
              <a:rPr lang="it-IT" sz="2800" b="1" dirty="0" smtClean="0"/>
              <a:t>Divieto di associazioni per delinquere = lo scopo è commettere i reati ma devono essere reati previsti anche per i singoli</a:t>
            </a:r>
            <a:endParaRPr lang="it-IT" sz="2800" b="1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TIPI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ASSOCIAZIONI VIETATE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Divieto di associazioni segrete</a:t>
            </a:r>
          </a:p>
          <a:p>
            <a:r>
              <a:rPr lang="it-IT" sz="2800" b="1" dirty="0" smtClean="0"/>
              <a:t>L. n. 17/1982 = segretezza strumentale all’attività di interferenza illecita sulle pubbliche istituzioni = P2 (riserva assoluta di legge e riserva di giurisdizione).</a:t>
            </a:r>
          </a:p>
          <a:p>
            <a:endParaRPr lang="it-IT" sz="2800" b="1" dirty="0" smtClean="0"/>
          </a:p>
          <a:p>
            <a:r>
              <a:rPr lang="it-IT" sz="2800" b="1" dirty="0" smtClean="0"/>
              <a:t>Altri tipi di associazioni segrete?</a:t>
            </a:r>
          </a:p>
          <a:p>
            <a:pPr>
              <a:buNone/>
            </a:pPr>
            <a:endParaRPr lang="it-IT" sz="2800" b="1" dirty="0" smtClean="0"/>
          </a:p>
          <a:p>
            <a:r>
              <a:rPr lang="it-IT" sz="2800" b="1" dirty="0" smtClean="0"/>
              <a:t>Massoneria = non è un’associazione segreta</a:t>
            </a:r>
          </a:p>
          <a:p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 smtClean="0"/>
          </a:p>
          <a:p>
            <a:endParaRPr lang="it-IT" sz="2800" b="1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TIPI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ASSOCIAZIONI VIETATE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u="sng" dirty="0" smtClean="0"/>
              <a:t>Divieto di associazioni paramilitari </a:t>
            </a:r>
            <a:r>
              <a:rPr lang="it-IT" sz="2400" b="1" dirty="0" smtClean="0"/>
              <a:t>= “che perseguono, anche indirettamente, scopi politici mediante organizzazioni di carattere militare”</a:t>
            </a:r>
          </a:p>
          <a:p>
            <a:pPr>
              <a:buNone/>
            </a:pPr>
            <a:endParaRPr lang="it-IT" sz="2400" b="1" dirty="0" smtClean="0"/>
          </a:p>
          <a:p>
            <a:r>
              <a:rPr lang="it-IT" sz="2400" b="1" dirty="0" smtClean="0"/>
              <a:t>- Scopo politico (attività politica)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- Struttura organizzativa di natura militare</a:t>
            </a:r>
          </a:p>
          <a:p>
            <a:endParaRPr lang="it-IT" sz="2400" b="1" dirty="0" smtClean="0"/>
          </a:p>
          <a:p>
            <a:r>
              <a:rPr lang="it-IT" sz="2400" b="1" dirty="0" smtClean="0"/>
              <a:t>- Violazione del principio del metodo democratico (art. 49 Cost.)</a:t>
            </a:r>
            <a:endParaRPr lang="it-IT" sz="2400" b="1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DIVIETO </a:t>
            </a:r>
            <a:r>
              <a:rPr lang="it-IT" sz="3200" b="1" dirty="0" err="1" smtClean="0"/>
              <a:t>DI</a:t>
            </a:r>
            <a:r>
              <a:rPr lang="it-IT" sz="3200" b="1" dirty="0" smtClean="0"/>
              <a:t> ASSOCIAZIONI PARAMILITARI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it-IT" sz="2800" b="1" dirty="0" smtClean="0"/>
          </a:p>
          <a:p>
            <a:pPr algn="just"/>
            <a:endParaRPr lang="it-IT" sz="2800" b="1" dirty="0" smtClean="0"/>
          </a:p>
          <a:p>
            <a:pPr algn="just"/>
            <a:r>
              <a:rPr lang="it-IT" sz="2800" b="1" dirty="0" smtClean="0"/>
              <a:t>Decreto legislativo n. 43/1948 = inquadramento degli associati in corpi …. con disciplina gerarchica = divieto per associazioni collegate a partiti politici della dotazione di uniformi o divise per gli aderenti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però </a:t>
            </a:r>
            <a:r>
              <a:rPr lang="it-IT" sz="3200" b="1" dirty="0" err="1" smtClean="0"/>
              <a:t>………………</a:t>
            </a:r>
            <a:r>
              <a:rPr lang="it-IT" sz="3200" b="1" dirty="0" smtClean="0"/>
              <a:t>.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dirty="0" smtClean="0"/>
              <a:t>Contrasto tra un regolamento parlamentare e una norma costituzionale se vi è una legge deliberata nel rispetto del regolamento parlamentare incostituzionale</a:t>
            </a:r>
          </a:p>
          <a:p>
            <a:endParaRPr lang="it-IT" sz="2800" b="1" dirty="0"/>
          </a:p>
          <a:p>
            <a:r>
              <a:rPr lang="it-IT" sz="2800" b="1" dirty="0" smtClean="0"/>
              <a:t>Questione di costituzionalità della legge e d’ufficio del regolamento parlamentare.</a:t>
            </a:r>
            <a:endParaRPr lang="it-IT" sz="28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I REGOLAMENTI DELLA CORTE COSTITUZIONALE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/>
              <a:t>- </a:t>
            </a:r>
            <a:r>
              <a:rPr lang="it-IT" sz="2800" b="1" dirty="0" smtClean="0"/>
              <a:t>Non istituiti dalla Costituzione, ma da una legge ordinaria (n. 87/1953)</a:t>
            </a:r>
          </a:p>
          <a:p>
            <a:pPr>
              <a:buNone/>
            </a:pPr>
            <a:endParaRPr lang="it-IT" sz="2800" b="1" dirty="0" smtClean="0"/>
          </a:p>
          <a:p>
            <a:r>
              <a:rPr lang="it-IT" sz="2800" b="1" dirty="0" smtClean="0"/>
              <a:t>- Fonti primarie = potestà discendente dalla Costituzione</a:t>
            </a:r>
          </a:p>
          <a:p>
            <a:endParaRPr lang="it-IT" sz="2800" b="1" dirty="0"/>
          </a:p>
          <a:p>
            <a:r>
              <a:rPr lang="it-IT" sz="2800" b="1" dirty="0" smtClean="0"/>
              <a:t>- </a:t>
            </a:r>
            <a:r>
              <a:rPr lang="it-IT" sz="2800" b="1" dirty="0" err="1" smtClean="0"/>
              <a:t>L.</a:t>
            </a:r>
            <a:r>
              <a:rPr lang="it-IT" sz="2800" b="1" dirty="0" smtClean="0"/>
              <a:t> n. 87/1953 = non istitutiva, ma ricognitiva </a:t>
            </a:r>
          </a:p>
          <a:p>
            <a:endParaRPr lang="it-IT" sz="2800" b="1" dirty="0"/>
          </a:p>
          <a:p>
            <a:r>
              <a:rPr lang="it-IT" sz="2800" b="1" dirty="0" smtClean="0"/>
              <a:t>- Contrasto con le legge = preferenza della legge.</a:t>
            </a:r>
            <a:endParaRPr lang="it-IT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L’ATTO RISULTANTE DA REFERENDUM ABROGATIVO = FONTI PRIMARIA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b="1" u="sng" dirty="0" smtClean="0"/>
              <a:t>Abrogazione parziale di una legge = mutamenti di significati normativi = innovare</a:t>
            </a:r>
          </a:p>
          <a:p>
            <a:endParaRPr lang="it-IT" sz="2800" b="1" u="sng" dirty="0"/>
          </a:p>
          <a:p>
            <a:endParaRPr lang="it-IT" sz="2800" b="1" u="sng" dirty="0" smtClean="0"/>
          </a:p>
          <a:p>
            <a:r>
              <a:rPr lang="it-IT" sz="2800" b="1" u="sng" dirty="0" smtClean="0"/>
              <a:t>- Legge popolare = </a:t>
            </a:r>
            <a:r>
              <a:rPr lang="it-IT" sz="2800" b="1" u="sng" dirty="0" err="1" smtClean="0"/>
              <a:t>lex</a:t>
            </a:r>
            <a:r>
              <a:rPr lang="it-IT" sz="2800" b="1" u="sng" dirty="0" smtClean="0"/>
              <a:t> rogata</a:t>
            </a:r>
            <a:endParaRPr lang="it-IT" sz="2800" b="1" u="sng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IL REFERENDUM ABROGATIVO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sz="2400" b="1" dirty="0" smtClean="0"/>
              <a:t>Art. 75 Cost.:</a:t>
            </a:r>
          </a:p>
          <a:p>
            <a:pPr algn="just"/>
            <a:r>
              <a:rPr lang="it-IT" sz="2400" b="1" dirty="0" smtClean="0"/>
              <a:t>“E’ indetto referendum popolare per deliberare l’abrogazione, totale o parziale, di una legge o di un atto avente valore di legge, quando lo richiedono cinquecentomila elettori o cinque Consigli regionali.</a:t>
            </a:r>
          </a:p>
          <a:p>
            <a:pPr algn="just"/>
            <a:r>
              <a:rPr lang="it-IT" sz="2400" b="1" dirty="0" smtClean="0"/>
              <a:t>Non è ammesso il referendum per le leggi tributarie e di bilancio, di amnistia e indulto, di autorizzazione alla ratifica dei trattati internazionali.</a:t>
            </a:r>
          </a:p>
          <a:p>
            <a:pPr algn="just"/>
            <a:r>
              <a:rPr lang="it-IT" sz="2400" b="1" dirty="0" smtClean="0"/>
              <a:t>Hanno diritto di partecipare al referendum tutti i cittadini chiamati ad eleggere la Camera dei deputati.</a:t>
            </a:r>
          </a:p>
          <a:p>
            <a:pPr algn="just"/>
            <a:r>
              <a:rPr lang="it-IT" sz="2400" b="1" dirty="0" smtClean="0"/>
              <a:t>La proposta soggetta a referendum è approvata se ha partecipato alla votazione la maggioranza degli aventi diritto al voto, e se è raggiunta la maggioranza dei voti validamente espressi. La legge determina le modalità di attuazione del referendum.</a:t>
            </a:r>
          </a:p>
          <a:p>
            <a:pPr algn="just"/>
            <a:r>
              <a:rPr lang="it-IT" sz="2400" b="1" dirty="0" smtClean="0"/>
              <a:t>La legge determina le modalità di attuazione del referendum”.</a:t>
            </a:r>
            <a:endParaRPr lang="it-IT" sz="2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2575</Words>
  <Application>Microsoft Office PowerPoint</Application>
  <PresentationFormat>Presentazione su schermo (4:3)</PresentationFormat>
  <Paragraphs>339</Paragraphs>
  <Slides>54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54</vt:i4>
      </vt:variant>
    </vt:vector>
  </HeadingPairs>
  <TitlesOfParts>
    <vt:vector size="55" baseType="lpstr">
      <vt:lpstr>Tema di Office</vt:lpstr>
      <vt:lpstr>FONTI PRIMARIE E DIRITTI FONDAMENTALI</vt:lpstr>
      <vt:lpstr>ALTRE FONTI PRIMARIE</vt:lpstr>
      <vt:lpstr>I REGOLAMENTI PARLAMENTARI</vt:lpstr>
      <vt:lpstr>SONO FONTI PRIMARIE. PERCHE’?</vt:lpstr>
      <vt:lpstr>REGOLAMENTI PARLAMENTARI E CONTROLLO DI COSTITUZIONALITA’</vt:lpstr>
      <vt:lpstr>però ……………….</vt:lpstr>
      <vt:lpstr>I REGOLAMENTI DELLA CORTE COSTITUZIONALE</vt:lpstr>
      <vt:lpstr>L’ATTO RISULTANTE DA REFERENDUM ABROGATIVO = FONTI PRIMARIA</vt:lpstr>
      <vt:lpstr>IL REFERENDUM ABROGATIVO</vt:lpstr>
      <vt:lpstr>IL REFERENDUM ABROGATIVO</vt:lpstr>
      <vt:lpstr>REFERENDUM ABROGATIVO</vt:lpstr>
      <vt:lpstr>PROCEDIMENTO REFERENDARIO</vt:lpstr>
      <vt:lpstr>ESTENSIONE DELLE LEGGI ESCLUSE DA REFERENDUM ABROGATIVO (CORTE COST., SENT. N. 16/1978)</vt:lpstr>
      <vt:lpstr>RAPPORTO TRA REFERENDUM ABROGATIVO E MAGGIORANZA DI GOVERNO</vt:lpstr>
      <vt:lpstr>QUORUM PARTECIPATIVO E ASTENSIONE</vt:lpstr>
      <vt:lpstr>LE FONTI SECONDARIE: I REGOLAMENTI GOVERNATIVI</vt:lpstr>
      <vt:lpstr>TIPI DI REGOLAMENTO</vt:lpstr>
      <vt:lpstr>DIRITTI FONDAMENTALI: STRUMENTI DI TUTELA</vt:lpstr>
      <vt:lpstr>Art. 3, c. 1 Cost.</vt:lpstr>
      <vt:lpstr> EGUAGLIANZA SOSTANZIALE</vt:lpstr>
      <vt:lpstr>LO STRUMENTO DELLA RAGIONEVOLEZZA</vt:lpstr>
      <vt:lpstr>I DIRITTI FONDAMENTALI NELLA COSTITUZIONE ITALIANA</vt:lpstr>
      <vt:lpstr>ART. 2 COST.</vt:lpstr>
      <vt:lpstr>ART. 2 COST.: INTEPRETAZIONI</vt:lpstr>
      <vt:lpstr>DIRITTI CREATI IN BASE ALLA CLAUSOLA APERTA</vt:lpstr>
      <vt:lpstr>CRITICA ALLA TEORIA DELLA CLAUSOLA APERTA</vt:lpstr>
      <vt:lpstr>TESI PIU’ ACCREDITATA</vt:lpstr>
      <vt:lpstr>Sentenza n. 161/1985</vt:lpstr>
      <vt:lpstr>I DIRITTI FONDAMENTALI: CITTADINI E STRANIERI. L’ESTENSIONE DEI DIRITTI</vt:lpstr>
      <vt:lpstr>Continua …….</vt:lpstr>
      <vt:lpstr>ALTRO MODO DI ESTENDERE AI NON CITTADINI I DIRITTI</vt:lpstr>
      <vt:lpstr>DIRITTI CHE LA COSTITUZIONE RISERVA AGLI STRANIERI</vt:lpstr>
      <vt:lpstr>Continua ………………</vt:lpstr>
      <vt:lpstr>CONFLITTI FRA DIRITTI</vt:lpstr>
      <vt:lpstr>LA LIBERTA’ DI DOMICILIO</vt:lpstr>
      <vt:lpstr>DEFINIZIONE DI DOMICILIO</vt:lpstr>
      <vt:lpstr>SOGGETTI TITOLARI DELLA LIBERTA’ DI DOMICILIO</vt:lpstr>
      <vt:lpstr>LIMITAZIONI DEL DOMICILIO</vt:lpstr>
      <vt:lpstr>ART. 14, c.3 Cost.</vt:lpstr>
      <vt:lpstr> LIBERTA’ E SEGRETEZZA DELLA CORRISPONDENZA E DELLA COMUNICAZIONE</vt:lpstr>
      <vt:lpstr>ART. 15 COST. E ART. 21 COST.</vt:lpstr>
      <vt:lpstr>NOZIONE DI CORRISPONDENZA</vt:lpstr>
      <vt:lpstr>DIRITTO ALLA RISERVATEZZA O PRIVACY</vt:lpstr>
      <vt:lpstr>ART. 16 COST. = LIBERTA’ DI CIRCOLAZIONE SOGGIORNO</vt:lpstr>
      <vt:lpstr>ART. 16 COST.</vt:lpstr>
      <vt:lpstr>ART. 17 COST. = LIBERTA’ DI RIUNIONE</vt:lpstr>
      <vt:lpstr>LIBERTA’ DI RIUNIONE</vt:lpstr>
      <vt:lpstr>DEFINIZIONE DI RIUNIONE</vt:lpstr>
      <vt:lpstr>TIPI DI RIUNIONE</vt:lpstr>
      <vt:lpstr>LIBERTA’ DI ASSOCIAZIONE </vt:lpstr>
      <vt:lpstr>ART. 18 COST.</vt:lpstr>
      <vt:lpstr>TIPI DI ASSOCIAZIONI VIETATE</vt:lpstr>
      <vt:lpstr>TIPI DI ASSOCIAZIONI VIETATE</vt:lpstr>
      <vt:lpstr>DIVIETO DI ASSOCIAZIONI PARAMILITARI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Daniele</dc:creator>
  <cp:lastModifiedBy>Chiara Bertoni</cp:lastModifiedBy>
  <cp:revision>70</cp:revision>
  <dcterms:created xsi:type="dcterms:W3CDTF">2012-10-19T07:45:29Z</dcterms:created>
  <dcterms:modified xsi:type="dcterms:W3CDTF">2012-10-30T14:35:40Z</dcterms:modified>
</cp:coreProperties>
</file>