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1800" b="1" dirty="0" smtClean="0">
                <a:solidFill>
                  <a:srgbClr val="000000"/>
                </a:solidFill>
                <a:latin typeface="Verdana" pitchFamily="34" charset="0"/>
              </a:rPr>
              <a:t>Efficienza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 è il termine usato per descrivere l’uso attento delle risorse da parte di un algoritmo.</a:t>
            </a:r>
          </a:p>
          <a:p>
            <a:endParaRPr lang="it-IT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Come si misurano il tempo e lo spazio consumati da un algoritmo, in modo da determinare se è efficiente? </a:t>
            </a:r>
          </a:p>
          <a:p>
            <a:endParaRPr lang="it-IT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L’</a:t>
            </a:r>
            <a:r>
              <a:rPr lang="it-IT" sz="1800" i="1" dirty="0" smtClean="0">
                <a:solidFill>
                  <a:srgbClr val="000000"/>
                </a:solidFill>
                <a:latin typeface="Verdana" pitchFamily="34" charset="0"/>
              </a:rPr>
              <a:t>efficienza rispetto allo spazio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 si può giudicare in base alla quantità di informazioni che l’algoritmo deve registrare nella memoria del computer per svolgere il proprio compito, oltre ai dati iniziali sui quali opera.</a:t>
            </a:r>
          </a:p>
          <a:p>
            <a:endParaRPr lang="it-IT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L’</a:t>
            </a:r>
            <a:r>
              <a:rPr lang="it-IT" sz="1800" i="1" dirty="0" smtClean="0">
                <a:solidFill>
                  <a:srgbClr val="000000"/>
                </a:solidFill>
                <a:latin typeface="Verdana" pitchFamily="34" charset="0"/>
              </a:rPr>
              <a:t>efficienza rispetto al tempo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 di un algoritmo è un’indicazione della quantità di “lavoro” richiesto dall’algoritmo stesso. È una misura dell’efficienza implicita del metodo, indipendente dalla velocità della macchina su cui è eseguito, dai valori dei dati di ingresso elaborati ma non dalla loro quantità.</a:t>
            </a:r>
            <a:endParaRPr lang="el-GR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MISURE DELLA COMPLESSITA’</a:t>
            </a:r>
            <a:endParaRPr lang="it-IT" dirty="0"/>
          </a:p>
        </p:txBody>
      </p:sp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2771800" y="5010745"/>
            <a:ext cx="5245100" cy="5810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Elaborano terne di valori (probabilmente all’interno di tre cicli nidificati).</a:t>
            </a:r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1387500" y="5009158"/>
            <a:ext cx="1384300" cy="593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N</a:t>
            </a:r>
            <a:r>
              <a:rPr lang="it-IT" sz="1800" baseline="30000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7" name="Rectangle 46"/>
          <p:cNvSpPr>
            <a:spLocks noChangeArrowheads="1"/>
          </p:cNvSpPr>
          <p:nvPr/>
        </p:nvSpPr>
        <p:spPr bwMode="auto">
          <a:xfrm>
            <a:off x="2771800" y="4288433"/>
            <a:ext cx="5245100" cy="720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Risolvono alcuni problemi di interesse pratico per i quali non si conoscono ancora algoritmi non esponenziali.</a:t>
            </a:r>
          </a:p>
        </p:txBody>
      </p:sp>
      <p:sp>
        <p:nvSpPr>
          <p:cNvPr id="8" name="Rectangle 45"/>
          <p:cNvSpPr>
            <a:spLocks noChangeArrowheads="1"/>
          </p:cNvSpPr>
          <p:nvPr/>
        </p:nvSpPr>
        <p:spPr bwMode="auto">
          <a:xfrm>
            <a:off x="1387500" y="4288433"/>
            <a:ext cx="1384300" cy="720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2</a:t>
            </a:r>
            <a:r>
              <a:rPr lang="it-IT" sz="1800" baseline="30000">
                <a:solidFill>
                  <a:srgbClr val="000000"/>
                </a:solidFill>
                <a:latin typeface="Verdana" pitchFamily="34" charset="0"/>
              </a:rPr>
              <a:t>N</a:t>
            </a:r>
          </a:p>
        </p:txBody>
      </p:sp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2771800" y="3770908"/>
            <a:ext cx="52451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Elaborano gli elementi dell’input a coppie (probabilmente all’interno di due cicli nidificati).</a:t>
            </a:r>
          </a:p>
        </p:txBody>
      </p:sp>
      <p:sp>
        <p:nvSpPr>
          <p:cNvPr id="10" name="Rectangle 43"/>
          <p:cNvSpPr>
            <a:spLocks noChangeArrowheads="1"/>
          </p:cNvSpPr>
          <p:nvPr/>
        </p:nvSpPr>
        <p:spPr bwMode="auto">
          <a:xfrm>
            <a:off x="1387500" y="3770908"/>
            <a:ext cx="13843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N</a:t>
            </a:r>
            <a:r>
              <a:rPr lang="it-IT" sz="1800" baseline="30000">
                <a:solidFill>
                  <a:srgbClr val="0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2771800" y="3253383"/>
            <a:ext cx="52451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Suddividono il problema in sottoproblemi più piccolo che vengono risolti indipendentemente.</a:t>
            </a:r>
          </a:p>
        </p:txBody>
      </p:sp>
      <p:sp>
        <p:nvSpPr>
          <p:cNvPr id="12" name="Rectangle 41"/>
          <p:cNvSpPr>
            <a:spLocks noChangeArrowheads="1"/>
          </p:cNvSpPr>
          <p:nvPr/>
        </p:nvSpPr>
        <p:spPr bwMode="auto">
          <a:xfrm>
            <a:off x="1387500" y="3253383"/>
            <a:ext cx="13843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NlogN</a:t>
            </a:r>
          </a:p>
        </p:txBody>
      </p:sp>
      <p:sp>
        <p:nvSpPr>
          <p:cNvPr id="13" name="Rectangle 40"/>
          <p:cNvSpPr>
            <a:spLocks noChangeArrowheads="1"/>
          </p:cNvSpPr>
          <p:nvPr/>
        </p:nvSpPr>
        <p:spPr bwMode="auto">
          <a:xfrm>
            <a:off x="2771800" y="2735858"/>
            <a:ext cx="52451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Eseguono poche operazioni su ciascun elemento dell’input.</a:t>
            </a:r>
          </a:p>
        </p:txBody>
      </p:sp>
      <p:sp>
        <p:nvSpPr>
          <p:cNvPr id="14" name="Rectangle 39"/>
          <p:cNvSpPr>
            <a:spLocks noChangeArrowheads="1"/>
          </p:cNvSpPr>
          <p:nvPr/>
        </p:nvSpPr>
        <p:spPr bwMode="auto">
          <a:xfrm>
            <a:off x="1387500" y="2735858"/>
            <a:ext cx="13843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N</a:t>
            </a:r>
          </a:p>
        </p:txBody>
      </p:sp>
      <p:sp>
        <p:nvSpPr>
          <p:cNvPr id="15" name="Rectangle 38"/>
          <p:cNvSpPr>
            <a:spLocks noChangeArrowheads="1"/>
          </p:cNvSpPr>
          <p:nvPr/>
        </p:nvSpPr>
        <p:spPr bwMode="auto">
          <a:xfrm>
            <a:off x="2771800" y="2218333"/>
            <a:ext cx="52451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Risolvono grossi problemi riducendone la dimensione di un fattore costante.</a:t>
            </a: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1387500" y="2218333"/>
            <a:ext cx="13843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>
                <a:solidFill>
                  <a:srgbClr val="000000"/>
                </a:solidFill>
                <a:latin typeface="Verdana" pitchFamily="34" charset="0"/>
              </a:rPr>
              <a:t>logN</a:t>
            </a:r>
          </a:p>
        </p:txBody>
      </p:sp>
      <p:sp>
        <p:nvSpPr>
          <p:cNvPr id="17" name="Rectangle 36"/>
          <p:cNvSpPr>
            <a:spLocks noChangeArrowheads="1"/>
          </p:cNvSpPr>
          <p:nvPr/>
        </p:nvSpPr>
        <p:spPr bwMode="auto">
          <a:xfrm>
            <a:off x="2771800" y="1700808"/>
            <a:ext cx="52451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800" b="1">
                <a:solidFill>
                  <a:srgbClr val="000000"/>
                </a:solidFill>
                <a:latin typeface="Verdana" pitchFamily="34" charset="0"/>
              </a:rPr>
              <a:t>Tipologia di algoritmo</a:t>
            </a:r>
          </a:p>
        </p:txBody>
      </p:sp>
      <p:sp>
        <p:nvSpPr>
          <p:cNvPr id="18" name="Rectangle 35"/>
          <p:cNvSpPr>
            <a:spLocks noChangeArrowheads="1"/>
          </p:cNvSpPr>
          <p:nvPr/>
        </p:nvSpPr>
        <p:spPr bwMode="auto">
          <a:xfrm>
            <a:off x="1387500" y="1700808"/>
            <a:ext cx="1384300" cy="5175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it-IT" sz="1400" b="1">
                <a:solidFill>
                  <a:srgbClr val="000000"/>
                </a:solidFill>
                <a:latin typeface="Verdana" pitchFamily="34" charset="0"/>
              </a:rPr>
              <a:t>Tempo di esecuzione</a:t>
            </a:r>
          </a:p>
        </p:txBody>
      </p:sp>
      <p:sp>
        <p:nvSpPr>
          <p:cNvPr id="19" name="Line 49"/>
          <p:cNvSpPr>
            <a:spLocks noChangeShapeType="1"/>
          </p:cNvSpPr>
          <p:nvPr/>
        </p:nvSpPr>
        <p:spPr bwMode="auto">
          <a:xfrm>
            <a:off x="1387500" y="1700808"/>
            <a:ext cx="6629400" cy="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0" name="Line 50"/>
          <p:cNvSpPr>
            <a:spLocks noChangeShapeType="1"/>
          </p:cNvSpPr>
          <p:nvPr/>
        </p:nvSpPr>
        <p:spPr bwMode="auto">
          <a:xfrm>
            <a:off x="1387500" y="2218333"/>
            <a:ext cx="6629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1" name="Line 51"/>
          <p:cNvSpPr>
            <a:spLocks noChangeShapeType="1"/>
          </p:cNvSpPr>
          <p:nvPr/>
        </p:nvSpPr>
        <p:spPr bwMode="auto">
          <a:xfrm>
            <a:off x="1387500" y="2735858"/>
            <a:ext cx="6629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>
            <a:off x="1387500" y="3253383"/>
            <a:ext cx="6629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3" name="Line 53"/>
          <p:cNvSpPr>
            <a:spLocks noChangeShapeType="1"/>
          </p:cNvSpPr>
          <p:nvPr/>
        </p:nvSpPr>
        <p:spPr bwMode="auto">
          <a:xfrm>
            <a:off x="1387500" y="3770908"/>
            <a:ext cx="6629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4" name="Line 56"/>
          <p:cNvSpPr>
            <a:spLocks noChangeShapeType="1"/>
          </p:cNvSpPr>
          <p:nvPr/>
        </p:nvSpPr>
        <p:spPr bwMode="auto">
          <a:xfrm>
            <a:off x="1387500" y="5602883"/>
            <a:ext cx="6629400" cy="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5" name="Line 57"/>
          <p:cNvSpPr>
            <a:spLocks noChangeShapeType="1"/>
          </p:cNvSpPr>
          <p:nvPr/>
        </p:nvSpPr>
        <p:spPr bwMode="auto">
          <a:xfrm flipH="1">
            <a:off x="1387500" y="1700808"/>
            <a:ext cx="0" cy="3902075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6" name="Line 59"/>
          <p:cNvSpPr>
            <a:spLocks noChangeShapeType="1"/>
          </p:cNvSpPr>
          <p:nvPr/>
        </p:nvSpPr>
        <p:spPr bwMode="auto">
          <a:xfrm flipH="1">
            <a:off x="8004200" y="1700808"/>
            <a:ext cx="12700" cy="3863975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DESCRIZIONE </a:t>
            </a:r>
            <a:r>
              <a:rPr lang="it-IT" dirty="0" err="1" smtClean="0"/>
              <a:t>DI</a:t>
            </a:r>
            <a:r>
              <a:rPr lang="it-IT" dirty="0" smtClean="0"/>
              <a:t> UN ALGORITMO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Il linguaggio di descrizione di un algoritmo deve essere adeguato alle caratteristiche del suo esecutore.</a:t>
            </a:r>
          </a:p>
          <a:p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esecutore umano: </a:t>
            </a:r>
          </a:p>
          <a:p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- linguaggio naturale (eventualmente strutturato)</a:t>
            </a:r>
          </a:p>
          <a:p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- linguaggio grafico (es. diagrammi di flusso)</a:t>
            </a:r>
          </a:p>
          <a:p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calcolatore (esecutore automatico): </a:t>
            </a:r>
          </a:p>
          <a:p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- linguaggio di programmazione </a:t>
            </a:r>
          </a:p>
          <a:p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  (programma = specifica di una computazione)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PSEUDOCODICE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Utilizzare un insieme di istruzioni per MT per descrivere un algoritmo </a:t>
            </a: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non è certamente agevole.</a:t>
            </a:r>
          </a:p>
          <a:p>
            <a:pPr>
              <a:spcBef>
                <a:spcPct val="20000"/>
              </a:spcBef>
              <a:buNone/>
            </a:pPr>
            <a:endParaRPr lang="it-IT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Molti studiosi di informatica utilizzano una notazione denominata </a:t>
            </a:r>
          </a:p>
          <a:p>
            <a:pPr>
              <a:spcBef>
                <a:spcPct val="20000"/>
              </a:spcBef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Verdana" pitchFamily="34" charset="0"/>
              </a:rPr>
              <a:t>pseudocodice 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per progettare e rappresentare gli algoritmi. Si tratta </a:t>
            </a: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di costrutti in </a:t>
            </a:r>
            <a:r>
              <a:rPr lang="it-IT" sz="1800" dirty="0" err="1" smtClean="0">
                <a:solidFill>
                  <a:srgbClr val="000000"/>
                </a:solidFill>
                <a:latin typeface="Verdana" pitchFamily="34" charset="0"/>
              </a:rPr>
              <a:t>simil-linguaggio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 naturale studiati per assomigliare alle </a:t>
            </a:r>
          </a:p>
          <a:p>
            <a:pPr marL="1588" indent="-1588"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istruzioni di un linguaggio di programmazione, ma che in realtà 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non si eseguono </a:t>
            </a: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su un computer. </a:t>
            </a:r>
          </a:p>
          <a:p>
            <a:pPr>
              <a:spcBef>
                <a:spcPct val="20000"/>
              </a:spcBef>
              <a:buNone/>
            </a:pPr>
            <a:endParaRPr lang="it-IT" sz="18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Lo pseudocodice rappresenta un compromesso tra i due estremi del </a:t>
            </a: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linguaggio naturale e di quello formale; è semplice, altamente </a:t>
            </a:r>
          </a:p>
          <a:p>
            <a:pPr>
              <a:spcBef>
                <a:spcPct val="20000"/>
              </a:spcBef>
              <a:buNone/>
            </a:pPr>
            <a:r>
              <a:rPr lang="it-IT" sz="1800" dirty="0" smtClean="0">
                <a:solidFill>
                  <a:srgbClr val="000000"/>
                </a:solidFill>
                <a:latin typeface="Verdana" pitchFamily="34" charset="0"/>
              </a:rPr>
              <a:t>leggibile e praticamente privo di regole grammaticali.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spcBef>
                <a:spcPct val="20000"/>
              </a:spcBef>
              <a:buNone/>
            </a:pPr>
            <a:r>
              <a:rPr lang="it-IT" sz="2000" u="sng" dirty="0" smtClean="0">
                <a:solidFill>
                  <a:srgbClr val="000000"/>
                </a:solidFill>
                <a:latin typeface="Verdana" pitchFamily="34" charset="0"/>
              </a:rPr>
              <a:t>Esempio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 moltiplicazione per somme</a:t>
            </a:r>
          </a:p>
          <a:p>
            <a:pPr marL="457200" indent="-457200"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Problema: dati due numeri interi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a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e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b</a:t>
            </a:r>
            <a:r>
              <a:rPr lang="it-IT" sz="2000" dirty="0" smtClean="0">
                <a:latin typeface="Verdana" pitchFamily="34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maggiori o uguali a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0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,</a:t>
            </a: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determinarne il prodotto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p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marL="457200" indent="-457200"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p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 0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se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b=0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vai all’istruzione 6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p  </a:t>
            </a:r>
            <a:r>
              <a:rPr lang="it-IT" sz="2000" i="1" dirty="0" err="1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p+a</a:t>
            </a:r>
            <a:endParaRPr lang="it-IT" sz="2000" i="1" dirty="0" smtClean="0">
              <a:solidFill>
                <a:srgbClr val="000000"/>
              </a:solidFill>
              <a:latin typeface="Verdana" pitchFamily="34" charset="0"/>
              <a:sym typeface="Wingdings" pitchFamily="2" charset="2"/>
            </a:endParaRP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b  b-1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vai all’istruzione 2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fine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TERMINAZIONE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spcBef>
                <a:spcPct val="20000"/>
              </a:spcBef>
              <a:buNone/>
            </a:pPr>
            <a:r>
              <a:rPr lang="it-IT" sz="2000" u="sng" dirty="0" smtClean="0">
                <a:solidFill>
                  <a:srgbClr val="000000"/>
                </a:solidFill>
                <a:latin typeface="Verdana" pitchFamily="34" charset="0"/>
              </a:rPr>
              <a:t>ATTENZIONE!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 </a:t>
            </a:r>
          </a:p>
          <a:p>
            <a:pPr marL="457200" indent="-457200"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Il fatto che il numero di istruzioni presenti nella descrizione di un </a:t>
            </a: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algoritmo sia finito non implica necessariamente che l’algoritmo </a:t>
            </a: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termini in un tempo finito!</a:t>
            </a:r>
          </a:p>
          <a:p>
            <a:pPr marL="457200" indent="-457200"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r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 0</a:t>
            </a:r>
            <a:endParaRPr lang="it-IT" sz="2000" dirty="0" smtClean="0">
              <a:solidFill>
                <a:srgbClr val="000000"/>
              </a:solidFill>
              <a:latin typeface="Verdana" pitchFamily="34" charset="0"/>
              <a:sym typeface="Wingdings" pitchFamily="2" charset="2"/>
            </a:endParaRP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r  r+1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vai all’istruzione 2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 fine</a:t>
            </a:r>
          </a:p>
          <a:p>
            <a:pPr marL="457200" indent="-457200"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Manca la condizione di uscita dal ciclo!</a:t>
            </a:r>
            <a:endParaRPr lang="it-IT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DIAGRAMMI </a:t>
            </a:r>
            <a:r>
              <a:rPr lang="it-IT" dirty="0" err="1" smtClean="0"/>
              <a:t>DI</a:t>
            </a:r>
            <a:r>
              <a:rPr lang="it-IT" dirty="0" smtClean="0"/>
              <a:t> FLUSSO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Un diagramma di flusso (</a:t>
            </a:r>
            <a:r>
              <a:rPr lang="it-IT" sz="2000" i="1" dirty="0" smtClean="0">
                <a:solidFill>
                  <a:srgbClr val="000000"/>
                </a:solidFill>
                <a:latin typeface="Verdana" pitchFamily="34" charset="0"/>
              </a:rPr>
              <a:t>flow chart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) è la rappresentazione grafica dei </a:t>
            </a:r>
          </a:p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passi che costituiscono un algoritmo.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E’ uno strumento efficace per la descrizione degli algoritmi.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I diagrammi di flusso usano forme geometriche diverse per </a:t>
            </a:r>
          </a:p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rappresentare: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trasferimento di informazioni (lettura dati, scrittura risultati, visualizzazione dati intermedi)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esecuzione di calcoli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assunzione di decisioni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esecuzione di iterazioni (ripetizione di sequenze di operazioni)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None/>
            </a:pP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Simboli convenzionali: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2000" b="1" dirty="0" smtClean="0">
                <a:solidFill>
                  <a:srgbClr val="000000"/>
                </a:solidFill>
                <a:latin typeface="Verdana" pitchFamily="34" charset="0"/>
              </a:rPr>
              <a:t>Elaborazione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– I blocchi rettangolari possono rappresentare istruzioni di assegnamento o più in generale istruzioni che comportano una qualche modifica dello stato globale della computazione.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2000" b="1" dirty="0" smtClean="0">
                <a:solidFill>
                  <a:srgbClr val="000000"/>
                </a:solidFill>
                <a:latin typeface="Verdana" pitchFamily="34" charset="0"/>
              </a:rPr>
              <a:t>Decisione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– I blocchi a forma di rombo vengono utilizzati per rappresentare istruzioni di salto condizionato. </a:t>
            </a: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spcBef>
                <a:spcPct val="20000"/>
              </a:spcBef>
              <a:buNone/>
            </a:pPr>
            <a:r>
              <a:rPr lang="it-IT" sz="2000" b="1" dirty="0" smtClean="0">
                <a:solidFill>
                  <a:srgbClr val="000000"/>
                </a:solidFill>
                <a:latin typeface="Verdana" pitchFamily="34" charset="0"/>
              </a:rPr>
              <a:t>Inizio/fine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 – I blocchi ovali vengono utilizzati per rappresentare l’inizio e la fine dell’algoritmo.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SIMBOLI</a:t>
            </a:r>
            <a:endParaRPr lang="it-IT" dirty="0"/>
          </a:p>
        </p:txBody>
      </p:sp>
      <p:grpSp>
        <p:nvGrpSpPr>
          <p:cNvPr id="23" name="Group 42"/>
          <p:cNvGrpSpPr>
            <a:grpSpLocks/>
          </p:cNvGrpSpPr>
          <p:nvPr/>
        </p:nvGrpSpPr>
        <p:grpSpPr bwMode="auto">
          <a:xfrm>
            <a:off x="3779912" y="1484784"/>
            <a:ext cx="990600" cy="1216025"/>
            <a:chOff x="5239" y="1386"/>
            <a:chExt cx="624" cy="766"/>
          </a:xfrm>
        </p:grpSpPr>
        <p:sp>
          <p:nvSpPr>
            <p:cNvPr id="24" name="AutoShape 20"/>
            <p:cNvSpPr>
              <a:spLocks noChangeArrowheads="1"/>
            </p:cNvSpPr>
            <p:nvPr/>
          </p:nvSpPr>
          <p:spPr bwMode="auto">
            <a:xfrm>
              <a:off x="5239" y="1598"/>
              <a:ext cx="624" cy="33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5262" y="1636"/>
              <a:ext cx="58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i="1" dirty="0">
                  <a:solidFill>
                    <a:srgbClr val="000000"/>
                  </a:solidFill>
                  <a:latin typeface="Verdana" pitchFamily="34" charset="0"/>
                </a:rPr>
                <a:t>v </a:t>
              </a:r>
              <a:r>
                <a:rPr lang="it-IT" i="1" dirty="0">
                  <a:solidFill>
                    <a:srgbClr val="000000"/>
                  </a:solidFill>
                  <a:latin typeface="Verdana" pitchFamily="34" charset="0"/>
                  <a:sym typeface="Wingdings" pitchFamily="2" charset="2"/>
                </a:rPr>
                <a:t> E</a:t>
              </a:r>
              <a:endParaRPr lang="it-IT" i="1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26" name="Line 34"/>
            <p:cNvSpPr>
              <a:spLocks noChangeShapeType="1"/>
            </p:cNvSpPr>
            <p:nvPr/>
          </p:nvSpPr>
          <p:spPr bwMode="auto">
            <a:xfrm>
              <a:off x="5544" y="1386"/>
              <a:ext cx="0" cy="2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Line 35"/>
            <p:cNvSpPr>
              <a:spLocks noChangeShapeType="1"/>
            </p:cNvSpPr>
            <p:nvPr/>
          </p:nvSpPr>
          <p:spPr bwMode="auto">
            <a:xfrm>
              <a:off x="5548" y="1936"/>
              <a:ext cx="0" cy="2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8" name="AutoShape 21"/>
          <p:cNvSpPr>
            <a:spLocks noChangeArrowheads="1"/>
          </p:cNvSpPr>
          <p:nvPr/>
        </p:nvSpPr>
        <p:spPr bwMode="auto">
          <a:xfrm>
            <a:off x="3625478" y="3559051"/>
            <a:ext cx="1295400" cy="609600"/>
          </a:xfrm>
          <a:prstGeom prst="flowChartDecision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9" name="Line 36"/>
          <p:cNvSpPr>
            <a:spLocks noChangeShapeType="1"/>
          </p:cNvSpPr>
          <p:nvPr/>
        </p:nvSpPr>
        <p:spPr bwMode="auto">
          <a:xfrm>
            <a:off x="4281115" y="3212976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0" name="Line 37"/>
          <p:cNvSpPr>
            <a:spLocks noChangeShapeType="1"/>
          </p:cNvSpPr>
          <p:nvPr/>
        </p:nvSpPr>
        <p:spPr bwMode="auto">
          <a:xfrm>
            <a:off x="3623890" y="3898776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1" name="Line 38"/>
          <p:cNvSpPr>
            <a:spLocks noChangeShapeType="1"/>
          </p:cNvSpPr>
          <p:nvPr/>
        </p:nvSpPr>
        <p:spPr bwMode="auto">
          <a:xfrm>
            <a:off x="4928815" y="3889251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4084265" y="3657476"/>
            <a:ext cx="3587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i="1">
                <a:solidFill>
                  <a:srgbClr val="000000"/>
                </a:solidFill>
                <a:latin typeface="Verdana" pitchFamily="34" charset="0"/>
                <a:sym typeface="Wingdings" pitchFamily="2" charset="2"/>
              </a:rPr>
              <a:t>B</a:t>
            </a:r>
            <a:endParaRPr lang="it-IT" i="1">
              <a:solidFill>
                <a:srgbClr val="000000"/>
              </a:solidFill>
              <a:latin typeface="Verdana" pitchFamily="34" charset="0"/>
            </a:endParaRPr>
          </a:p>
        </p:txBody>
      </p:sp>
      <p:grpSp>
        <p:nvGrpSpPr>
          <p:cNvPr id="33" name="Group 50"/>
          <p:cNvGrpSpPr>
            <a:grpSpLocks/>
          </p:cNvGrpSpPr>
          <p:nvPr/>
        </p:nvGrpSpPr>
        <p:grpSpPr bwMode="auto">
          <a:xfrm>
            <a:off x="3203848" y="5160367"/>
            <a:ext cx="1123950" cy="819150"/>
            <a:chOff x="4291" y="3350"/>
            <a:chExt cx="708" cy="516"/>
          </a:xfrm>
        </p:grpSpPr>
        <p:grpSp>
          <p:nvGrpSpPr>
            <p:cNvPr id="34" name="Group 44"/>
            <p:cNvGrpSpPr>
              <a:grpSpLocks/>
            </p:cNvGrpSpPr>
            <p:nvPr/>
          </p:nvGrpSpPr>
          <p:grpSpPr bwMode="auto">
            <a:xfrm>
              <a:off x="4291" y="3350"/>
              <a:ext cx="708" cy="300"/>
              <a:chOff x="5215" y="3464"/>
              <a:chExt cx="708" cy="300"/>
            </a:xfrm>
          </p:grpSpPr>
          <p:sp>
            <p:nvSpPr>
              <p:cNvPr id="36" name="AutoShape 22"/>
              <p:cNvSpPr>
                <a:spLocks noChangeArrowheads="1"/>
              </p:cNvSpPr>
              <p:nvPr/>
            </p:nvSpPr>
            <p:spPr bwMode="auto">
              <a:xfrm>
                <a:off x="5215" y="3464"/>
                <a:ext cx="708" cy="300"/>
              </a:xfrm>
              <a:prstGeom prst="flowChartTerminator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7" name="Text Box 43"/>
              <p:cNvSpPr txBox="1">
                <a:spLocks noChangeArrowheads="1"/>
              </p:cNvSpPr>
              <p:nvPr/>
            </p:nvSpPr>
            <p:spPr bwMode="auto">
              <a:xfrm>
                <a:off x="5282" y="3485"/>
                <a:ext cx="571" cy="2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it-IT" sz="1800" i="1">
                    <a:solidFill>
                      <a:srgbClr val="000000"/>
                    </a:solidFill>
                  </a:rPr>
                  <a:t>i</a:t>
                </a:r>
                <a:r>
                  <a:rPr lang="it-IT" sz="1800" i="1" baseline="-25000">
                    <a:solidFill>
                      <a:srgbClr val="000000"/>
                    </a:solidFill>
                  </a:rPr>
                  <a:t>1</a:t>
                </a:r>
                <a:r>
                  <a:rPr lang="it-IT" sz="1800" i="1">
                    <a:solidFill>
                      <a:srgbClr val="000000"/>
                    </a:solidFill>
                  </a:rPr>
                  <a:t>,i</a:t>
                </a:r>
                <a:r>
                  <a:rPr lang="it-IT" sz="1800" i="1" baseline="-25000">
                    <a:solidFill>
                      <a:srgbClr val="000000"/>
                    </a:solidFill>
                  </a:rPr>
                  <a:t>2</a:t>
                </a:r>
                <a:r>
                  <a:rPr lang="it-IT" sz="1800" i="1">
                    <a:solidFill>
                      <a:srgbClr val="000000"/>
                    </a:solidFill>
                  </a:rPr>
                  <a:t>,..,i</a:t>
                </a:r>
                <a:r>
                  <a:rPr lang="it-IT" sz="1800" i="1" baseline="-25000">
                    <a:solidFill>
                      <a:srgbClr val="000000"/>
                    </a:solidFill>
                  </a:rPr>
                  <a:t>n</a:t>
                </a:r>
              </a:p>
            </p:txBody>
          </p:sp>
        </p:grpSp>
        <p:sp>
          <p:nvSpPr>
            <p:cNvPr id="35" name="Line 45"/>
            <p:cNvSpPr>
              <a:spLocks noChangeShapeType="1"/>
            </p:cNvSpPr>
            <p:nvPr/>
          </p:nvSpPr>
          <p:spPr bwMode="auto">
            <a:xfrm>
              <a:off x="4640" y="3650"/>
              <a:ext cx="0" cy="2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8" name="Group 46"/>
          <p:cNvGrpSpPr>
            <a:grpSpLocks/>
          </p:cNvGrpSpPr>
          <p:nvPr/>
        </p:nvGrpSpPr>
        <p:grpSpPr bwMode="auto">
          <a:xfrm>
            <a:off x="4516710" y="5490567"/>
            <a:ext cx="1135063" cy="476250"/>
            <a:chOff x="5210" y="3464"/>
            <a:chExt cx="715" cy="300"/>
          </a:xfrm>
        </p:grpSpPr>
        <p:sp>
          <p:nvSpPr>
            <p:cNvPr id="39" name="AutoShape 47"/>
            <p:cNvSpPr>
              <a:spLocks noChangeArrowheads="1"/>
            </p:cNvSpPr>
            <p:nvPr/>
          </p:nvSpPr>
          <p:spPr bwMode="auto">
            <a:xfrm>
              <a:off x="5215" y="3464"/>
              <a:ext cx="708" cy="300"/>
            </a:xfrm>
            <a:prstGeom prst="flowChartTerminator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0" name="Text Box 48"/>
            <p:cNvSpPr txBox="1">
              <a:spLocks noChangeArrowheads="1"/>
            </p:cNvSpPr>
            <p:nvPr/>
          </p:nvSpPr>
          <p:spPr bwMode="auto">
            <a:xfrm>
              <a:off x="5210" y="3485"/>
              <a:ext cx="715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it-IT" sz="1800" i="1">
                  <a:solidFill>
                    <a:srgbClr val="000000"/>
                  </a:solidFill>
                </a:rPr>
                <a:t>o</a:t>
              </a:r>
              <a:r>
                <a:rPr lang="it-IT" sz="1800" i="1" baseline="-25000">
                  <a:solidFill>
                    <a:srgbClr val="000000"/>
                  </a:solidFill>
                </a:rPr>
                <a:t>1</a:t>
              </a:r>
              <a:r>
                <a:rPr lang="it-IT" sz="1800" i="1">
                  <a:solidFill>
                    <a:srgbClr val="000000"/>
                  </a:solidFill>
                </a:rPr>
                <a:t>,o</a:t>
              </a:r>
              <a:r>
                <a:rPr lang="it-IT" sz="1800" i="1" baseline="-25000">
                  <a:solidFill>
                    <a:srgbClr val="000000"/>
                  </a:solidFill>
                </a:rPr>
                <a:t>2</a:t>
              </a:r>
              <a:r>
                <a:rPr lang="it-IT" sz="1800" i="1">
                  <a:solidFill>
                    <a:srgbClr val="000000"/>
                  </a:solidFill>
                </a:rPr>
                <a:t>,..,o</a:t>
              </a:r>
              <a:r>
                <a:rPr lang="it-IT" sz="1800" i="1" baseline="-25000">
                  <a:solidFill>
                    <a:srgbClr val="000000"/>
                  </a:solidFill>
                </a:rPr>
                <a:t>n</a:t>
              </a:r>
            </a:p>
          </p:txBody>
        </p:sp>
      </p:grpSp>
      <p:sp>
        <p:nvSpPr>
          <p:cNvPr id="41" name="Line 49"/>
          <p:cNvSpPr>
            <a:spLocks noChangeShapeType="1"/>
          </p:cNvSpPr>
          <p:nvPr/>
        </p:nvSpPr>
        <p:spPr bwMode="auto">
          <a:xfrm>
            <a:off x="5069160" y="5157192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WHILE-DO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Ciclo di esecuzione di una istruzione</a:t>
            </a:r>
          </a:p>
          <a:p>
            <a:endParaRPr lang="it-IT" dirty="0" smtClean="0"/>
          </a:p>
          <a:p>
            <a:endParaRPr lang="it-IT" dirty="0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990600" y="2981325"/>
            <a:ext cx="2974975" cy="2590800"/>
            <a:chOff x="1056" y="1872"/>
            <a:chExt cx="1874" cy="1632"/>
          </a:xfrm>
        </p:grpSpPr>
        <p:sp>
          <p:nvSpPr>
            <p:cNvPr id="5" name="AutoShape 65"/>
            <p:cNvSpPr>
              <a:spLocks noChangeArrowheads="1"/>
            </p:cNvSpPr>
            <p:nvPr/>
          </p:nvSpPr>
          <p:spPr bwMode="auto">
            <a:xfrm>
              <a:off x="1344" y="3168"/>
              <a:ext cx="912" cy="33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" name="AutoShape 66"/>
            <p:cNvSpPr>
              <a:spLocks noChangeArrowheads="1"/>
            </p:cNvSpPr>
            <p:nvPr/>
          </p:nvSpPr>
          <p:spPr bwMode="auto">
            <a:xfrm>
              <a:off x="1296" y="2448"/>
              <a:ext cx="960" cy="384"/>
            </a:xfrm>
            <a:prstGeom prst="flowChartDecision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" name="Line 67"/>
            <p:cNvSpPr>
              <a:spLocks noChangeShapeType="1"/>
            </p:cNvSpPr>
            <p:nvPr/>
          </p:nvSpPr>
          <p:spPr bwMode="auto">
            <a:xfrm>
              <a:off x="1776" y="1968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1776" y="2832"/>
              <a:ext cx="0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" name="Line 69"/>
            <p:cNvSpPr>
              <a:spLocks noChangeShapeType="1"/>
            </p:cNvSpPr>
            <p:nvPr/>
          </p:nvSpPr>
          <p:spPr bwMode="auto">
            <a:xfrm flipH="1">
              <a:off x="1056" y="331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" name="Line 70"/>
            <p:cNvSpPr>
              <a:spLocks noChangeShapeType="1"/>
            </p:cNvSpPr>
            <p:nvPr/>
          </p:nvSpPr>
          <p:spPr bwMode="auto">
            <a:xfrm flipV="1">
              <a:off x="1056" y="2256"/>
              <a:ext cx="0" cy="10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" name="Line 71"/>
            <p:cNvSpPr>
              <a:spLocks noChangeShapeType="1"/>
            </p:cNvSpPr>
            <p:nvPr/>
          </p:nvSpPr>
          <p:spPr bwMode="auto">
            <a:xfrm>
              <a:off x="1056" y="2256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" name="Line 72"/>
            <p:cNvSpPr>
              <a:spLocks noChangeShapeType="1"/>
            </p:cNvSpPr>
            <p:nvPr/>
          </p:nvSpPr>
          <p:spPr bwMode="auto">
            <a:xfrm>
              <a:off x="2256" y="2640"/>
              <a:ext cx="3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Line 73"/>
            <p:cNvSpPr>
              <a:spLocks noChangeShapeType="1"/>
            </p:cNvSpPr>
            <p:nvPr/>
          </p:nvSpPr>
          <p:spPr bwMode="auto">
            <a:xfrm>
              <a:off x="2640" y="264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" name="Text Box 74"/>
            <p:cNvSpPr txBox="1">
              <a:spLocks noChangeArrowheads="1"/>
            </p:cNvSpPr>
            <p:nvPr/>
          </p:nvSpPr>
          <p:spPr bwMode="auto">
            <a:xfrm>
              <a:off x="1824" y="1872"/>
              <a:ext cx="1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I</a:t>
              </a:r>
            </a:p>
          </p:txBody>
        </p:sp>
        <p:sp>
          <p:nvSpPr>
            <p:cNvPr id="15" name="Text Box 75"/>
            <p:cNvSpPr txBox="1">
              <a:spLocks noChangeArrowheads="1"/>
            </p:cNvSpPr>
            <p:nvPr/>
          </p:nvSpPr>
          <p:spPr bwMode="auto">
            <a:xfrm>
              <a:off x="2678" y="3189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O</a:t>
              </a:r>
            </a:p>
          </p:txBody>
        </p:sp>
      </p:grpSp>
      <p:pic>
        <p:nvPicPr>
          <p:cNvPr id="16" name="Picture 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3288" y="1508125"/>
            <a:ext cx="2187575" cy="4527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71600" y="1844824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REPEAT-UNTIL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Ciclo con condizione d’uscita</a:t>
            </a:r>
            <a:endParaRPr lang="it-IT" dirty="0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295400" y="2895600"/>
            <a:ext cx="2974975" cy="2971800"/>
            <a:chOff x="1056" y="1872"/>
            <a:chExt cx="1874" cy="1872"/>
          </a:xfrm>
        </p:grpSpPr>
        <p:sp>
          <p:nvSpPr>
            <p:cNvPr id="5" name="AutoShape 29"/>
            <p:cNvSpPr>
              <a:spLocks noChangeArrowheads="1"/>
            </p:cNvSpPr>
            <p:nvPr/>
          </p:nvSpPr>
          <p:spPr bwMode="auto">
            <a:xfrm>
              <a:off x="1344" y="2448"/>
              <a:ext cx="912" cy="33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" name="AutoShape 30"/>
            <p:cNvSpPr>
              <a:spLocks noChangeArrowheads="1"/>
            </p:cNvSpPr>
            <p:nvPr/>
          </p:nvSpPr>
          <p:spPr bwMode="auto">
            <a:xfrm>
              <a:off x="1344" y="3120"/>
              <a:ext cx="912" cy="384"/>
            </a:xfrm>
            <a:prstGeom prst="flowChartDecision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" name="Line 31"/>
            <p:cNvSpPr>
              <a:spLocks noChangeShapeType="1"/>
            </p:cNvSpPr>
            <p:nvPr/>
          </p:nvSpPr>
          <p:spPr bwMode="auto">
            <a:xfrm>
              <a:off x="1776" y="1968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" name="Line 32"/>
            <p:cNvSpPr>
              <a:spLocks noChangeShapeType="1"/>
            </p:cNvSpPr>
            <p:nvPr/>
          </p:nvSpPr>
          <p:spPr bwMode="auto">
            <a:xfrm>
              <a:off x="1776" y="2784"/>
              <a:ext cx="0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" name="Line 33"/>
            <p:cNvSpPr>
              <a:spLocks noChangeShapeType="1"/>
            </p:cNvSpPr>
            <p:nvPr/>
          </p:nvSpPr>
          <p:spPr bwMode="auto">
            <a:xfrm flipH="1">
              <a:off x="1056" y="331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" name="Line 34"/>
            <p:cNvSpPr>
              <a:spLocks noChangeShapeType="1"/>
            </p:cNvSpPr>
            <p:nvPr/>
          </p:nvSpPr>
          <p:spPr bwMode="auto">
            <a:xfrm flipV="1">
              <a:off x="1056" y="2256"/>
              <a:ext cx="0" cy="10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" name="Line 35"/>
            <p:cNvSpPr>
              <a:spLocks noChangeShapeType="1"/>
            </p:cNvSpPr>
            <p:nvPr/>
          </p:nvSpPr>
          <p:spPr bwMode="auto">
            <a:xfrm>
              <a:off x="1056" y="2256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" name="Line 36"/>
            <p:cNvSpPr>
              <a:spLocks noChangeShapeType="1"/>
            </p:cNvSpPr>
            <p:nvPr/>
          </p:nvSpPr>
          <p:spPr bwMode="auto">
            <a:xfrm>
              <a:off x="2256" y="3312"/>
              <a:ext cx="3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Line 37"/>
            <p:cNvSpPr>
              <a:spLocks noChangeShapeType="1"/>
            </p:cNvSpPr>
            <p:nvPr/>
          </p:nvSpPr>
          <p:spPr bwMode="auto">
            <a:xfrm>
              <a:off x="2640" y="3312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" name="Text Box 38"/>
            <p:cNvSpPr txBox="1">
              <a:spLocks noChangeArrowheads="1"/>
            </p:cNvSpPr>
            <p:nvPr/>
          </p:nvSpPr>
          <p:spPr bwMode="auto">
            <a:xfrm>
              <a:off x="1824" y="1872"/>
              <a:ext cx="1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I</a:t>
              </a:r>
            </a:p>
          </p:txBody>
        </p:sp>
        <p:sp>
          <p:nvSpPr>
            <p:cNvPr id="15" name="Text Box 39"/>
            <p:cNvSpPr txBox="1">
              <a:spLocks noChangeArrowheads="1"/>
            </p:cNvSpPr>
            <p:nvPr/>
          </p:nvSpPr>
          <p:spPr bwMode="auto">
            <a:xfrm>
              <a:off x="2678" y="3456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O</a:t>
              </a:r>
            </a:p>
          </p:txBody>
        </p:sp>
      </p:grpSp>
      <p:pic>
        <p:nvPicPr>
          <p:cNvPr id="16" name="Picture 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2988" y="1608138"/>
            <a:ext cx="2079625" cy="451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IF-THEN-ELSE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Selezione tra due istruzioni sulla base di una condizione</a:t>
            </a:r>
            <a:endParaRPr lang="it-IT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752475" y="2790825"/>
            <a:ext cx="3962400" cy="3352800"/>
            <a:chOff x="528" y="1728"/>
            <a:chExt cx="2496" cy="2112"/>
          </a:xfrm>
        </p:grpSpPr>
        <p:sp>
          <p:nvSpPr>
            <p:cNvPr id="5" name="AutoShape 35"/>
            <p:cNvSpPr>
              <a:spLocks noChangeArrowheads="1"/>
            </p:cNvSpPr>
            <p:nvPr/>
          </p:nvSpPr>
          <p:spPr bwMode="auto">
            <a:xfrm>
              <a:off x="2112" y="2688"/>
              <a:ext cx="912" cy="33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" name="AutoShape 36"/>
            <p:cNvSpPr>
              <a:spLocks noChangeArrowheads="1"/>
            </p:cNvSpPr>
            <p:nvPr/>
          </p:nvSpPr>
          <p:spPr bwMode="auto">
            <a:xfrm>
              <a:off x="1344" y="2112"/>
              <a:ext cx="864" cy="384"/>
            </a:xfrm>
            <a:prstGeom prst="flowChartDecision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" name="Line 37"/>
            <p:cNvSpPr>
              <a:spLocks noChangeShapeType="1"/>
            </p:cNvSpPr>
            <p:nvPr/>
          </p:nvSpPr>
          <p:spPr bwMode="auto">
            <a:xfrm>
              <a:off x="1776" y="182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" name="Line 38"/>
            <p:cNvSpPr>
              <a:spLocks noChangeShapeType="1"/>
            </p:cNvSpPr>
            <p:nvPr/>
          </p:nvSpPr>
          <p:spPr bwMode="auto">
            <a:xfrm>
              <a:off x="2208" y="2304"/>
              <a:ext cx="3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" name="Line 39"/>
            <p:cNvSpPr>
              <a:spLocks noChangeShapeType="1"/>
            </p:cNvSpPr>
            <p:nvPr/>
          </p:nvSpPr>
          <p:spPr bwMode="auto">
            <a:xfrm>
              <a:off x="2592" y="2304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" name="Text Box 40"/>
            <p:cNvSpPr txBox="1">
              <a:spLocks noChangeArrowheads="1"/>
            </p:cNvSpPr>
            <p:nvPr/>
          </p:nvSpPr>
          <p:spPr bwMode="auto">
            <a:xfrm>
              <a:off x="1824" y="1728"/>
              <a:ext cx="1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I</a:t>
              </a:r>
            </a:p>
          </p:txBody>
        </p:sp>
        <p:sp>
          <p:nvSpPr>
            <p:cNvPr id="11" name="Text Box 41"/>
            <p:cNvSpPr txBox="1">
              <a:spLocks noChangeArrowheads="1"/>
            </p:cNvSpPr>
            <p:nvPr/>
          </p:nvSpPr>
          <p:spPr bwMode="auto">
            <a:xfrm>
              <a:off x="1824" y="3552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O</a:t>
              </a:r>
            </a:p>
          </p:txBody>
        </p:sp>
        <p:sp>
          <p:nvSpPr>
            <p:cNvPr id="12" name="Line 42"/>
            <p:cNvSpPr>
              <a:spLocks noChangeShapeType="1"/>
            </p:cNvSpPr>
            <p:nvPr/>
          </p:nvSpPr>
          <p:spPr bwMode="auto">
            <a:xfrm flipH="1">
              <a:off x="960" y="2304"/>
              <a:ext cx="3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Line 43"/>
            <p:cNvSpPr>
              <a:spLocks noChangeShapeType="1"/>
            </p:cNvSpPr>
            <p:nvPr/>
          </p:nvSpPr>
          <p:spPr bwMode="auto">
            <a:xfrm flipH="1">
              <a:off x="960" y="2304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" name="AutoShape 44"/>
            <p:cNvSpPr>
              <a:spLocks noChangeArrowheads="1"/>
            </p:cNvSpPr>
            <p:nvPr/>
          </p:nvSpPr>
          <p:spPr bwMode="auto">
            <a:xfrm>
              <a:off x="528" y="2688"/>
              <a:ext cx="912" cy="33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>
              <a:off x="960" y="3024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" name="Line 46"/>
            <p:cNvSpPr>
              <a:spLocks noChangeShapeType="1"/>
            </p:cNvSpPr>
            <p:nvPr/>
          </p:nvSpPr>
          <p:spPr bwMode="auto">
            <a:xfrm>
              <a:off x="2592" y="3024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7" name="Line 47"/>
            <p:cNvSpPr>
              <a:spLocks noChangeShapeType="1"/>
            </p:cNvSpPr>
            <p:nvPr/>
          </p:nvSpPr>
          <p:spPr bwMode="auto">
            <a:xfrm>
              <a:off x="1776" y="3408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" name="Line 48"/>
            <p:cNvSpPr>
              <a:spLocks noChangeShapeType="1"/>
            </p:cNvSpPr>
            <p:nvPr/>
          </p:nvSpPr>
          <p:spPr bwMode="auto">
            <a:xfrm>
              <a:off x="960" y="3408"/>
              <a:ext cx="8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9" name="Line 49"/>
            <p:cNvSpPr>
              <a:spLocks noChangeShapeType="1"/>
            </p:cNvSpPr>
            <p:nvPr/>
          </p:nvSpPr>
          <p:spPr bwMode="auto">
            <a:xfrm flipH="1">
              <a:off x="1776" y="3408"/>
              <a:ext cx="8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" name="Text Box 50"/>
            <p:cNvSpPr txBox="1">
              <a:spLocks noChangeArrowheads="1"/>
            </p:cNvSpPr>
            <p:nvPr/>
          </p:nvSpPr>
          <p:spPr bwMode="auto">
            <a:xfrm>
              <a:off x="884" y="2024"/>
              <a:ext cx="54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Then</a:t>
              </a:r>
            </a:p>
          </p:txBody>
        </p:sp>
        <p:sp>
          <p:nvSpPr>
            <p:cNvPr id="21" name="Text Box 51"/>
            <p:cNvSpPr txBox="1">
              <a:spLocks noChangeArrowheads="1"/>
            </p:cNvSpPr>
            <p:nvPr/>
          </p:nvSpPr>
          <p:spPr bwMode="auto">
            <a:xfrm>
              <a:off x="2109" y="2024"/>
              <a:ext cx="4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it-IT" sz="2400">
                  <a:solidFill>
                    <a:srgbClr val="000000"/>
                  </a:solidFill>
                  <a:latin typeface="Tahoma" pitchFamily="34" charset="0"/>
                </a:rPr>
                <a:t>Else</a:t>
              </a:r>
            </a:p>
          </p:txBody>
        </p:sp>
      </p:grpSp>
      <p:pic>
        <p:nvPicPr>
          <p:cNvPr id="22" name="Picture 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2025" y="1376363"/>
            <a:ext cx="2546350" cy="456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CALCOLO DEL FATTORIALE</a:t>
            </a:r>
          </a:p>
          <a:p>
            <a:r>
              <a:rPr lang="it-IT" dirty="0" smtClean="0"/>
              <a:t>N</a:t>
            </a:r>
            <a:r>
              <a:rPr lang="it-IT" smtClean="0"/>
              <a:t>!=N*(N-1)*(N-2)*…*2</a:t>
            </a:r>
            <a:endParaRPr lang="it-IT" dirty="0"/>
          </a:p>
        </p:txBody>
      </p:sp>
      <p:pic>
        <p:nvPicPr>
          <p:cNvPr id="6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2925" y="993775"/>
            <a:ext cx="2781300" cy="5095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DEFINIZIONE </a:t>
            </a:r>
            <a:r>
              <a:rPr lang="it-IT" dirty="0" err="1" smtClean="0"/>
              <a:t>DI</a:t>
            </a:r>
            <a:r>
              <a:rPr lang="it-IT" dirty="0" smtClean="0"/>
              <a:t> ALGORITMO</a:t>
            </a:r>
          </a:p>
          <a:p>
            <a:r>
              <a:rPr lang="it-IT" dirty="0" smtClean="0"/>
              <a:t>APPROCCIO AL PROGETTO </a:t>
            </a:r>
            <a:r>
              <a:rPr lang="it-IT" dirty="0" err="1" smtClean="0"/>
              <a:t>DI</a:t>
            </a:r>
            <a:r>
              <a:rPr lang="it-IT" dirty="0" smtClean="0"/>
              <a:t> ALGORITMI</a:t>
            </a:r>
          </a:p>
          <a:p>
            <a:r>
              <a:rPr lang="it-IT" dirty="0" smtClean="0"/>
              <a:t>MISURE SUGLI ALGORITMI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</a:t>
            </a:r>
            <a:r>
              <a:rPr lang="it-IT" dirty="0" err="1" smtClean="0"/>
              <a:t>DI</a:t>
            </a:r>
            <a:r>
              <a:rPr lang="it-IT" dirty="0" smtClean="0"/>
              <a:t> ALGORITMO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it-IT" sz="2000" b="1" dirty="0" smtClean="0">
                <a:solidFill>
                  <a:srgbClr val="000000"/>
                </a:solidFill>
                <a:latin typeface="Verdana" pitchFamily="34" charset="0"/>
              </a:rPr>
              <a:t>Algoritmo: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un insieme ordinato di operazioni non ambigue ed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effettivamente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computabili che, quando eseguito, produce un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risultato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e si arresta in un tempo finito.</a:t>
            </a:r>
          </a:p>
          <a:p>
            <a:pPr marL="457200" indent="-457200"/>
            <a:endParaRPr lang="it-IT" sz="2000" i="1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In termini informali, un algoritmo è una sequenza ordinata di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operazioni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che risolve un problema specifico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marL="457200" indent="-457200"/>
            <a:endParaRPr lang="it-IT" sz="20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Se questa idea aveva una certa importanza per il calcolo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matematico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, l'avvento dell'informatica l'ha arricchita di nuovi 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significati</a:t>
            </a:r>
            <a:r>
              <a:rPr lang="it-IT" sz="2000" dirty="0" smtClean="0">
                <a:solidFill>
                  <a:srgbClr val="000000"/>
                </a:solidFill>
                <a:latin typeface="Verdana" pitchFamily="34" charset="0"/>
              </a:rPr>
              <a:t>..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</a:t>
            </a:r>
            <a:r>
              <a:rPr lang="it-IT" dirty="0" err="1" smtClean="0"/>
              <a:t>DI</a:t>
            </a:r>
            <a:r>
              <a:rPr lang="it-IT" dirty="0" smtClean="0"/>
              <a:t> ALGORITMO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.. tanto che, con molta enfasi, è stata data </a:t>
            </a: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anch</a:t>
            </a:r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e la seguente </a:t>
            </a:r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definizione </a:t>
            </a:r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di informatica:</a:t>
            </a:r>
          </a:p>
          <a:p>
            <a:pPr marL="457200" indent="-457200"/>
            <a:endParaRPr lang="it-IT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L’informatica</a:t>
            </a:r>
            <a:r>
              <a:rPr lang="it-IT" sz="2400" b="1" i="1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è lo studio degli algoritmi, che comprende:</a:t>
            </a:r>
          </a:p>
          <a:p>
            <a:pPr marL="457200" indent="-457200"/>
            <a:endParaRPr lang="it-IT" sz="2400" i="1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731838" lvl="1" indent="-457200">
              <a:buFont typeface="+mj-lt"/>
              <a:buAutoNum type="arabicPeriod"/>
            </a:pP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le loro proprietà formali e matematiche;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le loro implementazioni hardware;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le loro implementazioni linguistiche;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400" i="1" dirty="0" smtClean="0">
                <a:solidFill>
                  <a:srgbClr val="000000"/>
                </a:solidFill>
                <a:latin typeface="Verdana" pitchFamily="34" charset="0"/>
              </a:rPr>
              <a:t>le loro applicazioni.</a:t>
            </a:r>
            <a:endParaRPr lang="it-IT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CIO’ CHE NON E’ ALGORITMO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L’opposto di algoritmo: </a:t>
            </a:r>
            <a:r>
              <a:rPr lang="it-IT" sz="2800" i="1" dirty="0" smtClean="0">
                <a:solidFill>
                  <a:srgbClr val="000000"/>
                </a:solidFill>
                <a:latin typeface="Verdana" pitchFamily="34" charset="0"/>
              </a:rPr>
              <a:t>euristica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marL="457200" indent="-457200"/>
            <a:endParaRPr lang="it-IT" sz="28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Si definisce infatti </a:t>
            </a:r>
            <a:r>
              <a:rPr lang="it-IT" sz="2800" i="1" dirty="0" smtClean="0">
                <a:solidFill>
                  <a:srgbClr val="000000"/>
                </a:solidFill>
                <a:latin typeface="Verdana" pitchFamily="34" charset="0"/>
              </a:rPr>
              <a:t>procedimento euristico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 un metodo di approccio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alla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soluzione dei problemi che non segue un chiaro percorso, ma si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affida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all'intuito e allo stato temporaneo delle circostanze, al fine di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generare </a:t>
            </a:r>
            <a:r>
              <a:rPr lang="it-IT" sz="2800" dirty="0" smtClean="0">
                <a:solidFill>
                  <a:srgbClr val="000000"/>
                </a:solidFill>
                <a:latin typeface="Verdana" pitchFamily="34" charset="0"/>
              </a:rPr>
              <a:t>nuova conoscenza.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CONCETTI BASE </a:t>
            </a:r>
            <a:r>
              <a:rPr lang="it-IT" sz="2800" dirty="0" err="1" smtClean="0"/>
              <a:t>DI</a:t>
            </a:r>
            <a:r>
              <a:rPr lang="it-IT" sz="2800" dirty="0" smtClean="0"/>
              <a:t> PROGRAMMAZIONE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Tutte le operazioni utilizzate per realizzare algoritmi rientrano in una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delle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seguenti tre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categorie:</a:t>
            </a:r>
          </a:p>
          <a:p>
            <a:pPr marL="457200" indent="-457200"/>
            <a:endParaRPr lang="it-IT" sz="1600" u="sng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Operazioni </a:t>
            </a:r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sequenziali </a:t>
            </a:r>
          </a:p>
          <a:p>
            <a:pPr marL="457200" indent="-457200"/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Un’istruzione sequenziale esegue una singola attività ben definita. Terminata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l’attività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, l’algoritmo passa all’operazione successiva. Solitamente le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operazioni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sequenziali sono espresse come semplici frasi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dichiarative.</a:t>
            </a:r>
          </a:p>
          <a:p>
            <a:pPr marL="457200" indent="-457200"/>
            <a:endParaRPr lang="it-IT" sz="1400" u="sng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Operazioni </a:t>
            </a:r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condizionali</a:t>
            </a:r>
          </a:p>
          <a:p>
            <a:pPr marL="457200" indent="-457200"/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Si tratta delle istruzioni di un algoritmo che “pongono una domanda”.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L’operazione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successiva è selezionata sulla base della risposta fornita alla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domanda.</a:t>
            </a:r>
          </a:p>
          <a:p>
            <a:pPr marL="457200" indent="-457200"/>
            <a:endParaRPr lang="it-IT" sz="1400" u="sng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457200" indent="-457200"/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Operazioni </a:t>
            </a:r>
            <a:r>
              <a:rPr lang="it-IT" sz="1600" u="sng" dirty="0" smtClean="0">
                <a:solidFill>
                  <a:srgbClr val="000000"/>
                </a:solidFill>
                <a:latin typeface="Verdana" pitchFamily="34" charset="0"/>
              </a:rPr>
              <a:t>iterative</a:t>
            </a:r>
          </a:p>
          <a:p>
            <a:pPr marL="457200" indent="-457200"/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Si tratta delle istruzioni “di ciclo” di un algoritmo. Indicano di non proseguire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con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l’istruzione successiva, ma di tornare indietro e ripetere l’esecuzione di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un </a:t>
            </a:r>
            <a:r>
              <a:rPr lang="it-IT" sz="1400" dirty="0" smtClean="0">
                <a:solidFill>
                  <a:srgbClr val="000000"/>
                </a:solidFill>
                <a:latin typeface="Verdana" pitchFamily="34" charset="0"/>
              </a:rPr>
              <a:t>precedente blocco di istruzioni.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PROPRIETA’ DEGLI ALGORITMI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Un algoritmo deve essere:</a:t>
            </a:r>
          </a:p>
          <a:p>
            <a:endParaRPr lang="it-IT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non </a:t>
            </a:r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ambiguo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 (i risultati non devono variare in funzione della macchina o persona che esegue l'algoritmo)</a:t>
            </a:r>
          </a:p>
          <a:p>
            <a:endParaRPr lang="it-IT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corretto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(deve risolvere un dato problema)</a:t>
            </a:r>
          </a:p>
          <a:p>
            <a:endParaRPr lang="it-IT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realizzabile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(deve essere eseguibile con le risorse a disposizione)</a:t>
            </a:r>
          </a:p>
          <a:p>
            <a:endParaRPr lang="it-IT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finito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(deve essere composto da un numero finito di passi elementari; le operazioni sono eseguite un numero finito di volte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)</a:t>
            </a:r>
          </a:p>
          <a:p>
            <a:endParaRPr lang="it-IT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1600" b="1" dirty="0" smtClean="0">
                <a:solidFill>
                  <a:srgbClr val="000000"/>
                </a:solidFill>
                <a:latin typeface="Verdana" pitchFamily="34" charset="0"/>
              </a:rPr>
              <a:t>efficiente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it-IT" sz="1600" dirty="0" smtClean="0">
                <a:solidFill>
                  <a:srgbClr val="000000"/>
                </a:solidFill>
                <a:latin typeface="Verdana" pitchFamily="34" charset="0"/>
              </a:rPr>
              <a:t>(deve avere un costo accettabile, se non ottimo, in termini di risorse consumate: tempo di CPU richiesto per completare, quantità di memoria utilizzata, quantità di bit trasferiti)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ATTRIBUTI </a:t>
            </a:r>
            <a:r>
              <a:rPr lang="it-IT" dirty="0" err="1" smtClean="0"/>
              <a:t>DI</a:t>
            </a:r>
            <a:r>
              <a:rPr lang="it-IT" dirty="0" smtClean="0"/>
              <a:t> UN ALGORITMO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Correttezza</a:t>
            </a:r>
          </a:p>
          <a:p>
            <a:endParaRPr lang="it-IT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 Facilità di comprensione</a:t>
            </a:r>
          </a:p>
          <a:p>
            <a:endParaRPr lang="it-IT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 Eleganza</a:t>
            </a:r>
          </a:p>
          <a:p>
            <a:endParaRPr lang="it-IT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 Efficienza</a:t>
            </a:r>
          </a:p>
          <a:p>
            <a:endParaRPr lang="it-IT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it-IT" sz="2400" dirty="0" smtClean="0">
                <a:solidFill>
                  <a:srgbClr val="000000"/>
                </a:solidFill>
                <a:latin typeface="Verdana" pitchFamily="34" charset="0"/>
              </a:rPr>
              <a:t>Talvolta eleganza e facilità di comprensione vanno in direzioni contrarie: più elegante è la soluzione, più difficile risulta da capire.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1230</Words>
  <Application>Microsoft Office PowerPoint</Application>
  <PresentationFormat>Presentazione su schermo (4:3)</PresentationFormat>
  <Paragraphs>216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Presentazione del lavoro del team</vt:lpstr>
      <vt:lpstr>INFORMATICA </vt:lpstr>
      <vt:lpstr>INDICE</vt:lpstr>
      <vt:lpstr>AGENDA</vt:lpstr>
      <vt:lpstr>DEFINIZIONE DI ALGORITMO</vt:lpstr>
      <vt:lpstr>DEFINIZIONE DI ALGORITMO</vt:lpstr>
      <vt:lpstr>CIO’ CHE NON E’ ALGORITMO</vt:lpstr>
      <vt:lpstr>CONCETTI BASE DI PROGRAMMAZIONE</vt:lpstr>
      <vt:lpstr>PROPRIETA’ DEGLI ALGORITMI</vt:lpstr>
      <vt:lpstr>ATTRIBUTI DI UN ALGORITMO</vt:lpstr>
      <vt:lpstr>EFFICIENZA</vt:lpstr>
      <vt:lpstr>MISURE DELLA COMPLESSITA’</vt:lpstr>
      <vt:lpstr>DESCRIZIONE DI UN ALGORITMO</vt:lpstr>
      <vt:lpstr>PSEUDOCODICE</vt:lpstr>
      <vt:lpstr>ESEMPIO</vt:lpstr>
      <vt:lpstr>TERMINAZIONE</vt:lpstr>
      <vt:lpstr>DIAGRAMMI DI FLUSSO</vt:lpstr>
      <vt:lpstr>Diapositiva 17</vt:lpstr>
      <vt:lpstr>SIMBOLI</vt:lpstr>
      <vt:lpstr>WHILE-DO</vt:lpstr>
      <vt:lpstr>REPEAT-UNTIL</vt:lpstr>
      <vt:lpstr>IF-THEN-ELSE</vt:lpstr>
      <vt:lpstr>ESEMPIO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2011-08-15T21:07:58Z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