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08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SOMMA </a:t>
            </a:r>
            <a:r>
              <a:rPr lang="it-IT" sz="2800" dirty="0" err="1" smtClean="0"/>
              <a:t>DI</a:t>
            </a:r>
            <a:r>
              <a:rPr lang="it-IT" sz="2800" dirty="0" smtClean="0"/>
              <a:t> NUMERI IN VIRGOLA MOBILE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1 0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1 </a:t>
            </a:r>
            <a:r>
              <a:rPr lang="it-IT" dirty="0" err="1" smtClean="0"/>
              <a:t>1</a:t>
            </a:r>
            <a:r>
              <a:rPr lang="it-IT" dirty="0" smtClean="0"/>
              <a:t> 0 1 </a:t>
            </a:r>
            <a:r>
              <a:rPr lang="it-IT" dirty="0" err="1" smtClean="0"/>
              <a:t>1</a:t>
            </a:r>
            <a:r>
              <a:rPr lang="it-IT" dirty="0" smtClean="0"/>
              <a:t> </a:t>
            </a:r>
            <a:r>
              <a:rPr lang="it-IT" dirty="0" smtClean="0">
                <a:sym typeface="Wingdings"/>
              </a:rPr>
              <a:t></a:t>
            </a:r>
            <a:r>
              <a:rPr lang="it-IT" dirty="0" smtClean="0"/>
              <a:t> 0 </a:t>
            </a:r>
            <a:r>
              <a:rPr lang="it-IT" dirty="0" err="1" smtClean="0"/>
              <a:t>0</a:t>
            </a:r>
            <a:r>
              <a:rPr lang="it-IT" dirty="0" smtClean="0"/>
              <a:t> 1 0 </a:t>
            </a:r>
            <a:r>
              <a:rPr lang="it-IT" dirty="0" err="1" smtClean="0"/>
              <a:t>0</a:t>
            </a:r>
            <a:r>
              <a:rPr lang="it-IT" dirty="0" smtClean="0"/>
              <a:t> 1 +</a:t>
            </a:r>
          </a:p>
          <a:p>
            <a:r>
              <a:rPr lang="it-IT" dirty="0" smtClean="0"/>
              <a:t>1 0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1 0 1 0 </a:t>
            </a:r>
            <a:r>
              <a:rPr lang="it-IT" dirty="0" err="1" smtClean="0"/>
              <a:t>0</a:t>
            </a:r>
            <a:r>
              <a:rPr lang="it-IT" dirty="0" smtClean="0"/>
              <a:t> 1 </a:t>
            </a:r>
            <a:r>
              <a:rPr lang="it-IT" dirty="0" smtClean="0">
                <a:sym typeface="Wingdings"/>
              </a:rPr>
              <a:t> </a:t>
            </a:r>
            <a:r>
              <a:rPr lang="it-IT" dirty="0" smtClean="0"/>
              <a:t>0 </a:t>
            </a:r>
            <a:r>
              <a:rPr lang="it-IT" dirty="0" err="1" smtClean="0"/>
              <a:t>0</a:t>
            </a:r>
            <a:r>
              <a:rPr lang="it-IT" dirty="0" smtClean="0"/>
              <a:t> 0 1 </a:t>
            </a:r>
            <a:r>
              <a:rPr lang="it-IT" dirty="0" err="1" smtClean="0"/>
              <a:t>1</a:t>
            </a:r>
            <a:r>
              <a:rPr lang="it-IT" dirty="0" smtClean="0"/>
              <a:t> </a:t>
            </a:r>
            <a:r>
              <a:rPr lang="it-IT" dirty="0" err="1" smtClean="0"/>
              <a:t>1</a:t>
            </a:r>
            <a:r>
              <a:rPr lang="it-IT" dirty="0" smtClean="0"/>
              <a:t> </a:t>
            </a:r>
          </a:p>
          <a:p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Passo 1. </a:t>
            </a:r>
            <a:r>
              <a:rPr lang="it-IT" dirty="0" smtClean="0"/>
              <a:t>Poiché il secondo numero ha l’esponente più piccolo sposteremo a sinistra la cifra più significativa del secondo numero di due posti, ottenendo così la rappresentazione qui sotto</a:t>
            </a:r>
          </a:p>
          <a:p>
            <a:endParaRPr lang="it-IT" dirty="0" smtClean="0"/>
          </a:p>
          <a:p>
            <a:r>
              <a:rPr lang="it-IT" dirty="0" smtClean="0"/>
              <a:t>1 0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1 </a:t>
            </a:r>
            <a:r>
              <a:rPr lang="it-IT" dirty="0" err="1" smtClean="0"/>
              <a:t>1</a:t>
            </a:r>
            <a:r>
              <a:rPr lang="it-IT" dirty="0" smtClean="0"/>
              <a:t> 0 1 </a:t>
            </a:r>
            <a:r>
              <a:rPr lang="it-IT" dirty="0" err="1" smtClean="0"/>
              <a:t>1</a:t>
            </a:r>
            <a:r>
              <a:rPr lang="it-IT" dirty="0" smtClean="0"/>
              <a:t> </a:t>
            </a:r>
            <a:r>
              <a:rPr lang="it-IT" dirty="0" smtClean="0">
                <a:sym typeface="Wingdings"/>
              </a:rPr>
              <a:t> </a:t>
            </a:r>
            <a:r>
              <a:rPr lang="it-IT" dirty="0" smtClean="0"/>
              <a:t>0 </a:t>
            </a:r>
            <a:r>
              <a:rPr lang="it-IT" dirty="0" err="1" smtClean="0"/>
              <a:t>0</a:t>
            </a:r>
            <a:r>
              <a:rPr lang="it-IT" dirty="0" smtClean="0"/>
              <a:t> 1 0 </a:t>
            </a:r>
            <a:r>
              <a:rPr lang="it-IT" dirty="0" err="1" smtClean="0"/>
              <a:t>0</a:t>
            </a:r>
            <a:r>
              <a:rPr lang="it-IT" dirty="0" smtClean="0"/>
              <a:t> 1 +</a:t>
            </a:r>
          </a:p>
          <a:p>
            <a:r>
              <a:rPr lang="it-IT" dirty="0" smtClean="0"/>
              <a:t>1 0 1 0 1 0 </a:t>
            </a:r>
            <a:r>
              <a:rPr lang="it-IT" dirty="0" err="1" smtClean="0"/>
              <a:t>0</a:t>
            </a:r>
            <a:r>
              <a:rPr lang="it-IT" dirty="0" smtClean="0"/>
              <a:t> 1 0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smtClean="0">
                <a:sym typeface="Wingdings"/>
              </a:rPr>
              <a:t> </a:t>
            </a:r>
            <a:r>
              <a:rPr lang="it-IT" dirty="0" err="1" smtClean="0"/>
              <a:t>0</a:t>
            </a:r>
            <a:r>
              <a:rPr lang="it-IT" dirty="0" smtClean="0"/>
              <a:t> </a:t>
            </a:r>
            <a:r>
              <a:rPr lang="it-IT" dirty="0" err="1" smtClean="0"/>
              <a:t>0</a:t>
            </a:r>
            <a:r>
              <a:rPr lang="it-IT" dirty="0" smtClean="0"/>
              <a:t> 1 0 </a:t>
            </a:r>
            <a:r>
              <a:rPr lang="it-IT" dirty="0" err="1" smtClean="0"/>
              <a:t>0</a:t>
            </a:r>
            <a:r>
              <a:rPr lang="it-IT" dirty="0" smtClean="0"/>
              <a:t> 1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SOMMA </a:t>
            </a:r>
            <a:r>
              <a:rPr lang="it-IT" sz="2800" dirty="0" err="1" smtClean="0"/>
              <a:t>DI</a:t>
            </a:r>
            <a:r>
              <a:rPr lang="it-IT" sz="2800" dirty="0" smtClean="0"/>
              <a:t> NUMERI IN VIRGOLA MOBILE</a:t>
            </a:r>
            <a:endParaRPr lang="it-IT" sz="2800" dirty="0"/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985664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Passo 2. </a:t>
            </a:r>
            <a:r>
              <a:rPr lang="it-IT" dirty="0" smtClean="0"/>
              <a:t>Eseguiamo la somma delle mantisse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Non è necessario eseguire il passo 3 e nemmeno </a:t>
            </a:r>
            <a:br>
              <a:rPr lang="it-IT" dirty="0" smtClean="0"/>
            </a:br>
            <a:r>
              <a:rPr lang="it-IT" dirty="0" smtClean="0"/>
              <a:t>il passo 4.</a:t>
            </a: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1475656" y="2060848"/>
          <a:ext cx="6096002" cy="1281546"/>
        </p:xfrm>
        <a:graphic>
          <a:graphicData uri="http://schemas.openxmlformats.org/drawingml/2006/table">
            <a:tbl>
              <a:tblPr/>
              <a:tblGrid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  <a:gridCol w="554182"/>
              </a:tblGrid>
              <a:tr h="42718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18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18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it-IT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73" marR="5773" marT="57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259632" y="1916832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ESERCITAZIONE SUL CALCOLO IN BASE 2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 </a:t>
            </a:r>
            <a:r>
              <a:rPr lang="it-IT" dirty="0" smtClean="0">
                <a:solidFill>
                  <a:srgbClr val="FF0000"/>
                </a:solidFill>
              </a:rPr>
              <a:t>(A)</a:t>
            </a:r>
          </a:p>
          <a:p>
            <a:r>
              <a:rPr lang="it-IT" dirty="0" smtClean="0"/>
              <a:t>ESPRESSIONE </a:t>
            </a:r>
            <a:r>
              <a:rPr lang="it-IT" dirty="0" err="1" smtClean="0"/>
              <a:t>DI</a:t>
            </a:r>
            <a:r>
              <a:rPr lang="it-IT" dirty="0" smtClean="0"/>
              <a:t> NUMERI IN COMPLEMENTO AD UNO ED IN COMPLEMENTO A DUE </a:t>
            </a:r>
            <a:r>
              <a:rPr lang="it-IT" dirty="0" smtClean="0">
                <a:solidFill>
                  <a:srgbClr val="FF0000"/>
                </a:solidFill>
              </a:rPr>
              <a:t>(A)</a:t>
            </a:r>
          </a:p>
          <a:p>
            <a:r>
              <a:rPr lang="it-IT" dirty="0" smtClean="0"/>
              <a:t>OPERAZIONI IN BASE 2 </a:t>
            </a:r>
            <a:r>
              <a:rPr lang="it-IT" dirty="0" smtClean="0">
                <a:solidFill>
                  <a:srgbClr val="FF0000"/>
                </a:solidFill>
              </a:rPr>
              <a:t>(A)</a:t>
            </a:r>
          </a:p>
          <a:p>
            <a:r>
              <a:rPr lang="it-IT" dirty="0" smtClean="0"/>
              <a:t>OPERAZIONI CON NUMERI IN VIRGOLA FISSA </a:t>
            </a:r>
            <a:r>
              <a:rPr lang="it-IT" dirty="0" smtClean="0">
                <a:solidFill>
                  <a:srgbClr val="FF0000"/>
                </a:solidFill>
              </a:rPr>
              <a:t>(B)</a:t>
            </a:r>
          </a:p>
          <a:p>
            <a:r>
              <a:rPr lang="it-IT" dirty="0" smtClean="0"/>
              <a:t>OPERAZIONI CON NUMERI IN VIRGOLA MOBILE </a:t>
            </a:r>
            <a:r>
              <a:rPr lang="it-IT" dirty="0" smtClean="0">
                <a:solidFill>
                  <a:srgbClr val="FF0000"/>
                </a:solidFill>
              </a:rPr>
              <a:t>(B)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FISSA </a:t>
            </a:r>
            <a:endParaRPr lang="it-IT" sz="24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683568" y="2368664"/>
          <a:ext cx="7560835" cy="2212464"/>
        </p:xfrm>
        <a:graphic>
          <a:graphicData uri="http://schemas.openxmlformats.org/drawingml/2006/table">
            <a:tbl>
              <a:tblPr/>
              <a:tblGrid>
                <a:gridCol w="532922"/>
                <a:gridCol w="532922"/>
                <a:gridCol w="532922"/>
                <a:gridCol w="532922"/>
                <a:gridCol w="532922"/>
                <a:gridCol w="544025"/>
                <a:gridCol w="544025"/>
                <a:gridCol w="544025"/>
                <a:gridCol w="544025"/>
                <a:gridCol w="544025"/>
                <a:gridCol w="544025"/>
                <a:gridCol w="544025"/>
                <a:gridCol w="544025"/>
                <a:gridCol w="544025"/>
              </a:tblGrid>
              <a:tr h="540060">
                <a:tc>
                  <a:txBody>
                    <a:bodyPr/>
                    <a:lstStyle/>
                    <a:p>
                      <a:pPr algn="l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l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l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6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.</a:t>
                      </a:r>
                      <a:endParaRPr lang="it-IT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36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4476" marR="4476" marT="447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MOBILE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METODO </a:t>
            </a:r>
          </a:p>
          <a:p>
            <a:pPr lvl="1"/>
            <a:r>
              <a:rPr lang="it-IT" dirty="0" smtClean="0"/>
              <a:t>L’idea base è di eseguire la somma delle mantisse e ottenere l’esponente dagli esponenti e dalla somma delle mantisse.</a:t>
            </a:r>
          </a:p>
          <a:p>
            <a:pPr lvl="1"/>
            <a:r>
              <a:rPr lang="it-IT" dirty="0" smtClean="0"/>
              <a:t>PASSO 1. 	ALLINEAMENTO</a:t>
            </a:r>
          </a:p>
          <a:p>
            <a:pPr lvl="1"/>
            <a:r>
              <a:rPr lang="it-IT" dirty="0" smtClean="0"/>
              <a:t>PASSO 2.	SOMMA DELLE MANTISSE</a:t>
            </a:r>
          </a:p>
          <a:p>
            <a:pPr lvl="1"/>
            <a:r>
              <a:rPr lang="it-IT" dirty="0" smtClean="0"/>
              <a:t>PASSO 3.	NORMALIZZAZIONE DELLE MANTISSE E DEGLI</a:t>
            </a:r>
            <a:br>
              <a:rPr lang="it-IT" dirty="0" smtClean="0"/>
            </a:br>
            <a:r>
              <a:rPr lang="it-IT" dirty="0" smtClean="0"/>
              <a:t> 		ESPONENTI</a:t>
            </a:r>
          </a:p>
          <a:p>
            <a:pPr lvl="1"/>
            <a:r>
              <a:rPr lang="it-IT" dirty="0" smtClean="0"/>
              <a:t>PASSO 4.	ARROTONDAMENTO DELLA MANTISSA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MOBILE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887538" indent="-1887538">
              <a:buNone/>
            </a:pPr>
            <a:r>
              <a:rPr lang="it-IT" dirty="0" smtClean="0"/>
              <a:t>Passo 1. 	Per sommare correttamente i due numeri, si deve allineare la virgola del numero che ha l'esponente più piccolo. Quindi il primo passo esegue lo scalamento a destra della mantissa del numero più piccolo, fino a che il suo esponente non coincide con quello del numero più grande.</a:t>
            </a:r>
          </a:p>
          <a:p>
            <a:pPr marL="1887538" indent="-1887538">
              <a:buNone/>
            </a:pPr>
            <a:endParaRPr lang="it-IT" dirty="0" smtClean="0"/>
          </a:p>
          <a:p>
            <a:pPr marL="1887538" indent="-1887538">
              <a:buNone/>
            </a:pPr>
            <a:r>
              <a:rPr lang="it-IT" dirty="0" smtClean="0"/>
              <a:t>Passo 2. 	Si esegue la somma delle mantisse.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MOBILE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885950" indent="-1885950">
              <a:buNone/>
            </a:pPr>
            <a:r>
              <a:rPr lang="it-IT" dirty="0" smtClean="0"/>
              <a:t>Passo 3. 	Se la somma ottenuta non è in notazione scientifica normalizzata è necessario correggerla. Quindi a valle della somma può essere necessario eseguire un suo scalamento per portarla alla forma normalizzata, con un opportuno aggiustamento dell'esponente. Ogni volta che l'esponente è incrementato o decrementato, si deve controllare se si è verificato un </a:t>
            </a:r>
            <a:r>
              <a:rPr lang="it-IT" dirty="0" err="1" smtClean="0"/>
              <a:t>overflow</a:t>
            </a:r>
            <a:r>
              <a:rPr lang="it-IT" dirty="0" smtClean="0"/>
              <a:t> o </a:t>
            </a:r>
            <a:r>
              <a:rPr lang="it-IT" dirty="0" err="1" smtClean="0"/>
              <a:t>underflow</a:t>
            </a:r>
            <a:r>
              <a:rPr lang="it-IT" dirty="0" smtClean="0"/>
              <a:t>, cioè ci si deve accertare che l'esponente continui ad essere rappresentabile all'interno del suo campo.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OPERAZIONI CON NUMERI IN VIRGOLA MOBILE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887538" indent="-1887538">
              <a:buNone/>
            </a:pPr>
            <a:r>
              <a:rPr lang="it-IT" dirty="0" smtClean="0"/>
              <a:t>Passo 4. 	Arrotondamento della mantissa: si tronca il numero se la cifra a destra del punto desiderato è compresa tra 0 e 4, e si somma 1 alla cifra se il numero a destra è compreso tra 5 e 9. Esiste un caso sfortunato per l'arrotondamento, consiste nel dover sommare un 1 ad una stringa di 9: la somma può non essere più normalizzata ed occorre eseguire di nuovo il passo 3.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NUMERI IN VIRGOLA MOBILE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816192"/>
          </a:xfrm>
        </p:spPr>
        <p:txBody>
          <a:bodyPr/>
          <a:lstStyle/>
          <a:p>
            <a:r>
              <a:rPr lang="it-IT" dirty="0" smtClean="0"/>
              <a:t>Usando una rappresentazione in complemento a 1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MANTISSA			-0.0011011</a:t>
            </a:r>
            <a:r>
              <a:rPr lang="it-IT" baseline="-25000" dirty="0" smtClean="0"/>
              <a:t>2</a:t>
            </a:r>
            <a:r>
              <a:rPr lang="it-IT" dirty="0" smtClean="0"/>
              <a:t>	= -0,2109375</a:t>
            </a:r>
            <a:r>
              <a:rPr lang="it-IT" baseline="-25000" dirty="0" smtClean="0"/>
              <a:t>10</a:t>
            </a:r>
            <a:endParaRPr lang="it-IT" dirty="0" smtClean="0"/>
          </a:p>
          <a:p>
            <a:r>
              <a:rPr lang="it-IT" dirty="0" smtClean="0"/>
              <a:t>ESPONENTE		+1001		= +9	</a:t>
            </a:r>
            <a:endParaRPr lang="it-IT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611560" y="2276871"/>
          <a:ext cx="8064895" cy="1352998"/>
        </p:xfrm>
        <a:graphic>
          <a:graphicData uri="http://schemas.openxmlformats.org/drawingml/2006/table">
            <a:tbl>
              <a:tblPr/>
              <a:tblGrid>
                <a:gridCol w="685767"/>
                <a:gridCol w="685767"/>
                <a:gridCol w="457178"/>
                <a:gridCol w="457178"/>
                <a:gridCol w="457178"/>
                <a:gridCol w="457178"/>
                <a:gridCol w="457178"/>
                <a:gridCol w="457178"/>
                <a:gridCol w="464320"/>
                <a:gridCol w="464320"/>
                <a:gridCol w="700053"/>
                <a:gridCol w="464320"/>
                <a:gridCol w="464320"/>
                <a:gridCol w="464320"/>
                <a:gridCol w="464320"/>
                <a:gridCol w="464320"/>
              </a:tblGrid>
              <a:tr h="157770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MANTISSA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ESPONENTE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0454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BIT DEL SEGNO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PARTE INTERA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PARTE INTERA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BIT DEL SEGNO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it-IT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ESPONENTE</a:t>
                      </a:r>
                    </a:p>
                  </a:txBody>
                  <a:tcPr marL="3928" marR="3928" marT="3928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1781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928" marR="3928" marT="3928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501</Words>
  <Application>Microsoft Office PowerPoint</Application>
  <PresentationFormat>Presentazione su schermo (4:3)</PresentationFormat>
  <Paragraphs>199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Presentazione del lavoro del team</vt:lpstr>
      <vt:lpstr>INFORMATICA </vt:lpstr>
      <vt:lpstr>INDICE</vt:lpstr>
      <vt:lpstr>ESERCITAZIONE SUL CALCOLO IN BASE 2</vt:lpstr>
      <vt:lpstr>OPERAZIONI CON NUMERI IN VIRGOLA FISSA </vt:lpstr>
      <vt:lpstr>OPERAZIONI CON NUMERI IN VIRGOLA MOBILE</vt:lpstr>
      <vt:lpstr>OPERAZIONI CON NUMERI IN VIRGOLA MOBILE</vt:lpstr>
      <vt:lpstr>OPERAZIONI CON NUMERI IN VIRGOLA MOBILE</vt:lpstr>
      <vt:lpstr>OPERAZIONI CON NUMERI IN VIRGOLA MOBILE</vt:lpstr>
      <vt:lpstr> NUMERI IN VIRGOLA MOBILE</vt:lpstr>
      <vt:lpstr>SOMMA DI NUMERI IN VIRGOLA MOBILE</vt:lpstr>
      <vt:lpstr>SOMMA DI NUMERI IN VIRGOLA MOBILE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2011-08-10T20:51:32Z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