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5" r:id="rId13"/>
    <p:sldId id="266" r:id="rId14"/>
    <p:sldId id="267" r:id="rId15"/>
    <p:sldId id="269" r:id="rId16"/>
    <p:sldId id="278" r:id="rId17"/>
    <p:sldId id="270" r:id="rId18"/>
    <p:sldId id="271" r:id="rId19"/>
    <p:sldId id="272" r:id="rId20"/>
    <p:sldId id="273" r:id="rId21"/>
    <p:sldId id="274" r:id="rId22"/>
    <p:sldId id="276" r:id="rId23"/>
    <p:sldId id="277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FEB2F-C645-4784-A47D-7D2091168DBA}" type="datetimeFigureOut">
              <a:rPr lang="it-IT" smtClean="0"/>
              <a:pPr/>
              <a:t>12/11/2012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7AB5D-3460-43DC-881C-CDF043564D6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FORMA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 PARLAMENTARE ITALIANA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Parlamentarismo </a:t>
            </a:r>
            <a:r>
              <a:rPr lang="it-IT" sz="2800" b="1" dirty="0" err="1" smtClean="0"/>
              <a:t>compromissiorio</a:t>
            </a:r>
            <a:r>
              <a:rPr lang="it-IT" sz="2800" b="1" dirty="0" smtClean="0"/>
              <a:t> o a prevalenza del Parlamento = sistema politico multipolare con differenze ideologiche = </a:t>
            </a:r>
            <a:r>
              <a:rPr lang="it-IT" sz="2800" b="1" smtClean="0"/>
              <a:t>democrazia mediata</a:t>
            </a:r>
            <a:endParaRPr lang="it-IT" sz="2800" b="1" dirty="0" smtClean="0"/>
          </a:p>
          <a:p>
            <a:endParaRPr lang="it-IT" sz="2800" b="1" dirty="0"/>
          </a:p>
          <a:p>
            <a:r>
              <a:rPr lang="it-IT" sz="2800" b="1" dirty="0" smtClean="0"/>
              <a:t>Elezioni prima del 1994 = non si sceglie né il Governo né la maggioranza </a:t>
            </a:r>
          </a:p>
          <a:p>
            <a:endParaRPr lang="it-IT" sz="2800" b="1" dirty="0"/>
          </a:p>
          <a:p>
            <a:r>
              <a:rPr lang="it-IT" sz="2800" b="1" dirty="0" smtClean="0"/>
              <a:t>Accordi dopo le elezioni = Governi di coalizione</a:t>
            </a:r>
          </a:p>
          <a:p>
            <a:r>
              <a:rPr lang="it-IT" sz="2800" b="1" dirty="0" smtClean="0"/>
              <a:t>(Belgio, Olanda, Danimarca e Italia prima del 1994)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FIDUCIA DELLE CAMERE AL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Art. 94, comma 3 Cost. = entro dieci giorni dalla formazione il Governo si presenta alle Camere per avere la fiducia.</a:t>
            </a:r>
          </a:p>
          <a:p>
            <a:pPr>
              <a:buNone/>
            </a:pPr>
            <a:endParaRPr lang="it-IT" sz="2400" b="1" dirty="0" smtClean="0"/>
          </a:p>
          <a:p>
            <a:r>
              <a:rPr lang="it-IT" sz="2400" b="1" dirty="0" smtClean="0"/>
              <a:t>Rapporto di fiducia si instaura con la mozione di fiducia = mozione motivata e votata per appello nominale.</a:t>
            </a:r>
          </a:p>
          <a:p>
            <a:endParaRPr lang="it-IT" sz="2400" b="1" dirty="0"/>
          </a:p>
          <a:p>
            <a:r>
              <a:rPr lang="it-IT" sz="2400" b="1" dirty="0" smtClean="0"/>
              <a:t>Appello nominale = partiti e parlamentari assumono una responsabilità politica di fronte al corpo elettorale.</a:t>
            </a:r>
          </a:p>
          <a:p>
            <a:endParaRPr lang="it-IT" sz="2400" b="1" dirty="0"/>
          </a:p>
          <a:p>
            <a:r>
              <a:rPr lang="it-IT" sz="2400" b="1" dirty="0" smtClean="0"/>
              <a:t>Votazione mozione di fiducia = maggioranza relativa.</a:t>
            </a:r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it-IT" sz="2800" b="1" dirty="0"/>
          </a:p>
          <a:p>
            <a:r>
              <a:rPr lang="it-IT" b="1" dirty="0" smtClean="0"/>
              <a:t>PROBLEMA DEI GOVERNI “TECNICI”</a:t>
            </a:r>
          </a:p>
          <a:p>
            <a:endParaRPr lang="it-IT" b="1" dirty="0"/>
          </a:p>
          <a:p>
            <a:r>
              <a:rPr lang="it-IT" b="1" dirty="0" smtClean="0"/>
              <a:t>ESISTONO I GOVERNI “TECNICI”?</a:t>
            </a:r>
          </a:p>
          <a:p>
            <a:r>
              <a:rPr lang="it-IT" b="1" dirty="0" smtClean="0"/>
              <a:t>C’è sempre un indirizzo politico, un programma di governo.</a:t>
            </a:r>
          </a:p>
          <a:p>
            <a:endParaRPr lang="it-IT" b="1" dirty="0"/>
          </a:p>
          <a:p>
            <a:r>
              <a:rPr lang="it-IT" b="1" dirty="0" smtClean="0"/>
              <a:t>Relazione di fiducia tra Governo e maggioranza parlamentare non tra Governo e intero Parlamento.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COINCIDENZA TRA LEADERSHIP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PARTITO E PRESIDENZA DEL CONSIGLIO?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Parlamentarismo maggioritario (Gran Bretagna) = SI</a:t>
            </a:r>
          </a:p>
          <a:p>
            <a:pPr>
              <a:buNone/>
            </a:pPr>
            <a:endParaRPr lang="it-IT" b="1" dirty="0" smtClean="0"/>
          </a:p>
          <a:p>
            <a:r>
              <a:rPr lang="it-IT" b="1" dirty="0" smtClean="0"/>
              <a:t>Italia = NO fino al 1994</a:t>
            </a:r>
          </a:p>
          <a:p>
            <a:r>
              <a:rPr lang="it-IT" b="1" dirty="0" smtClean="0"/>
              <a:t>Dal 1994 in poi la coincidenza c’è con Berlusconi. </a:t>
            </a:r>
          </a:p>
          <a:p>
            <a:r>
              <a:rPr lang="it-IT" b="1" dirty="0" smtClean="0"/>
              <a:t>Prodi = non coincidenza tra leadership de partito di maggioranza e presidenza del consiglio.</a:t>
            </a:r>
          </a:p>
          <a:p>
            <a:pPr>
              <a:buNone/>
            </a:pP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Questione di fiducia = mancata approvazione di una proposta del Governo si ritiene che venga meno la fiducia del Parlamento = obbligo di dimissioni del Governo</a:t>
            </a:r>
          </a:p>
          <a:p>
            <a:endParaRPr lang="it-IT" sz="2800" b="1" dirty="0"/>
          </a:p>
          <a:p>
            <a:r>
              <a:rPr lang="it-IT" sz="2800" b="1" dirty="0" smtClean="0"/>
              <a:t>Questione di fiducia = votazione per appello nominale e blocco degli emendamenti.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Mozione di sfiducia = rottura da parte delle Camere della relazioni di fiducia con il Governo = obbligo di dimissioni del Governo.</a:t>
            </a:r>
          </a:p>
          <a:p>
            <a:endParaRPr lang="it-IT" sz="2400" b="1" dirty="0"/>
          </a:p>
          <a:p>
            <a:r>
              <a:rPr lang="it-IT" sz="2400" b="1" dirty="0" smtClean="0"/>
              <a:t>Mozione di sfiducia = votata per appello nominale </a:t>
            </a:r>
          </a:p>
          <a:p>
            <a:r>
              <a:rPr lang="it-IT" sz="2400" b="1" dirty="0" smtClean="0"/>
              <a:t>(no ai franchi tiratori) e firmata da almeno un decimo dei componenti della Camera.</a:t>
            </a:r>
          </a:p>
          <a:p>
            <a:endParaRPr lang="it-IT" sz="2400" b="1" dirty="0"/>
          </a:p>
          <a:p>
            <a:r>
              <a:rPr lang="it-IT" sz="2400" b="1" dirty="0" smtClean="0"/>
              <a:t>Mozione di sfiducia = non può essere messa in discussione prima di tre giorni dalla sua presentazione (periodo di decantazione).</a:t>
            </a:r>
            <a:endParaRPr lang="it-IT" sz="2800" b="1" dirty="0"/>
          </a:p>
          <a:p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CRISI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dirty="0" smtClean="0"/>
              <a:t>Governo presenta le dimissioni.</a:t>
            </a:r>
          </a:p>
          <a:p>
            <a:endParaRPr lang="it-IT" sz="2800" b="1" dirty="0"/>
          </a:p>
          <a:p>
            <a:r>
              <a:rPr lang="it-IT" sz="2800" b="1" dirty="0" smtClean="0"/>
              <a:t>Crisi parlamentari = approvazione di una mozione di sfiducia oppure voto contrario su una proposta su cui è posta la questione di fiducia oppure mancata concessione della fiducia iniziale.</a:t>
            </a:r>
          </a:p>
          <a:p>
            <a:endParaRPr lang="it-IT" sz="2800" b="1" dirty="0"/>
          </a:p>
          <a:p>
            <a:r>
              <a:rPr lang="it-IT" sz="2800" b="1" dirty="0" smtClean="0"/>
              <a:t>crisi extraparlamentari = dimissioni volontarie del Governo = crisi politica nella coalizione di Governo. Dimissioni del solo Presidente del Consiglio.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COALIZIONI FORMATE PRIMA DELLE ELEZIONI. </a:t>
            </a:r>
            <a:r>
              <a:rPr lang="it-IT" sz="3200" b="1" smtClean="0"/>
              <a:t>LA CONFLITTUALITA’ E’ SEMPRE FORTE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1994 = primo governo Berlusconi = crisi di Governo = uscita della Lega Nord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1995 nuovo governo = </a:t>
            </a:r>
            <a:r>
              <a:rPr lang="it-IT" sz="2800" b="1" dirty="0" err="1" smtClean="0"/>
              <a:t>governo</a:t>
            </a:r>
            <a:r>
              <a:rPr lang="it-IT" sz="2800" b="1" dirty="0" smtClean="0"/>
              <a:t> Dini 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1996 = primo governo Prodi (accordo di desistenza Ulivo e Rifondazione comunista) = questione di fiducia respinta 1998.</a:t>
            </a:r>
          </a:p>
          <a:p>
            <a:r>
              <a:rPr lang="it-IT" sz="2800" b="1" dirty="0" smtClean="0"/>
              <a:t>1998 nuovo governo = </a:t>
            </a:r>
            <a:r>
              <a:rPr lang="it-IT" sz="2800" b="1" dirty="0" err="1" smtClean="0"/>
              <a:t>governo</a:t>
            </a:r>
            <a:r>
              <a:rPr lang="it-IT" sz="2800" b="1" dirty="0" smtClean="0"/>
              <a:t> D’Alema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Storia italiana = mai crisi di Governo per mozione di sfiducia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4 casi = non concessione della fiducia iniziale (8° Governo De Gasperi 1953; 1° Governo Fanfani 1954; 1° Governo Andreotti; 4° Governo Andreotti 1979)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Crisi per voto negativo sulla questione di fiducia (Governo Prodi 1998; Governo Prodi 2008)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CRISI EXTRAPARLAMENTARI RISPETTANO LA COSTITUZIONE?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Art. 94 Cost.: fiducia, mozione di fiducia, mozione di sfiducia.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No divieto per il Governo di dimettersi.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Rimpasto ministeriale = sostituzione di ministri dimissionari o ‘indotti’ alle dimissioni senza l’apertura di crisi di governo = sostituzione dei ministri (senza voto di fiducia).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err="1" smtClean="0"/>
              <a:t>Parlamentarizzazione</a:t>
            </a:r>
            <a:r>
              <a:rPr lang="it-IT" sz="2400" b="1" dirty="0" smtClean="0"/>
              <a:t> della crisi di governo = esporre i motivi della crisi alle Camere (Pertini)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Rotture delle coalizioni e ‘ribaltoni’ (XII legislatura Berlusconi e XIII legislatura Prodi)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Norme cost. sulla forma di governo compatibili con parlamentarismo maggioritario con coalizioni preannunciate al corpo elettorale ed anche con il parlamentarismo </a:t>
            </a:r>
            <a:r>
              <a:rPr lang="it-IT" sz="2400" b="1" dirty="0" err="1" smtClean="0"/>
              <a:t>compromissiorio</a:t>
            </a:r>
            <a:r>
              <a:rPr lang="it-IT" sz="2400" b="1" dirty="0" smtClean="0"/>
              <a:t> con coalizioni formate dopo le elezioni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Governi di coalizione prima del 1994 = periodizzazione storica:</a:t>
            </a:r>
            <a:endParaRPr lang="it-IT" sz="2800" b="1" dirty="0"/>
          </a:p>
          <a:p>
            <a:r>
              <a:rPr lang="it-IT" sz="2800" b="1" dirty="0" smtClean="0"/>
              <a:t>1) Centrismo </a:t>
            </a:r>
          </a:p>
          <a:p>
            <a:r>
              <a:rPr lang="it-IT" sz="2800" b="1" dirty="0" smtClean="0"/>
              <a:t>2) Centro sinistra </a:t>
            </a:r>
          </a:p>
          <a:p>
            <a:r>
              <a:rPr lang="it-IT" sz="2800" b="1" dirty="0" smtClean="0"/>
              <a:t>3) Compromesso storico o solidarietà nazionale (fine della </a:t>
            </a:r>
            <a:r>
              <a:rPr lang="it-IT" sz="2800" b="1" dirty="0" err="1" smtClean="0"/>
              <a:t>Conventio</a:t>
            </a:r>
            <a:r>
              <a:rPr lang="it-IT" sz="2800" b="1" dirty="0" smtClean="0"/>
              <a:t> ad </a:t>
            </a:r>
            <a:r>
              <a:rPr lang="it-IT" sz="2800" b="1" dirty="0" err="1" smtClean="0"/>
              <a:t>excludendum</a:t>
            </a:r>
            <a:r>
              <a:rPr lang="it-IT" sz="2800" b="1" dirty="0" smtClean="0"/>
              <a:t>)</a:t>
            </a:r>
          </a:p>
          <a:p>
            <a:r>
              <a:rPr lang="it-IT" sz="2800" b="1" dirty="0" smtClean="0"/>
              <a:t>4) Governi non guidati da democristiani (Spadolini e Craxi)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/>
              <a:t>Ribaltoni giuridicamente legittimi = divieto di mandato imperativo (art. 67 Cost.)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Come possono cambiare le cose? Convenzione nuova = investitura popolare della coalizione e del Presidente del Consiglio che comporti la seguente conclusione: modifica della maggioranza = elezioni anticipate.</a:t>
            </a:r>
          </a:p>
          <a:p>
            <a:pPr algn="just"/>
            <a:r>
              <a:rPr lang="it-IT" sz="2800" b="1" dirty="0" smtClean="0"/>
              <a:t>Oggi non c’è questa convenzione.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STABILITA’ DEL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Il Presidente del Consiglio può revocare un ministro?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Potere di revoca fa parte del potere di proposta della lista dei ministri? 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Il problema è politico.</a:t>
            </a:r>
          </a:p>
          <a:p>
            <a:r>
              <a:rPr lang="it-IT" sz="2800" b="1" dirty="0" smtClean="0"/>
              <a:t>Cosa succede se il ministro è espressione di una forza politica?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SFIDUCIA INDIVIDUALE AD UN MINISTRO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Art. 94 Cost. = mozione di sfiducia verso </a:t>
            </a:r>
            <a:r>
              <a:rPr lang="it-IT" sz="2400" b="1" u="sng" dirty="0" smtClean="0"/>
              <a:t>l’intero Governo</a:t>
            </a:r>
          </a:p>
          <a:p>
            <a:endParaRPr lang="it-IT" sz="2400" b="1" u="sng" dirty="0" smtClean="0"/>
          </a:p>
          <a:p>
            <a:r>
              <a:rPr lang="it-IT" sz="2400" b="1" dirty="0" smtClean="0"/>
              <a:t>Regolamenti parlamentari = sfiducia individuale al singolo ministro.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Caso Mancuso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Corte cost. sent. n. 7/1996 = sfiducia individuale come strumento della forma di governo parlamentare; obbligo di dimissioni del </a:t>
            </a:r>
            <a:r>
              <a:rPr lang="it-IT" sz="2400" b="1" smtClean="0"/>
              <a:t>ministro sfiduciato.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Sfiducia individuale = strumento dell’opposizione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Caso Mancuso = strumento della maggioranza parlamentare; governo ‘tecnico’. Caso molto atipico.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Italia = forma di governo parlamentare a debole razionalizzazione </a:t>
            </a:r>
          </a:p>
          <a:p>
            <a:endParaRPr lang="it-IT" sz="2800" b="1" dirty="0"/>
          </a:p>
          <a:p>
            <a:r>
              <a:rPr lang="it-IT" sz="2800" b="1" dirty="0" smtClean="0"/>
              <a:t>Costituzione = disciplina scarna ed essenziale</a:t>
            </a:r>
          </a:p>
          <a:p>
            <a:endParaRPr lang="it-IT" sz="2800" b="1" dirty="0"/>
          </a:p>
          <a:p>
            <a:r>
              <a:rPr lang="it-IT" sz="2800" b="1" dirty="0" smtClean="0"/>
              <a:t>Presidente della Repubblica = ruolo di garanzia e di intermediazione politica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PROCEDIMENTO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FORMAZIONE DEL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Presidente della Repubblica = consultazioni (presidenti dei gruppi parlamentari, segretari dei partiti, presidenti delle Camere, ex presidenti della repubblica).</a:t>
            </a:r>
          </a:p>
          <a:p>
            <a:endParaRPr lang="it-IT" sz="2800" b="1" dirty="0"/>
          </a:p>
          <a:p>
            <a:r>
              <a:rPr lang="it-IT" sz="2800" b="1" dirty="0" smtClean="0"/>
              <a:t>Consultazioni cosa sono?</a:t>
            </a:r>
          </a:p>
          <a:p>
            <a:r>
              <a:rPr lang="it-IT" sz="2800" b="1" dirty="0" smtClean="0"/>
              <a:t>Consuetudine costituzionale o convenzione?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800" b="1" dirty="0" smtClean="0"/>
              <a:t>Conferimento da parte del Presidente della Repubblica dell’incarico = conferimento orale.</a:t>
            </a:r>
          </a:p>
          <a:p>
            <a:endParaRPr lang="it-IT" sz="2800" b="1" dirty="0"/>
          </a:p>
          <a:p>
            <a:r>
              <a:rPr lang="it-IT" sz="2800" b="1" dirty="0" smtClean="0"/>
              <a:t>Perché è orale? Se fosse scritto chi lo controfirma? Il Presidente del Consiglio uscente?</a:t>
            </a:r>
          </a:p>
          <a:p>
            <a:endParaRPr lang="it-IT" sz="2800" b="1" dirty="0"/>
          </a:p>
          <a:p>
            <a:r>
              <a:rPr lang="it-IT" sz="2800" b="1" dirty="0" smtClean="0"/>
              <a:t>Incarico accettato con riserva</a:t>
            </a:r>
          </a:p>
          <a:p>
            <a:endParaRPr lang="it-IT" sz="2800" b="1" dirty="0"/>
          </a:p>
          <a:p>
            <a:r>
              <a:rPr lang="it-IT" sz="2800" b="1" dirty="0" smtClean="0"/>
              <a:t>Scioglimento della riserva = 	quando l’incaricato ha svolto con successo la sua attività (lista dei ministri e programma di governo)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SITUAZIONI POLITICHE DIFFICILI E INCERTE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</a:t>
            </a:r>
            <a:r>
              <a:rPr lang="it-IT" sz="2800" b="1" dirty="0" err="1" smtClean="0"/>
              <a:t>Preincarico</a:t>
            </a:r>
            <a:r>
              <a:rPr lang="it-IT" sz="2800" b="1" dirty="0" smtClean="0"/>
              <a:t> = alla stessa persona cui il Capo dello Stato ritiene di </a:t>
            </a:r>
            <a:r>
              <a:rPr lang="it-IT" sz="2800" b="1" dirty="0" err="1" smtClean="0"/>
              <a:t>concerire</a:t>
            </a:r>
            <a:r>
              <a:rPr lang="it-IT" sz="2800" b="1" dirty="0" smtClean="0"/>
              <a:t> l’incarico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endParaRPr lang="it-IT" sz="2800" b="1" dirty="0"/>
          </a:p>
          <a:p>
            <a:r>
              <a:rPr lang="it-IT" sz="2800" b="1" dirty="0" smtClean="0"/>
              <a:t>- Mandato esplorativo = personalità super </a:t>
            </a:r>
            <a:r>
              <a:rPr lang="it-IT" sz="2800" b="1" dirty="0" err="1" smtClean="0"/>
              <a:t>partes</a:t>
            </a:r>
            <a:r>
              <a:rPr lang="it-IT" sz="2800" b="1" dirty="0" smtClean="0"/>
              <a:t> 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CHI STILA LA LISTA DEI MINISTRI?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Per i governi di coalizione che si formano dopo le elezioni = i partiti politici (svuotamento dell’art. 92 Cost.)</a:t>
            </a:r>
          </a:p>
          <a:p>
            <a:endParaRPr lang="it-IT" sz="2400" b="1" dirty="0"/>
          </a:p>
          <a:p>
            <a:r>
              <a:rPr lang="it-IT" sz="2400" b="1" dirty="0" smtClean="0"/>
              <a:t>Governi “tecnici” (Amato 1992, Ciampi 1993) = potere di proposta in capo al Presidente del Consiglio incaricato</a:t>
            </a:r>
          </a:p>
          <a:p>
            <a:endParaRPr lang="it-IT" sz="2800" b="1" dirty="0"/>
          </a:p>
          <a:p>
            <a:r>
              <a:rPr lang="it-IT" sz="2800" b="1" dirty="0" smtClean="0"/>
              <a:t> </a:t>
            </a:r>
            <a:r>
              <a:rPr lang="it-IT" sz="2400" b="1" dirty="0" smtClean="0"/>
              <a:t>Dalla XII legislatura = coalizioni preesistenti alle elezioni = Presidente del Consiglio = leader della coalizione vittoriosa alle elezioni politiche</a:t>
            </a:r>
            <a:endParaRPr lang="it-IT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PROCEDURA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FORMAZIONE DEL GOVERNO ….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Dopo la formazione della lista dei ministri = Presidente della Repubblica nomina con decreto il Presidente del Consiglio e su proposto di quest’ultimo i ministri.</a:t>
            </a:r>
          </a:p>
          <a:p>
            <a:endParaRPr lang="it-IT" sz="2400" b="1" dirty="0"/>
          </a:p>
          <a:p>
            <a:r>
              <a:rPr lang="it-IT" sz="2400" b="1" dirty="0" smtClean="0"/>
              <a:t>Presidente del Consiglio e ministri giurano nelle mani del Presidente della Repubblica (art. 93 Cost.) = Governo entra in funzione</a:t>
            </a:r>
          </a:p>
          <a:p>
            <a:endParaRPr lang="it-IT" sz="2400" b="1" dirty="0"/>
          </a:p>
          <a:p>
            <a:r>
              <a:rPr lang="it-IT" sz="2400" b="1" dirty="0" smtClean="0"/>
              <a:t>Presidente del Consiglio controfirma i decreti di nomina di se stesso e dei ministri.</a:t>
            </a:r>
            <a:endParaRPr lang="it-I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GOVERNO IN ATTESA DELLA VOTAZIONE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FIDUCIA DA PARTE DELLE CAMERE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b="1" dirty="0" smtClean="0"/>
          </a:p>
          <a:p>
            <a:endParaRPr lang="it-IT" b="1" dirty="0"/>
          </a:p>
          <a:p>
            <a:r>
              <a:rPr lang="it-IT" b="1" dirty="0" smtClean="0"/>
              <a:t>Che atti può svolgere il Governo in attesa della fiducia delle Camere?</a:t>
            </a:r>
          </a:p>
          <a:p>
            <a:r>
              <a:rPr lang="it-IT" b="1" dirty="0" smtClean="0"/>
              <a:t>Gli atti di ordinaria amministrazione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1159</Words>
  <Application>Microsoft Office PowerPoint</Application>
  <PresentationFormat>Presentazione su schermo (4:3)</PresentationFormat>
  <Paragraphs>145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FORMA DI GOVERNO PARLAMENTARE ITALIANA</vt:lpstr>
      <vt:lpstr>CONTINUA </vt:lpstr>
      <vt:lpstr>CONTINUA ………….</vt:lpstr>
      <vt:lpstr>PROCEDIMENTO DI FORMAZIONE DEL GOVERNO</vt:lpstr>
      <vt:lpstr>CONTINUA ….</vt:lpstr>
      <vt:lpstr>SITUAZIONI POLITICHE DIFFICILI E INCERTE</vt:lpstr>
      <vt:lpstr>CHI STILA LA LISTA DEI MINISTRI?</vt:lpstr>
      <vt:lpstr>PROCEDURA DI FORMAZIONE DEL GOVERNO ….</vt:lpstr>
      <vt:lpstr>GOVERNO IN ATTESA DELLA VOTAZIONE DI FIDUCIA DA PARTE DELLE CAMERE</vt:lpstr>
      <vt:lpstr>LA FIDUCIA DELLE CAMERE AL GOVERNO</vt:lpstr>
      <vt:lpstr>CONTINUA …..</vt:lpstr>
      <vt:lpstr>COINCIDENZA TRA LEADERSHIP DI PARTITO E PRESIDENZA DEL CONSIGLIO?</vt:lpstr>
      <vt:lpstr>CONTINUA …..</vt:lpstr>
      <vt:lpstr>CONTINUA …..</vt:lpstr>
      <vt:lpstr>CRISI DI GOVERNO</vt:lpstr>
      <vt:lpstr>COALIZIONI FORMATE PRIMA DELLE ELEZIONI. LA CONFLITTUALITA’ E’ SEMPRE FORTE</vt:lpstr>
      <vt:lpstr>CONTINUA …..</vt:lpstr>
      <vt:lpstr>LE CRISI EXTRAPARLAMENTARI RISPETTANO LA COSTITUZIONE?</vt:lpstr>
      <vt:lpstr>CONTINUA ……</vt:lpstr>
      <vt:lpstr>CONTINUA ………</vt:lpstr>
      <vt:lpstr>STABILITA’ DEL GOVERNO</vt:lpstr>
      <vt:lpstr>LA SFIDUCIA INDIVIDUALE AD UN MINISTRO</vt:lpstr>
      <vt:lpstr>CONTINUA ……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 DI GOVERNO PARLAMENTARE ITALIANA</dc:title>
  <dc:creator>Daniele</dc:creator>
  <cp:lastModifiedBy>Chiara Bertoni</cp:lastModifiedBy>
  <cp:revision>25</cp:revision>
  <dcterms:created xsi:type="dcterms:W3CDTF">2012-11-01T17:08:52Z</dcterms:created>
  <dcterms:modified xsi:type="dcterms:W3CDTF">2012-11-12T08:54:37Z</dcterms:modified>
</cp:coreProperties>
</file>