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72" r:id="rId6"/>
    <p:sldId id="259" r:id="rId7"/>
    <p:sldId id="261" r:id="rId8"/>
    <p:sldId id="262" r:id="rId9"/>
    <p:sldId id="263" r:id="rId10"/>
    <p:sldId id="264" r:id="rId11"/>
    <p:sldId id="273" r:id="rId12"/>
    <p:sldId id="265" r:id="rId13"/>
    <p:sldId id="266" r:id="rId14"/>
    <p:sldId id="267" r:id="rId15"/>
    <p:sldId id="274" r:id="rId16"/>
    <p:sldId id="268" r:id="rId17"/>
    <p:sldId id="269" r:id="rId18"/>
    <p:sldId id="270" r:id="rId19"/>
    <p:sldId id="271" r:id="rId20"/>
    <p:sldId id="275" r:id="rId21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8" d="100"/>
          <a:sy n="78" d="100"/>
        </p:scale>
        <p:origin x="-378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CB8E9-6553-40E0-9FC5-AFF8960F416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B52B5-76FE-4EAC-8682-BE78A0F3F4C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4697E1-9AD4-4086-B9AA-3EB0B9390A7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383F6-B7BE-4A13-8FFF-7F22104DF9E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166ED-1AFC-45EB-893E-FE9ACBB093B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D45EC-BD86-4A80-A964-9BA0732E0EC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B1616-D15F-486C-A3D8-F84F687D060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44145-CF35-4FE0-9083-066C41387C7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292EA-1DA2-4950-A9AD-4993848EAA8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D3B86-B0F4-4E8A-97C5-E30838D0464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F9846-CA5E-41D5-904C-C338D1A6558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81C1C62-70DB-4F72-965D-D96E599C11E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sz="2800" b="1" smtClean="0"/>
              <a:t>LEZIONE DI DIRITTO COSTITUZIONALE MATRICOLE DISPARI DEL 9 OTTOBRE 2012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860800"/>
            <a:ext cx="6400800" cy="1752600"/>
          </a:xfrm>
        </p:spPr>
        <p:txBody>
          <a:bodyPr/>
          <a:lstStyle/>
          <a:p>
            <a:pPr algn="l" eaLnBrk="1" hangingPunct="1"/>
            <a:r>
              <a:rPr lang="it-IT" sz="2400" b="1" smtClean="0"/>
              <a:t>Le fonti del diritto = atti e fatti idonei a produrre norme giuridiche ovvero a innovare l’ordinamento giuridico</a:t>
            </a:r>
          </a:p>
          <a:p>
            <a:pPr algn="l" eaLnBrk="1" hangingPunct="1"/>
            <a:endParaRPr lang="it-IT" sz="2000" b="1" smtClean="0"/>
          </a:p>
          <a:p>
            <a:pPr eaLnBrk="1" hangingPunct="1"/>
            <a:endParaRPr lang="it-IT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CRITERIO GERARCHICO (art. 134 Cost.)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b="1" smtClean="0"/>
              <a:t>Lex superior derogat legi inferiori</a:t>
            </a:r>
          </a:p>
          <a:p>
            <a:pPr eaLnBrk="1" hangingPunct="1"/>
            <a:r>
              <a:rPr lang="it-IT" sz="2800" b="1" smtClean="0"/>
              <a:t>Legge superiore deroga a legge inferiore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Annullamento = dichiarazione di illegittimità costituzionale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Effetti dell’annullamento = retroattività (ex tunc = da allora)</a:t>
            </a:r>
          </a:p>
          <a:p>
            <a:pPr eaLnBrk="1" hangingPunct="1"/>
            <a:r>
              <a:rPr lang="it-IT" sz="2800" b="1" smtClean="0"/>
              <a:t>Effetto erga omnes = nei confronti di tutti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smtClean="0"/>
              <a:t>Come si combinano i criteri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2800" b="1" smtClean="0"/>
              <a:t>Norma posteriore di grado inferiore contraddice una norma precedente di grado superiore = annullamento della norma inferiore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CRITERIO DELLA SPECIALITA’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400" b="1" u="sng" smtClean="0"/>
              <a:t>Lex specialis derogat legi generali</a:t>
            </a:r>
          </a:p>
          <a:p>
            <a:pPr eaLnBrk="1" hangingPunct="1"/>
            <a:r>
              <a:rPr lang="it-IT" sz="2400" b="1" u="sng" smtClean="0"/>
              <a:t>Legge speciale deroga a legge generale</a:t>
            </a:r>
          </a:p>
          <a:p>
            <a:pPr eaLnBrk="1" hangingPunct="1"/>
            <a:endParaRPr lang="it-IT" sz="2400" b="1" u="sng" smtClean="0"/>
          </a:p>
          <a:p>
            <a:pPr eaLnBrk="1" hangingPunct="1"/>
            <a:r>
              <a:rPr lang="it-IT" sz="2400" b="1" u="sng" smtClean="0"/>
              <a:t>Lex posterior generalis non derogat legi priori speciali</a:t>
            </a:r>
          </a:p>
          <a:p>
            <a:pPr eaLnBrk="1" hangingPunct="1"/>
            <a:r>
              <a:rPr lang="it-IT" sz="2400" b="1" u="sng" smtClean="0"/>
              <a:t>Legge posteriore generale non deroga a legge precedente speciale</a:t>
            </a:r>
          </a:p>
          <a:p>
            <a:pPr eaLnBrk="1" hangingPunct="1"/>
            <a:endParaRPr lang="it-IT" sz="2400" b="1" u="sng" smtClean="0"/>
          </a:p>
          <a:p>
            <a:pPr eaLnBrk="1" hangingPunct="1"/>
            <a:r>
              <a:rPr lang="it-IT" sz="2400" b="1" u="sng" smtClean="0"/>
              <a:t>Entrambe le norme rimangono in vigore</a:t>
            </a:r>
          </a:p>
          <a:p>
            <a:pPr eaLnBrk="1" hangingPunct="1"/>
            <a:r>
              <a:rPr lang="it-IT" sz="2400" b="1" u="sng" smtClean="0"/>
              <a:t>La scelta è su quale norma deve essere applicata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>
                <a:latin typeface="Calibri" pitchFamily="34" charset="0"/>
              </a:rPr>
              <a:t>CRITERIO DELLA COMPETENZA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400" b="1" smtClean="0"/>
              <a:t>Società complesse</a:t>
            </a:r>
          </a:p>
          <a:p>
            <a:pPr eaLnBrk="1" hangingPunct="1"/>
            <a:endParaRPr lang="it-IT" sz="2400" b="1" smtClean="0"/>
          </a:p>
          <a:p>
            <a:pPr eaLnBrk="1" hangingPunct="1"/>
            <a:r>
              <a:rPr lang="it-IT" sz="2400" b="1" smtClean="0"/>
              <a:t>Democrazia pluralistica (pluralismo istituzionale)</a:t>
            </a:r>
          </a:p>
          <a:p>
            <a:pPr eaLnBrk="1" hangingPunct="1"/>
            <a:endParaRPr lang="it-IT" sz="2400" b="1" smtClean="0"/>
          </a:p>
          <a:p>
            <a:pPr eaLnBrk="1" hangingPunct="1"/>
            <a:r>
              <a:rPr lang="it-IT" sz="2400" b="1" smtClean="0"/>
              <a:t>Fonte competente (es. art. 64 Cost.; art. 117, c. 2, 3, 4 Cost.)</a:t>
            </a:r>
          </a:p>
          <a:p>
            <a:pPr eaLnBrk="1" hangingPunct="1"/>
            <a:endParaRPr lang="it-IT" sz="2400" b="1" smtClean="0"/>
          </a:p>
          <a:p>
            <a:pPr eaLnBrk="1" hangingPunct="1"/>
            <a:r>
              <a:rPr lang="it-IT" sz="2400" b="1" smtClean="0"/>
              <a:t>Fra atti sullo stesso piano gerarchico prevale la fonte competente = riserva di competenza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Che cos’è una riserva di legge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z="2800" b="1" smtClean="0"/>
          </a:p>
          <a:p>
            <a:pPr eaLnBrk="1" hangingPunct="1"/>
            <a:r>
              <a:rPr lang="it-IT" sz="2400" b="1" u="sng" smtClean="0"/>
              <a:t>Ragione della riserva di legge</a:t>
            </a:r>
            <a:r>
              <a:rPr lang="it-IT" sz="2400" b="1" smtClean="0"/>
              <a:t> = Costituzione rigida:</a:t>
            </a:r>
          </a:p>
          <a:p>
            <a:pPr eaLnBrk="1" hangingPunct="1"/>
            <a:r>
              <a:rPr lang="it-IT" sz="2400" b="1" smtClean="0"/>
              <a:t>- limitare il potere esecutivo (polizia e burocrazia ecc.) = imporre al legislatore di disciplinare una determinata materia</a:t>
            </a:r>
          </a:p>
          <a:p>
            <a:pPr eaLnBrk="1" hangingPunct="1"/>
            <a:endParaRPr lang="it-IT" sz="2400" b="1" smtClean="0"/>
          </a:p>
          <a:p>
            <a:pPr eaLnBrk="1" hangingPunct="1"/>
            <a:r>
              <a:rPr lang="it-IT" sz="2400" b="1" smtClean="0"/>
              <a:t>Differenza con il principio di legalità:</a:t>
            </a:r>
          </a:p>
          <a:p>
            <a:pPr eaLnBrk="1" hangingPunct="1"/>
            <a:r>
              <a:rPr lang="it-IT" sz="2400" b="1" u="sng" smtClean="0"/>
              <a:t>Principio di legalità</a:t>
            </a:r>
            <a:r>
              <a:rPr lang="it-IT" sz="2400" b="1" smtClean="0"/>
              <a:t> = </a:t>
            </a:r>
            <a:r>
              <a:rPr lang="it-IT" sz="2400" b="1" u="sng" smtClean="0"/>
              <a:t>Stato di diritto</a:t>
            </a:r>
            <a:r>
              <a:rPr lang="it-IT" sz="2400" b="1" smtClean="0"/>
              <a:t> = l’esercizio di un potere pubblico deve basarsi su una previa norma attributiva di competenza (art. 23; 25, c. 2; 101, c. 2; 113 Cost.)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smtClean="0">
                <a:latin typeface="Calibri" pitchFamily="34" charset="0"/>
              </a:rPr>
              <a:t>RISERVA DI LEGGE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it-IT" sz="2800" b="1" smtClean="0"/>
          </a:p>
          <a:p>
            <a:pPr algn="ctr"/>
            <a:endParaRPr lang="it-IT" sz="2800" b="1" smtClean="0"/>
          </a:p>
          <a:p>
            <a:pPr algn="ctr"/>
            <a:r>
              <a:rPr lang="it-IT" sz="2800" b="1" u="sng" smtClean="0"/>
              <a:t>ESTENSIONE DELLA LEGALITA’ ALL’ATTIVITA’ LEGISLATIVA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Tipi di riserva di legge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b="1" smtClean="0"/>
              <a:t>1) </a:t>
            </a:r>
            <a:r>
              <a:rPr lang="it-IT" sz="2800" b="1" u="sng" smtClean="0"/>
              <a:t>Riserva di legge costituzionale</a:t>
            </a:r>
            <a:r>
              <a:rPr lang="it-IT" sz="2800" b="1" smtClean="0"/>
              <a:t> (artt. 138, 132, 137 Cost.)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2) </a:t>
            </a:r>
            <a:r>
              <a:rPr lang="it-IT" sz="2800" b="1" u="sng" smtClean="0"/>
              <a:t>Riserva di legge =  fonti primarie</a:t>
            </a:r>
            <a:endParaRPr lang="it-IT" sz="2800" b="1" smtClean="0"/>
          </a:p>
          <a:p>
            <a:pPr eaLnBrk="1" hangingPunct="1"/>
            <a:r>
              <a:rPr lang="it-IT" sz="2800" b="1" smtClean="0"/>
              <a:t>Fonti primarie = legge formale (procedura parlamentare) o fonti equiparate (decreti legge e decreti legislativi) = artt. 80, 81, 77 c. 2, 76 e 77, c. 1 Cost.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RAPPORTI TRA POTERE LEGISLATIVO ED ESECUTIVO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it-IT" sz="2000" b="1" smtClean="0"/>
          </a:p>
          <a:p>
            <a:pPr eaLnBrk="1" hangingPunct="1">
              <a:lnSpc>
                <a:spcPct val="90000"/>
              </a:lnSpc>
            </a:pPr>
            <a:r>
              <a:rPr lang="it-IT" sz="2000" b="1" smtClean="0"/>
              <a:t>Rapporti tra legge (Parlamento) e regolamento (potere governativo):</a:t>
            </a:r>
          </a:p>
          <a:p>
            <a:pPr eaLnBrk="1" hangingPunct="1">
              <a:lnSpc>
                <a:spcPct val="90000"/>
              </a:lnSpc>
            </a:pPr>
            <a:endParaRPr lang="it-IT" sz="2000" b="1" smtClean="0"/>
          </a:p>
          <a:p>
            <a:pPr eaLnBrk="1" hangingPunct="1">
              <a:lnSpc>
                <a:spcPct val="90000"/>
              </a:lnSpc>
            </a:pPr>
            <a:r>
              <a:rPr lang="it-IT" sz="2000" b="1" smtClean="0"/>
              <a:t>- riserva assoluta (art. 13, c. 2 Cost.) = “nei soli casi e modi previsti dalle legge”; la Costituzione assegna alla legge il compito di disciplinare integralmente una materia</a:t>
            </a:r>
          </a:p>
          <a:p>
            <a:pPr eaLnBrk="1" hangingPunct="1">
              <a:lnSpc>
                <a:spcPct val="90000"/>
              </a:lnSpc>
            </a:pPr>
            <a:endParaRPr lang="it-IT" sz="2000" b="1" smtClean="0"/>
          </a:p>
          <a:p>
            <a:pPr eaLnBrk="1" hangingPunct="1">
              <a:lnSpc>
                <a:spcPct val="90000"/>
              </a:lnSpc>
            </a:pPr>
            <a:r>
              <a:rPr lang="it-IT" sz="2000" b="1" smtClean="0"/>
              <a:t>- riserva relativa (artt. 23 e 97, c. 1 Cost.) “secondo disposizioni di legge” = legge fissa il principio e il regolamento governativo regola il dettaglio;</a:t>
            </a:r>
          </a:p>
          <a:p>
            <a:pPr eaLnBrk="1" hangingPunct="1">
              <a:lnSpc>
                <a:spcPct val="90000"/>
              </a:lnSpc>
            </a:pPr>
            <a:endParaRPr lang="it-IT" sz="2000" b="1" smtClean="0"/>
          </a:p>
          <a:p>
            <a:pPr eaLnBrk="1" hangingPunct="1">
              <a:lnSpc>
                <a:spcPct val="90000"/>
              </a:lnSpc>
            </a:pPr>
            <a:r>
              <a:rPr lang="it-IT" sz="2000" b="1" smtClean="0"/>
              <a:t>- riserva rinforzata = non si limita ad assegnare la materia alla legge ma pone vincoli ulteriori al legislatore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Tipi di riserve rinforzate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z="2800" smtClean="0"/>
          </a:p>
          <a:p>
            <a:pPr eaLnBrk="1" hangingPunct="1"/>
            <a:r>
              <a:rPr lang="it-IT" sz="2800" smtClean="0"/>
              <a:t>- </a:t>
            </a:r>
            <a:r>
              <a:rPr lang="it-IT" sz="2800" b="1" smtClean="0"/>
              <a:t>nel contenuto (artt. 14 c. 3; 16; 43 Cost.)</a:t>
            </a:r>
          </a:p>
          <a:p>
            <a:pPr eaLnBrk="1" hangingPunct="1"/>
            <a:endParaRPr lang="it-IT" sz="2800" b="1" smtClean="0"/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- nel procedimento (artt. 7, 8, 116 c. 3, 132, 133 Cost.) = leggi negoziate</a:t>
            </a:r>
            <a:endParaRPr lang="it-IT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2800" b="1" smtClean="0"/>
              <a:t>Le riserve rinforzate nel procedimento introdotte con procedimento di revisione costituzionale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it-IT" b="1" smtClean="0"/>
          </a:p>
          <a:p>
            <a:pPr eaLnBrk="1" hangingPunct="1">
              <a:lnSpc>
                <a:spcPct val="90000"/>
              </a:lnSpc>
            </a:pPr>
            <a:r>
              <a:rPr lang="it-IT" sz="2800" b="1" smtClean="0"/>
              <a:t>Un caso paradossale: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b="1" smtClean="0"/>
              <a:t>art. 79 Cost. = leggi di amnistia e indulto</a:t>
            </a:r>
          </a:p>
          <a:p>
            <a:pPr eaLnBrk="1" hangingPunct="1">
              <a:lnSpc>
                <a:spcPct val="90000"/>
              </a:lnSpc>
            </a:pPr>
            <a:endParaRPr lang="it-IT" sz="2800" b="1" smtClean="0"/>
          </a:p>
          <a:p>
            <a:pPr eaLnBrk="1" hangingPunct="1">
              <a:lnSpc>
                <a:spcPct val="90000"/>
              </a:lnSpc>
            </a:pPr>
            <a:r>
              <a:rPr lang="it-IT" sz="2800" b="1" smtClean="0"/>
              <a:t>“L’amnistia e l’indulto sono concessi con legge deliberata a maggioranza dei due terzi di ciascuna Camera, in ogni suo articolo e con votazione finale”                                                      </a:t>
            </a:r>
          </a:p>
          <a:p>
            <a:pPr eaLnBrk="1" hangingPunct="1">
              <a:lnSpc>
                <a:spcPct val="90000"/>
              </a:lnSpc>
            </a:pPr>
            <a:endParaRPr lang="it-IT" sz="2800" b="1" smtClean="0"/>
          </a:p>
          <a:p>
            <a:pPr eaLnBrk="1" hangingPunct="1">
              <a:lnSpc>
                <a:spcPct val="90000"/>
              </a:lnSpc>
            </a:pPr>
            <a:endParaRPr lang="it-IT" sz="2800" b="1" smtClean="0"/>
          </a:p>
          <a:p>
            <a:pPr eaLnBrk="1" hangingPunct="1">
              <a:lnSpc>
                <a:spcPct val="90000"/>
              </a:lnSpc>
            </a:pPr>
            <a:endParaRPr lang="it-IT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FONTI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z="2800" b="1" smtClean="0"/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400" b="1" u="sng" smtClean="0"/>
              <a:t>Fonte di produzione </a:t>
            </a:r>
            <a:r>
              <a:rPr lang="it-IT" sz="2400" b="1" smtClean="0"/>
              <a:t>= Norma sulla produzione = istituisce le fonti del diritto</a:t>
            </a:r>
          </a:p>
          <a:p>
            <a:pPr eaLnBrk="1" hangingPunct="1"/>
            <a:endParaRPr lang="it-IT" sz="2400" b="1" smtClean="0"/>
          </a:p>
          <a:p>
            <a:pPr eaLnBrk="1" hangingPunct="1"/>
            <a:r>
              <a:rPr lang="it-IT" sz="2400" b="1" u="sng" smtClean="0"/>
              <a:t>Costituzione istituisce le fonti primarie = è una norma sulla produzione</a:t>
            </a:r>
          </a:p>
          <a:p>
            <a:pPr eaLnBrk="1" hangingPunct="1"/>
            <a:endParaRPr lang="it-IT" sz="2400" b="1" smtClean="0"/>
          </a:p>
          <a:p>
            <a:pPr eaLnBrk="1" hangingPunct="1"/>
            <a:r>
              <a:rPr lang="it-IT" sz="2400" b="1" smtClean="0"/>
              <a:t>Fonte di cognizione = Gazzetta ufficiale, Bollettino ufficiale delle Regioni</a:t>
            </a:r>
          </a:p>
          <a:p>
            <a:pPr eaLnBrk="1" hangingPunct="1"/>
            <a:endParaRPr lang="it-IT" sz="2800" b="1" smtClean="0"/>
          </a:p>
          <a:p>
            <a:pPr eaLnBrk="1" hangingPunct="1"/>
            <a:endParaRPr lang="it-IT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smtClean="0"/>
          </a:p>
        </p:txBody>
      </p:sp>
      <p:sp>
        <p:nvSpPr>
          <p:cNvPr id="21507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2800" b="1" smtClean="0"/>
          </a:p>
          <a:p>
            <a:endParaRPr lang="it-IT" sz="2800" b="1" smtClean="0"/>
          </a:p>
          <a:p>
            <a:r>
              <a:rPr lang="it-IT" b="1" smtClean="0"/>
              <a:t>Rapporto tra art. 79 e 138 Cost. = quale delle due è più rinforzata?</a:t>
            </a:r>
          </a:p>
          <a:p>
            <a:endParaRPr lang="it-IT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>
                <a:latin typeface="Calibri" pitchFamily="34" charset="0"/>
              </a:rPr>
              <a:t>LE FONTI ATTO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z="2800" b="1" smtClean="0"/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Tipicità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Procedimento di formazione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LE FONTI FATTO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b="1" smtClean="0"/>
              <a:t>Consuetudine:</a:t>
            </a:r>
          </a:p>
          <a:p>
            <a:pPr eaLnBrk="1" hangingPunct="1"/>
            <a:r>
              <a:rPr lang="it-IT" sz="2800" b="1" i="1" smtClean="0"/>
              <a:t>diuturnitas; opinio juris seu necessitatis</a:t>
            </a:r>
          </a:p>
          <a:p>
            <a:pPr eaLnBrk="1" hangingPunct="1"/>
            <a:r>
              <a:rPr lang="it-IT" sz="2800" b="1" smtClean="0"/>
              <a:t>(comportamento costante, convinzione che sia vincolante)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Preleggi = art. 1 solo le consuetudini </a:t>
            </a:r>
            <a:r>
              <a:rPr lang="it-IT" sz="2800" b="1" i="1" smtClean="0"/>
              <a:t>praeter</a:t>
            </a:r>
            <a:r>
              <a:rPr lang="it-IT" sz="2800" b="1" smtClean="0"/>
              <a:t> </a:t>
            </a:r>
            <a:r>
              <a:rPr lang="it-IT" sz="2800" b="1" i="1" smtClean="0"/>
              <a:t>legem</a:t>
            </a:r>
            <a:r>
              <a:rPr lang="it-IT" sz="2800" b="1" smtClean="0"/>
              <a:t> (introduttive) oppure secundum legem secondo la legge mai consuetudini </a:t>
            </a:r>
            <a:r>
              <a:rPr lang="it-IT" sz="2800" b="1" i="1" smtClean="0"/>
              <a:t>contra</a:t>
            </a:r>
            <a:r>
              <a:rPr lang="it-IT" sz="2800" b="1" smtClean="0"/>
              <a:t> </a:t>
            </a:r>
            <a:r>
              <a:rPr lang="it-IT" sz="2800" b="1" i="1" smtClean="0"/>
              <a:t>legem</a:t>
            </a:r>
            <a:r>
              <a:rPr lang="it-IT" sz="2800" b="1" smtClean="0"/>
              <a:t> ovvero contro la legge.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CONSUETUDINI</a:t>
            </a:r>
          </a:p>
        </p:txBody>
      </p:sp>
      <p:sp>
        <p:nvSpPr>
          <p:cNvPr id="6147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mtClean="0"/>
          </a:p>
          <a:p>
            <a:r>
              <a:rPr lang="it-IT" sz="2800" smtClean="0"/>
              <a:t>-</a:t>
            </a:r>
            <a:r>
              <a:rPr lang="it-IT" sz="2800" b="1" smtClean="0"/>
              <a:t> Consuetudini costituzionali (regola)? O convenzioni costituzionali (regolarità)?</a:t>
            </a:r>
            <a:endParaRPr lang="it-IT" sz="2800" smtClean="0"/>
          </a:p>
          <a:p>
            <a:endParaRPr lang="it-IT" sz="2800" smtClean="0"/>
          </a:p>
          <a:p>
            <a:endParaRPr lang="it-IT" sz="2800" smtClean="0"/>
          </a:p>
          <a:p>
            <a:endParaRPr lang="it-IT" sz="2800" smtClean="0"/>
          </a:p>
          <a:p>
            <a:r>
              <a:rPr lang="it-IT" sz="2800" smtClean="0"/>
              <a:t>- </a:t>
            </a:r>
            <a:r>
              <a:rPr lang="it-IT" sz="2800" b="1" smtClean="0"/>
              <a:t>Consuetudini internazionali = art. 10 Cost.</a:t>
            </a:r>
            <a:endParaRPr lang="it-IT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COME SI RISOLVONO LE ANTINOMIE FRA LE NORME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b="1" dirty="0" smtClean="0"/>
              <a:t>Cos’è un’antinomia</a:t>
            </a:r>
          </a:p>
          <a:p>
            <a:pPr eaLnBrk="1" hangingPunct="1"/>
            <a:r>
              <a:rPr lang="it-IT" sz="2800" b="1" dirty="0" smtClean="0"/>
              <a:t>Conflitto, </a:t>
            </a:r>
            <a:r>
              <a:rPr lang="it-IT" sz="2800" b="1" smtClean="0"/>
              <a:t>contraddizione fra norme</a:t>
            </a:r>
          </a:p>
          <a:p>
            <a:pPr eaLnBrk="1" hangingPunct="1"/>
            <a:endParaRPr lang="it-IT" sz="2800" b="1" dirty="0" smtClean="0"/>
          </a:p>
          <a:p>
            <a:pPr eaLnBrk="1" hangingPunct="1"/>
            <a:endParaRPr lang="it-IT" sz="2800" b="1" dirty="0" smtClean="0"/>
          </a:p>
          <a:p>
            <a:pPr eaLnBrk="1" hangingPunct="1"/>
            <a:r>
              <a:rPr lang="it-IT" sz="2800" b="1" dirty="0" smtClean="0"/>
              <a:t>Criteri di risoluzione delle antinomie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I criteri di risoluzione della antinomie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- criterio cronologico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- criterio gerarchico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- criterio della specialità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- criterio della competenza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CRITERIO CRONOLOGICO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b="1" smtClean="0"/>
              <a:t>Lex posterior derogat priori</a:t>
            </a:r>
          </a:p>
          <a:p>
            <a:pPr eaLnBrk="1" hangingPunct="1"/>
            <a:r>
              <a:rPr lang="it-IT" sz="2800" b="1" smtClean="0"/>
              <a:t>Legge posteriore deroga alla legge precedente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Come si risolve il contrasto? </a:t>
            </a:r>
          </a:p>
          <a:p>
            <a:pPr eaLnBrk="1" hangingPunct="1"/>
            <a:r>
              <a:rPr lang="it-IT" sz="2800" b="1" smtClean="0"/>
              <a:t>Abrogazione</a:t>
            </a:r>
          </a:p>
          <a:p>
            <a:pPr eaLnBrk="1" hangingPunct="1"/>
            <a:r>
              <a:rPr lang="it-IT" sz="2800" b="1" smtClean="0"/>
              <a:t>Effetti temporali dell’abrogazione = irretroattività – ex nunc (da ora)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TIPI DI ABROGAZIONE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b="1" smtClean="0"/>
              <a:t>- </a:t>
            </a:r>
            <a:r>
              <a:rPr lang="it-IT" sz="2800" b="1" u="sng" smtClean="0"/>
              <a:t>Espressa</a:t>
            </a:r>
            <a:r>
              <a:rPr lang="it-IT" sz="2800" b="1" smtClean="0"/>
              <a:t> = per opera del legislatore = erga omnes nei confronti di tutti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- </a:t>
            </a:r>
            <a:r>
              <a:rPr lang="it-IT" sz="2800" b="1" u="sng" smtClean="0"/>
              <a:t>Tacita</a:t>
            </a:r>
            <a:r>
              <a:rPr lang="it-IT" sz="2800" b="1" smtClean="0"/>
              <a:t> = dichiarata dal giudice = inter partes</a:t>
            </a:r>
          </a:p>
          <a:p>
            <a:pPr eaLnBrk="1" hangingPunct="1"/>
            <a:r>
              <a:rPr lang="it-IT" sz="2800" b="1" smtClean="0"/>
              <a:t>nei confronti delle parti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- </a:t>
            </a:r>
            <a:r>
              <a:rPr lang="it-IT" sz="2800" b="1" u="sng" smtClean="0"/>
              <a:t>Implicita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788</Words>
  <Application>Microsoft Office PowerPoint</Application>
  <PresentationFormat>Presentazione su schermo (4:3)</PresentationFormat>
  <Paragraphs>126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Struttura predefinita</vt:lpstr>
      <vt:lpstr>LEZIONE DI DIRITTO COSTITUZIONALE MATRICOLE DISPARI DEL 9 OTTOBRE 2012</vt:lpstr>
      <vt:lpstr>FONTI</vt:lpstr>
      <vt:lpstr>LE FONTI ATTO</vt:lpstr>
      <vt:lpstr>LE FONTI FATTO</vt:lpstr>
      <vt:lpstr>CONSUETUDINI</vt:lpstr>
      <vt:lpstr>COME SI RISOLVONO LE ANTINOMIE FRA LE NORME</vt:lpstr>
      <vt:lpstr>I criteri di risoluzione della antinomie</vt:lpstr>
      <vt:lpstr>CRITERIO CRONOLOGICO</vt:lpstr>
      <vt:lpstr>TIPI DI ABROGAZIONE</vt:lpstr>
      <vt:lpstr>CRITERIO GERARCHICO (art. 134 Cost.)</vt:lpstr>
      <vt:lpstr>Come si combinano i criteri</vt:lpstr>
      <vt:lpstr>CRITERIO DELLA SPECIALITA’</vt:lpstr>
      <vt:lpstr>CRITERIO DELLA COMPETENZA</vt:lpstr>
      <vt:lpstr>Che cos’è una riserva di legge</vt:lpstr>
      <vt:lpstr>RISERVA DI LEGGE</vt:lpstr>
      <vt:lpstr>Tipi di riserva di legge</vt:lpstr>
      <vt:lpstr>RAPPORTI TRA POTERE LEGISLATIVO ED ESECUTIVO</vt:lpstr>
      <vt:lpstr>Tipi di riserve rinforzate</vt:lpstr>
      <vt:lpstr>Le riserve rinforzate nel procedimento introdotte con procedimento di revisione costituzionale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LEZIONE DI DIRITTO COSTITUZIONALE MATRICOLE DISPARI DEL 9 OTTOBRE 2012</dc:title>
  <dc:creator>oem</dc:creator>
  <cp:lastModifiedBy>Chiara Bertoni</cp:lastModifiedBy>
  <cp:revision>23</cp:revision>
  <dcterms:created xsi:type="dcterms:W3CDTF">2012-10-07T16:04:53Z</dcterms:created>
  <dcterms:modified xsi:type="dcterms:W3CDTF">2012-10-18T07:33:05Z</dcterms:modified>
</cp:coreProperties>
</file>