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07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23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311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92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8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515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2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54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363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40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27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048C4-2389-AC44-9C65-3AE0177E90FC}" type="datetimeFigureOut">
              <a:rPr lang="it-IT" smtClean="0"/>
              <a:t>26/11/13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61BCB-D85C-8843-BBA3-F34D1526D69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041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Diritto pubblico dell’economia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Soggetti e strumenti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5900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Quali sono le imprese pubbliche?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it-IT" sz="1400" b="1" dirty="0" smtClean="0"/>
              <a:t>Impresa</a:t>
            </a:r>
            <a:r>
              <a:rPr lang="it-IT" sz="1400" b="1" dirty="0"/>
              <a:t>-organo</a:t>
            </a:r>
            <a:r>
              <a:rPr lang="it-IT" sz="1400" dirty="0"/>
              <a:t>: l’ente pubblico </a:t>
            </a:r>
            <a:r>
              <a:rPr lang="it-IT" sz="1400" dirty="0" smtClean="0"/>
              <a:t>territoriale esercita  un’attività economica </a:t>
            </a:r>
            <a:r>
              <a:rPr lang="it-IT" sz="1400" dirty="0"/>
              <a:t>attraverso propri organi</a:t>
            </a:r>
            <a:r>
              <a:rPr lang="it-IT" sz="1400" dirty="0" smtClean="0"/>
              <a:t>. L’ente pubblico non diventa imprenditore, perché l’attività economica non è prevalente, bensì sussidiaria:</a:t>
            </a:r>
            <a:endParaRPr lang="it-IT" sz="1400" dirty="0"/>
          </a:p>
          <a:p>
            <a:pPr marL="0" indent="0">
              <a:buNone/>
            </a:pPr>
            <a:r>
              <a:rPr lang="it-IT" sz="1400" b="1" dirty="0" smtClean="0"/>
              <a:t>Impresa-organo diretto dall'ente pubblico</a:t>
            </a:r>
            <a:r>
              <a:rPr lang="it-IT" sz="1400" dirty="0" smtClean="0"/>
              <a:t> (Cassa </a:t>
            </a:r>
            <a:r>
              <a:rPr lang="it-IT" sz="1400" dirty="0"/>
              <a:t>depositi e </a:t>
            </a:r>
            <a:r>
              <a:rPr lang="it-IT" sz="1400" dirty="0" smtClean="0"/>
              <a:t>presiti dipendente da Ministero del tesoro).</a:t>
            </a:r>
            <a:endParaRPr lang="it-IT" sz="1400" dirty="0"/>
          </a:p>
          <a:p>
            <a:pPr marL="0" indent="0">
              <a:buNone/>
            </a:pPr>
            <a:r>
              <a:rPr lang="it-IT" sz="1400" b="1" dirty="0" smtClean="0"/>
              <a:t>Organo dotato </a:t>
            </a:r>
            <a:r>
              <a:rPr lang="it-IT" sz="1400" b="1" dirty="0"/>
              <a:t>di autonomia</a:t>
            </a:r>
            <a:r>
              <a:rPr lang="it-IT" sz="1400" dirty="0"/>
              <a:t>: </a:t>
            </a:r>
            <a:r>
              <a:rPr lang="it-IT" sz="1400" dirty="0" smtClean="0"/>
              <a:t>azienda o amministrazione autonoma (Azienda </a:t>
            </a:r>
            <a:r>
              <a:rPr lang="it-IT" sz="1400" dirty="0"/>
              <a:t>autonoma delle FF.SS</a:t>
            </a:r>
            <a:r>
              <a:rPr lang="it-IT" sz="1400" dirty="0" smtClean="0"/>
              <a:t>.).</a:t>
            </a:r>
            <a:endParaRPr lang="it-IT" sz="1400" dirty="0"/>
          </a:p>
          <a:p>
            <a:pPr marL="0" indent="0">
              <a:buNone/>
            </a:pPr>
            <a:r>
              <a:rPr lang="it-IT" sz="1400" dirty="0"/>
              <a:t> </a:t>
            </a:r>
          </a:p>
          <a:p>
            <a:pPr lvl="0"/>
            <a:r>
              <a:rPr lang="it-IT" sz="1400" b="1" dirty="0" smtClean="0"/>
              <a:t>Impresa</a:t>
            </a:r>
            <a:r>
              <a:rPr lang="it-IT" sz="1400" dirty="0"/>
              <a:t>-</a:t>
            </a:r>
            <a:r>
              <a:rPr lang="it-IT" sz="1400" b="1" dirty="0"/>
              <a:t>ente</a:t>
            </a:r>
            <a:r>
              <a:rPr lang="it-IT" sz="1400" dirty="0"/>
              <a:t> </a:t>
            </a:r>
            <a:r>
              <a:rPr lang="it-IT" sz="1400" b="1" dirty="0" smtClean="0"/>
              <a:t>pubblico</a:t>
            </a:r>
            <a:r>
              <a:rPr lang="it-IT" sz="1400" dirty="0" smtClean="0"/>
              <a:t> (ordinato in forma di ente).</a:t>
            </a:r>
            <a:endParaRPr lang="it-IT" sz="1400" dirty="0"/>
          </a:p>
          <a:p>
            <a:pPr marL="0" indent="0">
              <a:buNone/>
            </a:pPr>
            <a:r>
              <a:rPr lang="it-IT" sz="1400" b="1" dirty="0"/>
              <a:t>Impresa-ente pubblico operativo</a:t>
            </a:r>
            <a:r>
              <a:rPr lang="it-IT" sz="1400" dirty="0"/>
              <a:t>: </a:t>
            </a:r>
            <a:r>
              <a:rPr lang="it-IT" sz="1400" dirty="0" smtClean="0"/>
              <a:t>produce direttamente per il mercato (ENEL).</a:t>
            </a:r>
            <a:endParaRPr lang="it-IT" sz="1400" dirty="0"/>
          </a:p>
          <a:p>
            <a:pPr marL="0" indent="0">
              <a:buNone/>
            </a:pPr>
            <a:r>
              <a:rPr lang="it-IT" sz="1400" b="1" dirty="0"/>
              <a:t>Holding</a:t>
            </a:r>
            <a:r>
              <a:rPr lang="it-IT" sz="1400" dirty="0"/>
              <a:t>: </a:t>
            </a:r>
            <a:r>
              <a:rPr lang="it-IT" sz="1400" dirty="0" smtClean="0"/>
              <a:t>è un ente-pubblico di gestione e detiene </a:t>
            </a:r>
            <a:r>
              <a:rPr lang="it-IT" sz="1400" dirty="0"/>
              <a:t>partecipazioni </a:t>
            </a:r>
            <a:r>
              <a:rPr lang="it-IT" sz="1400" dirty="0" smtClean="0"/>
              <a:t>in altri enti-società(</a:t>
            </a:r>
            <a:r>
              <a:rPr lang="it-IT" sz="1400" dirty="0"/>
              <a:t>ENI).</a:t>
            </a:r>
          </a:p>
          <a:p>
            <a:pPr marL="0" lvl="0" indent="0">
              <a:buNone/>
            </a:pPr>
            <a:r>
              <a:rPr lang="it-IT" sz="1400" dirty="0" smtClean="0"/>
              <a:t>Hanno </a:t>
            </a:r>
            <a:r>
              <a:rPr lang="it-IT" sz="1400" dirty="0"/>
              <a:t>soggettività </a:t>
            </a:r>
            <a:r>
              <a:rPr lang="it-IT" sz="1400" dirty="0" smtClean="0"/>
              <a:t>giuridica e veste di imprenditore (attività economica è prevalente); solo </a:t>
            </a:r>
            <a:r>
              <a:rPr lang="it-IT" sz="1400" dirty="0"/>
              <a:t>pochi atti sono assoggettati a diritto pubblico: </a:t>
            </a:r>
            <a:r>
              <a:rPr lang="it-IT" sz="1400" dirty="0" smtClean="0"/>
              <a:t>bilancio; operano </a:t>
            </a:r>
            <a:r>
              <a:rPr lang="it-IT" sz="1400" dirty="0"/>
              <a:t>mediante strumenti di diritto </a:t>
            </a:r>
            <a:r>
              <a:rPr lang="it-IT" sz="1400" dirty="0" smtClean="0"/>
              <a:t>privato.</a:t>
            </a:r>
            <a:endParaRPr lang="it-IT" sz="1400" dirty="0"/>
          </a:p>
          <a:p>
            <a:endParaRPr lang="it-IT" sz="1400" dirty="0" smtClean="0"/>
          </a:p>
          <a:p>
            <a:pPr lvl="0"/>
            <a:r>
              <a:rPr lang="it-IT" sz="1400" b="1" dirty="0" smtClean="0"/>
              <a:t>Impresa-società con partecipazione pubblica: ordinata in forma privata ma </a:t>
            </a:r>
            <a:r>
              <a:rPr lang="it-IT" sz="1400" dirty="0" smtClean="0"/>
              <a:t>“</a:t>
            </a:r>
            <a:r>
              <a:rPr lang="it-IT" sz="1400" dirty="0"/>
              <a:t>pubblica” </a:t>
            </a:r>
            <a:r>
              <a:rPr lang="it-IT" sz="1400" dirty="0" smtClean="0"/>
              <a:t>perché </a:t>
            </a:r>
            <a:r>
              <a:rPr lang="it-IT" sz="1400" dirty="0"/>
              <a:t>tale è il soggetto </a:t>
            </a:r>
            <a:r>
              <a:rPr lang="it-IT" sz="1400" dirty="0" smtClean="0"/>
              <a:t>controllante mediante partecipazione azionaria. Molti tipi: </a:t>
            </a:r>
          </a:p>
          <a:p>
            <a:pPr marL="0" lvl="0" indent="0">
              <a:buNone/>
            </a:pPr>
            <a:r>
              <a:rPr lang="it-IT" sz="1400" dirty="0" smtClean="0"/>
              <a:t>1) Banche di interesse nazionale; 2) Società con tratti </a:t>
            </a:r>
            <a:r>
              <a:rPr lang="it-IT" sz="1400" dirty="0"/>
              <a:t>derogatori rispetto a diritto comune </a:t>
            </a:r>
            <a:r>
              <a:rPr lang="it-IT" sz="1400" dirty="0" smtClean="0"/>
              <a:t>(es.: la </a:t>
            </a:r>
            <a:r>
              <a:rPr lang="it-IT" sz="1400" dirty="0"/>
              <a:t>legge </a:t>
            </a:r>
            <a:r>
              <a:rPr lang="it-IT" sz="1400" dirty="0" smtClean="0"/>
              <a:t>le </a:t>
            </a:r>
            <a:r>
              <a:rPr lang="it-IT" sz="1400" dirty="0"/>
              <a:t>crea </a:t>
            </a:r>
            <a:r>
              <a:rPr lang="it-IT" sz="1400" dirty="0" smtClean="0"/>
              <a:t>e ne pone </a:t>
            </a:r>
            <a:r>
              <a:rPr lang="it-IT" sz="1400" dirty="0"/>
              <a:t>delle caratteristiche) </a:t>
            </a:r>
            <a:r>
              <a:rPr lang="it-IT" sz="1400" dirty="0" smtClean="0"/>
              <a:t>3) Società a </a:t>
            </a:r>
            <a:r>
              <a:rPr lang="it-IT" sz="1400" dirty="0"/>
              <a:t>partecipazione statale necessaria. </a:t>
            </a:r>
            <a:r>
              <a:rPr lang="it-IT" sz="1400" dirty="0" smtClean="0"/>
              <a:t>Le azioni non possono circolare. 4) Società che </a:t>
            </a:r>
            <a:r>
              <a:rPr lang="it-IT" sz="1400" dirty="0"/>
              <a:t>svolgono </a:t>
            </a:r>
            <a:r>
              <a:rPr lang="it-IT" sz="1400" dirty="0" smtClean="0"/>
              <a:t>attività </a:t>
            </a:r>
            <a:r>
              <a:rPr lang="it-IT" sz="1400" dirty="0"/>
              <a:t>che sarebbero generalmente </a:t>
            </a:r>
            <a:r>
              <a:rPr lang="it-IT" sz="1400" dirty="0" smtClean="0"/>
              <a:t>svolte da organi statali (</a:t>
            </a:r>
            <a:r>
              <a:rPr lang="it-IT" sz="1400" dirty="0" err="1" smtClean="0"/>
              <a:t>Arcus</a:t>
            </a:r>
            <a:r>
              <a:rPr lang="it-IT" sz="1400" dirty="0" smtClean="0"/>
              <a:t> e </a:t>
            </a:r>
            <a:r>
              <a:rPr lang="it-IT" sz="1400" dirty="0" err="1" smtClean="0"/>
              <a:t>Invitalia</a:t>
            </a:r>
            <a:r>
              <a:rPr lang="it-IT" sz="1400" dirty="0" smtClean="0"/>
              <a:t>  controllate da Ministero delle finanze)</a:t>
            </a:r>
            <a:endParaRPr lang="it-IT" sz="1400" dirty="0"/>
          </a:p>
          <a:p>
            <a:pPr marL="0" lvl="0" indent="0">
              <a:buNone/>
            </a:pPr>
            <a:r>
              <a:rPr lang="it-IT" sz="1400" b="1" dirty="0" smtClean="0"/>
              <a:t>Gruppo </a:t>
            </a:r>
            <a:r>
              <a:rPr lang="it-IT" sz="1400" b="1" dirty="0"/>
              <a:t>pubblico</a:t>
            </a:r>
            <a:r>
              <a:rPr lang="it-IT" sz="1400" b="1" dirty="0" smtClean="0"/>
              <a:t>: </a:t>
            </a:r>
            <a:r>
              <a:rPr lang="it-IT" sz="1400" dirty="0" smtClean="0"/>
              <a:t>Ente </a:t>
            </a:r>
            <a:r>
              <a:rPr lang="it-IT" sz="1400" dirty="0"/>
              <a:t>di gestione </a:t>
            </a:r>
            <a:r>
              <a:rPr lang="it-IT" sz="1400" dirty="0" smtClean="0"/>
              <a:t>che controlla società </a:t>
            </a:r>
            <a:r>
              <a:rPr lang="it-IT" sz="1400" dirty="0"/>
              <a:t>a partecipazione </a:t>
            </a:r>
            <a:r>
              <a:rPr lang="it-IT" sz="1400" dirty="0" smtClean="0"/>
              <a:t>statale (</a:t>
            </a:r>
            <a:r>
              <a:rPr lang="it-IT" sz="1400" dirty="0" err="1" smtClean="0"/>
              <a:t>ocietà</a:t>
            </a:r>
            <a:r>
              <a:rPr lang="it-IT" sz="1400" dirty="0" smtClean="0"/>
              <a:t> partecipate). 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648931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Privatizzazioni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b="1" dirty="0" smtClean="0"/>
              <a:t>Sostituzione del regime di diritto pubblico con un regime di diritto privato. </a:t>
            </a:r>
            <a:r>
              <a:rPr lang="it-IT" dirty="0" smtClean="0"/>
              <a:t>Due tipi:</a:t>
            </a:r>
          </a:p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r>
              <a:rPr lang="it-IT" b="1" dirty="0" smtClean="0"/>
              <a:t>Privatizzazione formale</a:t>
            </a:r>
            <a:r>
              <a:rPr lang="it-IT" dirty="0" smtClean="0"/>
              <a:t>: trasformazione della “forma” ma non della sostanza. Si passa da un ente pubblico a </a:t>
            </a:r>
            <a:r>
              <a:rPr lang="it-IT" dirty="0" err="1" smtClean="0"/>
              <a:t>SpA</a:t>
            </a:r>
            <a:r>
              <a:rPr lang="it-IT" dirty="0" smtClean="0"/>
              <a:t> sottoposta controllo pubblico. </a:t>
            </a:r>
            <a:r>
              <a:rPr lang="it-IT" b="1" dirty="0" smtClean="0"/>
              <a:t>È il caso degli pubblici economici e aziende autonome</a:t>
            </a:r>
            <a:r>
              <a:rPr lang="it-IT" dirty="0" smtClean="0"/>
              <a:t> che agivano con strumenti di diritto privato. La pubblicità designava solo lo speciale rapporto con l’ente territoriale che aveva la responsabilità politica della loro attività. Dagli anni Novanta in poi: vengono trasformate in </a:t>
            </a:r>
            <a:r>
              <a:rPr lang="it-IT" dirty="0" err="1" smtClean="0"/>
              <a:t>SpA</a:t>
            </a:r>
            <a:r>
              <a:rPr lang="it-IT" dirty="0" smtClean="0"/>
              <a:t>, nel quale lo Stato è azionista e conserva il controllo sulle medesime. Sono </a:t>
            </a:r>
            <a:r>
              <a:rPr lang="it-IT" b="1" dirty="0" smtClean="0"/>
              <a:t>Spa Legali e rimangono delle imprese pubbliche. </a:t>
            </a:r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r>
              <a:rPr lang="it-IT" b="1" dirty="0" smtClean="0"/>
              <a:t>Privatizzazione sostanziale: oltre alla forma muta la sostanza. </a:t>
            </a:r>
            <a:r>
              <a:rPr lang="it-IT" dirty="0" smtClean="0"/>
              <a:t>L’ente territoriale azionista di riferimento cede il controllo dell’ente trasformato ai privati (dismissione).</a:t>
            </a:r>
          </a:p>
        </p:txBody>
      </p:sp>
    </p:spTree>
    <p:extLst>
      <p:ext uri="{BB962C8B-B14F-4D97-AF65-F5344CB8AC3E}">
        <p14:creationId xmlns:p14="http://schemas.microsoft.com/office/powerpoint/2010/main" val="3504941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privatizzazioni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400" dirty="0" smtClean="0"/>
              <a:t>Negli anni Ottanta, il settore pubblico economico </a:t>
            </a:r>
            <a:r>
              <a:rPr lang="it-IT" sz="1400" dirty="0"/>
              <a:t>era </a:t>
            </a:r>
            <a:r>
              <a:rPr lang="it-IT" sz="1400" dirty="0" smtClean="0"/>
              <a:t>vasto (dal 25% al 35% del totale dell’intera economia) e composto per lo più da società con partecipazione pubblica. Il meccanismo del settore pubblico (risalente già agli anni Trenta) consentiva agili “</a:t>
            </a:r>
            <a:r>
              <a:rPr lang="it-IT" sz="1400" dirty="0" err="1" smtClean="0"/>
              <a:t>smobilizzazioni</a:t>
            </a:r>
            <a:r>
              <a:rPr lang="it-IT" sz="1400" dirty="0" smtClean="0"/>
              <a:t>” di partecipazioni pubbliche: le imprese/aziende pubbliche erano per lo più rette da una legge. La dismissione delle partecipazioni, quindi, richiedeva la abrogazione </a:t>
            </a:r>
            <a:r>
              <a:rPr lang="it-IT" sz="1400" dirty="0"/>
              <a:t>della legge istitutiva per rendere l’ente trasferibile in mano </a:t>
            </a:r>
            <a:r>
              <a:rPr lang="it-IT" sz="1400" dirty="0" smtClean="0"/>
              <a:t>privata. </a:t>
            </a:r>
            <a:endParaRPr lang="it-IT" sz="1400" dirty="0"/>
          </a:p>
          <a:p>
            <a:r>
              <a:rPr lang="it-IT" sz="1400" dirty="0" smtClean="0"/>
              <a:t>E, tuttavia, il meccanismo della </a:t>
            </a:r>
            <a:r>
              <a:rPr lang="it-IT" sz="1400" dirty="0" err="1" smtClean="0"/>
              <a:t>smobilizzazione</a:t>
            </a:r>
            <a:r>
              <a:rPr lang="it-IT" sz="1400" dirty="0" smtClean="0"/>
              <a:t>  non ha favorito lo Stato: esso consisteva nella vendita </a:t>
            </a:r>
            <a:r>
              <a:rPr lang="it-IT" sz="1400" dirty="0"/>
              <a:t>dei pacchetti azionari da parte delle </a:t>
            </a:r>
            <a:r>
              <a:rPr lang="it-IT" sz="1400" dirty="0" smtClean="0"/>
              <a:t>holding  (o società capogruppo) secondo modalità da queste decise. I </a:t>
            </a:r>
            <a:r>
              <a:rPr lang="it-IT" sz="1400" dirty="0"/>
              <a:t>corrispettivi di cessione non </a:t>
            </a:r>
            <a:r>
              <a:rPr lang="it-IT" sz="1400" dirty="0" smtClean="0"/>
              <a:t>andavano </a:t>
            </a:r>
            <a:r>
              <a:rPr lang="it-IT" sz="1400" dirty="0"/>
              <a:t>al tesoro, ma </a:t>
            </a:r>
            <a:r>
              <a:rPr lang="it-IT" sz="1400" dirty="0" smtClean="0"/>
              <a:t>direttamente alle holding </a:t>
            </a:r>
            <a:r>
              <a:rPr lang="it-IT" sz="1400" dirty="0"/>
              <a:t>=&gt; non si fa cassa per appianare il debito pubblico.</a:t>
            </a:r>
          </a:p>
          <a:p>
            <a:r>
              <a:rPr lang="it-IT" sz="1400" b="1" dirty="0" smtClean="0"/>
              <a:t>Negli anni Novanta, invece, ci prefigge di ridurre il debito pubblico:  </a:t>
            </a:r>
            <a:endParaRPr lang="it-IT" sz="1400" dirty="0"/>
          </a:p>
          <a:p>
            <a:pPr marL="0" lvl="0" indent="0">
              <a:buNone/>
            </a:pPr>
            <a:r>
              <a:rPr lang="it-IT" sz="1400" b="1" dirty="0" smtClean="0"/>
              <a:t>1) Mediante soppressione di imprese pubbliche </a:t>
            </a:r>
            <a:r>
              <a:rPr lang="it-IT" sz="1400" b="1" dirty="0"/>
              <a:t>e </a:t>
            </a:r>
            <a:r>
              <a:rPr lang="it-IT" sz="1400" b="1" dirty="0" smtClean="0"/>
              <a:t>conferimento delle relative attività a delle </a:t>
            </a:r>
            <a:r>
              <a:rPr lang="it-IT" sz="1400" b="1" dirty="0" err="1" smtClean="0"/>
              <a:t>SpA</a:t>
            </a:r>
            <a:r>
              <a:rPr lang="it-IT" sz="1400" b="1" dirty="0" smtClean="0"/>
              <a:t> (es: soppressione dell’Azienda di Stato per i Servizi Telefonici e attribuzione a IRITEL-Telecom Italia delle relative attività) con successiva privatizzazione.</a:t>
            </a:r>
            <a:endParaRPr lang="it-IT" sz="1400" dirty="0" smtClean="0"/>
          </a:p>
          <a:p>
            <a:pPr marL="0" lvl="0" indent="0">
              <a:buNone/>
            </a:pPr>
            <a:r>
              <a:rPr lang="it-IT" sz="1400" b="1" dirty="0" smtClean="0"/>
              <a:t>2) Mediante trasformazione di </a:t>
            </a:r>
            <a:r>
              <a:rPr lang="it-IT" sz="1400" b="1" dirty="0"/>
              <a:t>imprese </a:t>
            </a:r>
            <a:r>
              <a:rPr lang="it-IT" sz="1400" b="1" dirty="0" smtClean="0"/>
              <a:t>pubbliche in </a:t>
            </a:r>
            <a:r>
              <a:rPr lang="it-IT" sz="1400" b="1" dirty="0" err="1" smtClean="0"/>
              <a:t>SpA</a:t>
            </a:r>
            <a:r>
              <a:rPr lang="it-IT" sz="1400" b="1" dirty="0" smtClean="0"/>
              <a:t> (è il caso delle banche pubbliche, di BNL, di IRI, di ENEL, di INA – con partecipazione pubblica necessaria e in taluni casi addirittura interamente partecipate dal Tesoro). </a:t>
            </a:r>
            <a:endParaRPr lang="it-IT" sz="1400" dirty="0"/>
          </a:p>
          <a:p>
            <a:pPr marL="0" lvl="0" indent="0">
              <a:buNone/>
            </a:pPr>
            <a:r>
              <a:rPr lang="it-IT" sz="1400" b="1" dirty="0" smtClean="0"/>
              <a:t>3) Mediante duplice trasformazione: da impresa-organo </a:t>
            </a:r>
            <a:r>
              <a:rPr lang="it-IT" sz="1400" b="1" dirty="0"/>
              <a:t>a </a:t>
            </a:r>
            <a:r>
              <a:rPr lang="it-IT" sz="1400" b="1" dirty="0" smtClean="0"/>
              <a:t>impresa-ente a Spa.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126330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è privatizzato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err="1" smtClean="0"/>
              <a:t>D.l</a:t>
            </a:r>
            <a:r>
              <a:rPr lang="it-IT" b="1" dirty="0" err="1"/>
              <a:t>.</a:t>
            </a:r>
            <a:r>
              <a:rPr lang="it-IT" b="1" dirty="0"/>
              <a:t> </a:t>
            </a:r>
            <a:r>
              <a:rPr lang="it-IT" b="1" dirty="0" smtClean="0"/>
              <a:t>333/</a:t>
            </a:r>
            <a:r>
              <a:rPr lang="it-IT" b="1" dirty="0"/>
              <a:t>1992 </a:t>
            </a:r>
            <a:r>
              <a:rPr lang="it-IT" b="1" dirty="0" smtClean="0"/>
              <a:t>convertito in l</a:t>
            </a:r>
            <a:r>
              <a:rPr lang="it-IT" b="1" dirty="0"/>
              <a:t>. 359/1992: </a:t>
            </a:r>
            <a:endParaRPr lang="it-IT" dirty="0"/>
          </a:p>
          <a:p>
            <a:pPr marL="0" indent="0">
              <a:buNone/>
            </a:pPr>
            <a:r>
              <a:rPr lang="it-IT" b="1" dirty="0"/>
              <a:t>1) IRI ENI INA ENEL diventano </a:t>
            </a:r>
            <a:r>
              <a:rPr lang="it-IT" b="1" dirty="0" err="1" smtClean="0"/>
              <a:t>SpA</a:t>
            </a:r>
            <a:r>
              <a:rPr lang="it-IT" b="1" dirty="0" smtClean="0"/>
              <a:t>; si individua il capitale sociale e poi gli azionisti (Ministeri dell’economia e dello sviluppo economico).</a:t>
            </a:r>
            <a:endParaRPr lang="it-IT" dirty="0"/>
          </a:p>
          <a:p>
            <a:pPr marL="0" indent="0">
              <a:buNone/>
            </a:pPr>
            <a:r>
              <a:rPr lang="it-IT" b="1" dirty="0" smtClean="0"/>
              <a:t>2) Venuto meno l’ente, viene meno anche l’attività a questo riservata. Le attività </a:t>
            </a:r>
            <a:r>
              <a:rPr lang="it-IT" b="1" dirty="0"/>
              <a:t>societarie (</a:t>
            </a:r>
            <a:r>
              <a:rPr lang="it-IT" b="1" dirty="0" smtClean="0"/>
              <a:t>ENI, </a:t>
            </a:r>
            <a:r>
              <a:rPr lang="it-IT" b="1" dirty="0"/>
              <a:t>ENEL) </a:t>
            </a:r>
            <a:r>
              <a:rPr lang="it-IT" b="1" dirty="0" smtClean="0"/>
              <a:t>sono trattate come concessioni.</a:t>
            </a:r>
            <a:endParaRPr lang="it-IT" dirty="0"/>
          </a:p>
          <a:p>
            <a:pPr marL="0" indent="0">
              <a:buNone/>
            </a:pPr>
            <a:r>
              <a:rPr lang="it-IT" b="1" dirty="0" smtClean="0"/>
              <a:t>3) Ciò, però, </a:t>
            </a:r>
            <a:r>
              <a:rPr lang="it-IT" b="1" dirty="0"/>
              <a:t>non consente </a:t>
            </a:r>
            <a:r>
              <a:rPr lang="it-IT" b="1" dirty="0" smtClean="0"/>
              <a:t>la concorrenza</a:t>
            </a:r>
            <a:r>
              <a:rPr lang="it-IT" b="1" dirty="0"/>
              <a:t>.</a:t>
            </a:r>
            <a:r>
              <a:rPr lang="it-IT" dirty="0" smtClean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2791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è privatizzato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L. n. 359/1992:</a:t>
            </a:r>
          </a:p>
          <a:p>
            <a:pPr marL="514350" indent="-514350">
              <a:buAutoNum type="arabicParenR"/>
            </a:pPr>
            <a:r>
              <a:rPr lang="it-IT" dirty="0" smtClean="0"/>
              <a:t>trasformazione in </a:t>
            </a:r>
            <a:r>
              <a:rPr lang="it-IT" dirty="0" err="1" smtClean="0"/>
              <a:t>SpA</a:t>
            </a:r>
            <a:r>
              <a:rPr lang="it-IT" dirty="0" smtClean="0"/>
              <a:t> di altri enti pubblici economici con delibera del Comitato Interministeriale per la Programmazione Economica (CIPE). </a:t>
            </a:r>
          </a:p>
          <a:p>
            <a:pPr marL="514350" indent="-514350">
              <a:buAutoNum type="arabicParenR"/>
            </a:pPr>
            <a:r>
              <a:rPr lang="it-IT" dirty="0" smtClean="0"/>
              <a:t>La delibera produce gli stessi effetti della legge (opera la trasformazione, individua il capitale sociale, gli azionisti, ecc.).</a:t>
            </a:r>
          </a:p>
          <a:p>
            <a:pPr marL="514350" indent="-514350">
              <a:buAutoNum type="arabicParenR"/>
            </a:pPr>
            <a:r>
              <a:rPr lang="it-IT" dirty="0"/>
              <a:t> </a:t>
            </a:r>
            <a:r>
              <a:rPr lang="it-IT" dirty="0" smtClean="0"/>
              <a:t>è una privatizzazione finalizzata a ridurre il debito pubblico.</a:t>
            </a:r>
          </a:p>
          <a:p>
            <a:pPr marL="514350" indent="-514350">
              <a:buAutoNum type="arabicParenR"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2001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è privatizzato 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err="1" smtClean="0"/>
              <a:t>D.l.</a:t>
            </a:r>
            <a:r>
              <a:rPr lang="it-IT" dirty="0" smtClean="0"/>
              <a:t> n. 332/1994 convertito in l. n. 474/1994:</a:t>
            </a:r>
          </a:p>
          <a:p>
            <a:pPr marL="514350" indent="-514350">
              <a:buAutoNum type="arabicParenR"/>
            </a:pPr>
            <a:r>
              <a:rPr lang="it-IT" dirty="0" smtClean="0"/>
              <a:t>Le </a:t>
            </a:r>
            <a:r>
              <a:rPr lang="it-IT" dirty="0" err="1" smtClean="0"/>
              <a:t>SpA</a:t>
            </a:r>
            <a:r>
              <a:rPr lang="it-IT" dirty="0" smtClean="0"/>
              <a:t>, delle quali debbono essere messe in circolazione le azioni, non sono più assoggettate alla disciplina in materia di contabilità pubblica; </a:t>
            </a:r>
          </a:p>
          <a:p>
            <a:pPr marL="514350" indent="-514350">
              <a:buAutoNum type="arabicParenR"/>
            </a:pPr>
            <a:r>
              <a:rPr lang="it-IT" dirty="0" smtClean="0"/>
              <a:t>Alienazione delle azioni in modo trasparente e non discriminatorio, favorendo sia privati, sia investitori istituzionali; </a:t>
            </a:r>
          </a:p>
          <a:p>
            <a:pPr marL="514350" indent="-514350">
              <a:buAutoNum type="arabicParenR"/>
            </a:pPr>
            <a:r>
              <a:rPr lang="it-IT" dirty="0" smtClean="0"/>
              <a:t>Costruzione del nucleo stabile di azionisti di riferimento (accordo per conservare le azioni, divieto di cessione dell’azienda, ecc.)</a:t>
            </a:r>
          </a:p>
          <a:p>
            <a:pPr marL="514350" indent="-514350">
              <a:buAutoNum type="arabicParenR"/>
            </a:pPr>
            <a:r>
              <a:rPr lang="it-IT" dirty="0" smtClean="0"/>
              <a:t>Nel caso dei servizi pubblici, la cessione delle azioni è condizionata alla creazione delle società di regolazione delle tariffe e della qualità dei servizi. Detto altrimenti: </a:t>
            </a:r>
            <a:r>
              <a:rPr lang="it-IT" b="1" dirty="0" smtClean="0"/>
              <a:t>senza costituzione della Autorità amministrativa indipendente, non si dismettono le partecipazioni azionarie</a:t>
            </a:r>
            <a:r>
              <a:rPr lang="it-IT" dirty="0" smtClean="0"/>
              <a:t> (Autorità per l’energia elettrica e il gas, per le garanzie nelle comunicazioni, ecc.).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433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Limiti alla autonomia privata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it-IT" b="1" dirty="0" smtClean="0"/>
              <a:t>1) poteri speciali a ministero delle finanze </a:t>
            </a:r>
            <a:r>
              <a:rPr lang="it-IT" dirty="0" smtClean="0"/>
              <a:t>(</a:t>
            </a:r>
            <a:r>
              <a:rPr lang="it-IT" i="1" dirty="0" err="1" smtClean="0"/>
              <a:t>golden</a:t>
            </a:r>
            <a:r>
              <a:rPr lang="it-IT" dirty="0" smtClean="0"/>
              <a:t> </a:t>
            </a:r>
            <a:r>
              <a:rPr lang="it-IT" i="1" dirty="0" smtClean="0"/>
              <a:t>share</a:t>
            </a:r>
            <a:r>
              <a:rPr lang="it-IT" dirty="0" smtClean="0"/>
              <a:t>) </a:t>
            </a:r>
            <a:r>
              <a:rPr lang="it-IT" dirty="0"/>
              <a:t>stabiliti negli statuti prima della perdita del </a:t>
            </a:r>
            <a:r>
              <a:rPr lang="it-IT" dirty="0" smtClean="0"/>
              <a:t>controllo: opposizione ad assunzione </a:t>
            </a:r>
            <a:r>
              <a:rPr lang="it-IT" dirty="0"/>
              <a:t>di </a:t>
            </a:r>
            <a:r>
              <a:rPr lang="it-IT" dirty="0" smtClean="0"/>
              <a:t>partecipazioni </a:t>
            </a:r>
            <a:r>
              <a:rPr lang="it-IT" dirty="0"/>
              <a:t>superiori a 1/20 </a:t>
            </a:r>
            <a:r>
              <a:rPr lang="it-IT" dirty="0" smtClean="0"/>
              <a:t>capitale sociale, </a:t>
            </a:r>
            <a:r>
              <a:rPr lang="it-IT" dirty="0"/>
              <a:t>ad accordi che </a:t>
            </a:r>
            <a:r>
              <a:rPr lang="it-IT" dirty="0" smtClean="0"/>
              <a:t>coinvolgano almeno 1</a:t>
            </a:r>
            <a:r>
              <a:rPr lang="it-IT" dirty="0"/>
              <a:t>/20 </a:t>
            </a:r>
            <a:r>
              <a:rPr lang="it-IT" dirty="0" smtClean="0"/>
              <a:t>cap. </a:t>
            </a:r>
            <a:r>
              <a:rPr lang="it-IT" dirty="0" err="1" smtClean="0"/>
              <a:t>soc</a:t>
            </a:r>
            <a:r>
              <a:rPr lang="it-IT" dirty="0" smtClean="0"/>
              <a:t>.; </a:t>
            </a:r>
            <a:r>
              <a:rPr lang="it-IT" dirty="0"/>
              <a:t>veto alle delibere di scioglimento, </a:t>
            </a:r>
            <a:r>
              <a:rPr lang="it-IT" dirty="0" smtClean="0"/>
              <a:t>trasferimento, </a:t>
            </a:r>
            <a:r>
              <a:rPr lang="it-IT" dirty="0"/>
              <a:t>fusione, </a:t>
            </a:r>
            <a:r>
              <a:rPr lang="it-IT" dirty="0" smtClean="0"/>
              <a:t>scissione; </a:t>
            </a:r>
            <a:r>
              <a:rPr lang="it-IT" dirty="0"/>
              <a:t>nomina di un amministratore </a:t>
            </a:r>
            <a:r>
              <a:rPr lang="it-IT" dirty="0" smtClean="0"/>
              <a:t>senza </a:t>
            </a:r>
            <a:r>
              <a:rPr lang="it-IT" dirty="0"/>
              <a:t>diritto di </a:t>
            </a:r>
            <a:r>
              <a:rPr lang="it-IT" dirty="0" smtClean="0"/>
              <a:t>voto (c.d. amministrazione senza società).</a:t>
            </a:r>
            <a:r>
              <a:rPr lang="it-IT" b="1" dirty="0" smtClean="0"/>
              <a:t> Censurata da Corte di Giustizia dell’UE nel 2009 (causa C-326/07) perché crea incertezza negli investitori, viola libertà di investimento e di circolazione dei capitali ed è sproporzionata rispetto ai fini; modificata nel 2012 per sola salvaguardia della sicurezza delle reti e degli impianti (energia </a:t>
            </a:r>
            <a:r>
              <a:rPr lang="it-IT" b="1" dirty="0" err="1" smtClean="0"/>
              <a:t>trasposrti</a:t>
            </a:r>
            <a:r>
              <a:rPr lang="it-IT" b="1" dirty="0" smtClean="0"/>
              <a:t>, comunicazioni)</a:t>
            </a:r>
            <a:endParaRPr lang="it-IT" dirty="0"/>
          </a:p>
          <a:p>
            <a:pPr marL="0" lvl="0" indent="0">
              <a:buNone/>
            </a:pPr>
            <a:r>
              <a:rPr lang="it-IT" b="1" dirty="0" smtClean="0"/>
              <a:t>2) </a:t>
            </a:r>
            <a:r>
              <a:rPr lang="it-IT" b="1" i="1" dirty="0" err="1" smtClean="0"/>
              <a:t>Poison</a:t>
            </a:r>
            <a:r>
              <a:rPr lang="it-IT" b="1" i="1" dirty="0" smtClean="0"/>
              <a:t> </a:t>
            </a:r>
            <a:r>
              <a:rPr lang="it-IT" b="1" i="1" dirty="0" err="1"/>
              <a:t>bill</a:t>
            </a:r>
            <a:r>
              <a:rPr lang="it-IT" b="1" dirty="0"/>
              <a:t>: </a:t>
            </a:r>
            <a:r>
              <a:rPr lang="it-IT" b="1" dirty="0" smtClean="0"/>
              <a:t>consente emissione di strumenti finanziarie e di azioni per conservare posizione di maggioranza e impedire </a:t>
            </a:r>
            <a:r>
              <a:rPr lang="it-IT" b="1" dirty="0"/>
              <a:t>scalate </a:t>
            </a:r>
            <a:r>
              <a:rPr lang="it-IT" b="1" dirty="0" smtClean="0"/>
              <a:t>ostili.</a:t>
            </a:r>
            <a:endParaRPr lang="it-IT" dirty="0" smtClean="0"/>
          </a:p>
          <a:p>
            <a:pPr marL="0" lvl="0" indent="0">
              <a:buNone/>
            </a:pPr>
            <a:r>
              <a:rPr lang="it-IT" b="1" dirty="0" smtClean="0"/>
              <a:t>3) Limite massimo al possesso </a:t>
            </a:r>
            <a:r>
              <a:rPr lang="it-IT" b="1" dirty="0"/>
              <a:t>azionario </a:t>
            </a:r>
            <a:r>
              <a:rPr lang="it-IT" b="1" dirty="0" smtClean="0"/>
              <a:t>(5%).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2568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valutazione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Rimangono sotto il controllo dello Stato: ENEL, Poste Italiane, ENI, FFSS, </a:t>
            </a:r>
            <a:r>
              <a:rPr lang="it-IT" dirty="0" err="1" smtClean="0"/>
              <a:t>Ist</a:t>
            </a:r>
            <a:r>
              <a:rPr lang="it-IT" dirty="0" smtClean="0"/>
              <a:t>. Poligrafico e Zecca dello Stato, ENAV, Rai Holding, Finmeccanica, </a:t>
            </a:r>
            <a:r>
              <a:rPr lang="it-IT" dirty="0" err="1" smtClean="0"/>
              <a:t>Fintecna</a:t>
            </a:r>
            <a:r>
              <a:rPr lang="it-IT" dirty="0"/>
              <a:t> </a:t>
            </a:r>
            <a:r>
              <a:rPr lang="it-IT" dirty="0" smtClean="0"/>
              <a:t>…</a:t>
            </a:r>
          </a:p>
          <a:p>
            <a:r>
              <a:rPr lang="it-IT" dirty="0" smtClean="0"/>
              <a:t>ENEL: dal 1999 dismissione a tre </a:t>
            </a:r>
            <a:r>
              <a:rPr lang="it-IT" dirty="0" err="1" smtClean="0"/>
              <a:t>Genco</a:t>
            </a:r>
            <a:r>
              <a:rPr lang="it-IT" dirty="0" smtClean="0"/>
              <a:t> (</a:t>
            </a:r>
            <a:r>
              <a:rPr lang="it-IT" dirty="0" err="1" smtClean="0"/>
              <a:t>Eurogen</a:t>
            </a:r>
            <a:r>
              <a:rPr lang="it-IT" dirty="0" smtClean="0"/>
              <a:t>, </a:t>
            </a:r>
            <a:r>
              <a:rPr lang="it-IT" dirty="0" err="1" smtClean="0"/>
              <a:t>Elettrogen</a:t>
            </a:r>
            <a:r>
              <a:rPr lang="it-IT" dirty="0" smtClean="0"/>
              <a:t>, </a:t>
            </a:r>
            <a:r>
              <a:rPr lang="it-IT" dirty="0" err="1" smtClean="0"/>
              <a:t>Interpower</a:t>
            </a:r>
            <a:r>
              <a:rPr lang="it-IT" dirty="0" smtClean="0"/>
              <a:t>) cedute mediante trattativa diretta, con esclusione di soggetti partecipati dallo Stato per almeno il 30%.</a:t>
            </a:r>
          </a:p>
          <a:p>
            <a:r>
              <a:rPr lang="it-IT" dirty="0" smtClean="0"/>
              <a:t>Alitalia: procedura specifica con </a:t>
            </a:r>
            <a:r>
              <a:rPr lang="it-IT" dirty="0" err="1" smtClean="0"/>
              <a:t>d.l.</a:t>
            </a:r>
            <a:r>
              <a:rPr lang="it-IT" dirty="0" smtClean="0"/>
              <a:t> 80/2088 </a:t>
            </a:r>
            <a:r>
              <a:rPr lang="it-IT" dirty="0" err="1" smtClean="0"/>
              <a:t>conv</a:t>
            </a:r>
            <a:r>
              <a:rPr lang="it-IT" dirty="0" smtClean="0"/>
              <a:t>. In l. 111/2008. Individuazione di soggetti qualificati, trattativa privata, deroga alla normativa sulle concentrazioni, monopolio di concentrazione per almeno 3 anni, creazione di due società (</a:t>
            </a:r>
            <a:r>
              <a:rPr lang="it-IT" dirty="0" err="1" smtClean="0"/>
              <a:t>bad</a:t>
            </a:r>
            <a:r>
              <a:rPr lang="it-IT" dirty="0" smtClean="0"/>
              <a:t> company e </a:t>
            </a:r>
            <a:r>
              <a:rPr lang="it-IT" dirty="0" err="1" smtClean="0"/>
              <a:t>good</a:t>
            </a:r>
            <a:r>
              <a:rPr lang="it-IT" dirty="0" smtClean="0"/>
              <a:t> company).</a:t>
            </a:r>
          </a:p>
          <a:p>
            <a:r>
              <a:rPr lang="it-IT" dirty="0" smtClean="0"/>
              <a:t>Rotte marittime: Tirrenia. </a:t>
            </a:r>
            <a:r>
              <a:rPr lang="it-IT" dirty="0" err="1" smtClean="0"/>
              <a:t>Caremar</a:t>
            </a:r>
            <a:r>
              <a:rPr lang="it-IT" dirty="0" smtClean="0"/>
              <a:t>, </a:t>
            </a:r>
            <a:r>
              <a:rPr lang="it-IT" dirty="0" err="1" smtClean="0"/>
              <a:t>Saremar</a:t>
            </a:r>
            <a:r>
              <a:rPr lang="it-IT" dirty="0" smtClean="0"/>
              <a:t>, </a:t>
            </a:r>
            <a:r>
              <a:rPr lang="it-IT" dirty="0" err="1" smtClean="0"/>
              <a:t>Toremar</a:t>
            </a:r>
            <a:r>
              <a:rPr lang="it-IT" dirty="0" smtClean="0"/>
              <a:t>. Cessione a titolo gratuito alle regioni di azioni di Tirrenia in </a:t>
            </a:r>
            <a:r>
              <a:rPr lang="it-IT" dirty="0" err="1" smtClean="0"/>
              <a:t>Caremar</a:t>
            </a:r>
            <a:r>
              <a:rPr lang="it-IT" dirty="0" smtClean="0"/>
              <a:t>, </a:t>
            </a:r>
            <a:r>
              <a:rPr lang="it-IT" dirty="0" err="1" smtClean="0"/>
              <a:t>Saremar</a:t>
            </a:r>
            <a:r>
              <a:rPr lang="it-IT" dirty="0" smtClean="0"/>
              <a:t>, </a:t>
            </a:r>
            <a:r>
              <a:rPr lang="it-IT" dirty="0" err="1" smtClean="0"/>
              <a:t>Toremar</a:t>
            </a:r>
            <a:r>
              <a:rPr lang="it-IT" dirty="0" smtClean="0"/>
              <a:t>.</a:t>
            </a:r>
          </a:p>
          <a:p>
            <a:r>
              <a:rPr lang="it-IT" dirty="0" smtClean="0"/>
              <a:t>Attribuzione a un unico organismo delle responsabilità (</a:t>
            </a:r>
            <a:r>
              <a:rPr lang="it-IT" dirty="0" err="1" smtClean="0"/>
              <a:t>Dip</a:t>
            </a:r>
            <a:r>
              <a:rPr lang="it-IT" dirty="0" smtClean="0"/>
              <a:t>. Tesoro)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1660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400" dirty="0" smtClean="0"/>
              <a:t>Che dire del </a:t>
            </a:r>
            <a:r>
              <a:rPr lang="it-IT" sz="3400" dirty="0" err="1" smtClean="0"/>
              <a:t>d.l.</a:t>
            </a:r>
            <a:r>
              <a:rPr lang="it-IT" sz="3400" dirty="0" smtClean="0"/>
              <a:t> 386/1991 convertito in l. 35/1992?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La legge (in parte abrogata dal </a:t>
            </a:r>
            <a:r>
              <a:rPr lang="it-IT" dirty="0" err="1" smtClean="0"/>
              <a:t>d.l.</a:t>
            </a:r>
            <a:r>
              <a:rPr lang="it-IT" dirty="0" smtClean="0"/>
              <a:t> 333/1992 convertito in l. 392/1992), è rimasta per lo più inattuata.</a:t>
            </a:r>
          </a:p>
          <a:p>
            <a:r>
              <a:rPr lang="it-IT" dirty="0" smtClean="0"/>
              <a:t>Riguardava le aziende autonome statali: solo l’Amministrazione autonoma dei monopoli di Stato è stata interessata dalla privatizzazione ivi disciplinata.</a:t>
            </a:r>
          </a:p>
          <a:p>
            <a:r>
              <a:rPr lang="it-IT" dirty="0" smtClean="0"/>
              <a:t>Le altre trasformazioni e privatizzazioni sono avvenute sulla base di appositi provvedimenti (FFSS, Poste e </a:t>
            </a:r>
            <a:r>
              <a:rPr lang="it-IT" dirty="0" err="1" smtClean="0"/>
              <a:t>tlc</a:t>
            </a:r>
            <a:r>
              <a:rPr lang="it-IT" dirty="0" smtClean="0"/>
              <a:t>, ASST, ENAV, ANAS, Cassa depositi e prestiti).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340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Concessionario di pubblico servizio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Presuppone che il </a:t>
            </a:r>
            <a:r>
              <a:rPr lang="it-IT" b="1" dirty="0" smtClean="0"/>
              <a:t>concedente</a:t>
            </a:r>
            <a:r>
              <a:rPr lang="it-IT" dirty="0" smtClean="0"/>
              <a:t> (pubblico potere) affidi l’attività economica a un soggetto terzo (</a:t>
            </a:r>
            <a:r>
              <a:rPr lang="it-IT" b="1" dirty="0" smtClean="0"/>
              <a:t>concessionario</a:t>
            </a:r>
            <a:r>
              <a:rPr lang="it-IT" dirty="0" smtClean="0"/>
              <a:t>).</a:t>
            </a:r>
          </a:p>
          <a:p>
            <a:r>
              <a:rPr lang="it-IT" dirty="0" smtClean="0"/>
              <a:t>Il concessionario assume l’obbligo di gestire l’attività, e viene remunerato attraverso le tariffe pagate dagli utenti. Il concedente ha poteri di indirizzo e di vigilanza rispetto al concessionario.</a:t>
            </a:r>
          </a:p>
          <a:p>
            <a:r>
              <a:rPr lang="it-IT" dirty="0" smtClean="0"/>
              <a:t>Il rapporto si basa su due atti: un provvedimento amministrativo che dispone la concessione del servizio e la attribuzione di poteri pubblicistici; un contratto che regola i rapporti tra i due soggetti e la sostanza economica. La mancata corrispondenza della attività del concessionario alle finalità di interesse pubblico può portare alla revoca della concessione con caducazione del contratto; ma al concessionario è dovuto un indennizzo.  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494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Pubblici poteri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Sono gli enti territoriali </a:t>
            </a:r>
            <a:r>
              <a:rPr lang="it-IT" b="1" dirty="0" smtClean="0"/>
              <a:t>esponenziali</a:t>
            </a:r>
            <a:r>
              <a:rPr lang="it-IT" dirty="0" smtClean="0"/>
              <a:t> delle  comunità di riferimento;</a:t>
            </a:r>
          </a:p>
          <a:p>
            <a:r>
              <a:rPr lang="it-IT" dirty="0" smtClean="0"/>
              <a:t>Di queste comunità curano gli interessi, anche di quelli giustificano interventi in ambito economico;   </a:t>
            </a:r>
          </a:p>
          <a:p>
            <a:r>
              <a:rPr lang="it-IT" dirty="0" smtClean="0"/>
              <a:t>È il carattere rappresentativo di questi enti a giustificarne le azioni di cura e promozione degli interessi della collettività di riferimento.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63614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Individuazione del concessionario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 legge; </a:t>
            </a:r>
          </a:p>
          <a:p>
            <a:r>
              <a:rPr lang="it-IT" dirty="0" smtClean="0"/>
              <a:t>Sulla base di una valutazione individuale; </a:t>
            </a:r>
          </a:p>
          <a:p>
            <a:r>
              <a:rPr lang="it-IT" dirty="0" smtClean="0"/>
              <a:t>Non è prevista la messa in concorrenza dei potenziali aspiranti. Ciò nonostante, il diritto dell’UE prevede sia richiesto un minimo di competizione: non discriminazione, parità di trattamento, adeguate forme di pubblicità, garanzia dell’imparzialità delle procedure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91943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Affidamento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Richiesto per servizi pubblici locali di rilevanza economica; </a:t>
            </a:r>
          </a:p>
          <a:p>
            <a:r>
              <a:rPr lang="it-IT" dirty="0" smtClean="0"/>
              <a:t>Due atti: 1) provvedimento di affidamento; 2) contratto di servizio.</a:t>
            </a:r>
          </a:p>
          <a:p>
            <a:r>
              <a:rPr lang="it-IT" dirty="0" smtClean="0"/>
              <a:t>Soggetti: imprese </a:t>
            </a:r>
            <a:r>
              <a:rPr lang="it-IT" b="1" dirty="0" smtClean="0"/>
              <a:t>pubbliche</a:t>
            </a:r>
            <a:r>
              <a:rPr lang="it-IT" dirty="0" smtClean="0"/>
              <a:t> (aziende e società a totale partecipazione pubblica: </a:t>
            </a:r>
            <a:r>
              <a:rPr lang="it-IT" i="1" dirty="0" smtClean="0"/>
              <a:t>in </a:t>
            </a:r>
            <a:r>
              <a:rPr lang="it-IT" i="1" dirty="0" err="1" smtClean="0"/>
              <a:t>house</a:t>
            </a:r>
            <a:r>
              <a:rPr lang="it-IT" i="1" dirty="0" smtClean="0"/>
              <a:t> </a:t>
            </a:r>
            <a:r>
              <a:rPr lang="it-IT" i="1" dirty="0" err="1" smtClean="0"/>
              <a:t>providing</a:t>
            </a:r>
            <a:r>
              <a:rPr lang="it-IT" dirty="0" smtClean="0"/>
              <a:t>), società </a:t>
            </a:r>
            <a:r>
              <a:rPr lang="it-IT" b="1" dirty="0" smtClean="0"/>
              <a:t>private</a:t>
            </a:r>
            <a:r>
              <a:rPr lang="it-IT" dirty="0" smtClean="0"/>
              <a:t> e società </a:t>
            </a:r>
            <a:r>
              <a:rPr lang="it-IT" b="1" dirty="0" smtClean="0"/>
              <a:t>miste</a:t>
            </a:r>
            <a:r>
              <a:rPr lang="it-IT" dirty="0" smtClean="0"/>
              <a:t> (alleviano l’onere dell’ente; apportano capacità tecniche; evitano il rapporto </a:t>
            </a:r>
            <a:r>
              <a:rPr lang="it-IT" smtClean="0"/>
              <a:t>di agenzia) </a:t>
            </a:r>
            <a:r>
              <a:rPr lang="it-IT" dirty="0" smtClean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469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 Stato-amministratore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Ad esso e al suo vertice politico – </a:t>
            </a:r>
            <a:r>
              <a:rPr lang="it-IT" b="1" dirty="0" smtClean="0"/>
              <a:t>Governo e ministri</a:t>
            </a:r>
            <a:r>
              <a:rPr lang="it-IT" dirty="0" smtClean="0"/>
              <a:t> – spettano: 1) le decisioni che concretano le previsioni di legge in materia; 2) la responsabilità dei risultati dell’azione statale in economia (art. 95 Cost.).</a:t>
            </a:r>
          </a:p>
          <a:p>
            <a:r>
              <a:rPr lang="it-IT" dirty="0" smtClean="0"/>
              <a:t>Alla responsabilità del vertice politico si affianca tuttavia la necessaria imparzialità che l’amministrazione deve mantenere nella trattazione degli interessi (art. 97 Cost.).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543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000" dirty="0" smtClean="0"/>
              <a:t>Responsabilità e imparzialità: come conciliarle?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Cercando di sottrarre la decisione che spetta alla organizzazione in materia economica dalle indebite ingerenze del vertice politico: separando, cioè, </a:t>
            </a:r>
            <a:r>
              <a:rPr lang="it-IT" b="1" dirty="0" smtClean="0"/>
              <a:t>politica e amministrazione.</a:t>
            </a:r>
          </a:p>
          <a:p>
            <a:r>
              <a:rPr lang="it-IT" b="1" dirty="0" smtClean="0"/>
              <a:t>È strumento a tutela dell’esercizio dei poteri discrezionali:</a:t>
            </a:r>
            <a:r>
              <a:rPr lang="it-IT" dirty="0" smtClean="0"/>
              <a:t> la legge individua le finalità da raggiungere, ma rimette a chi decide le modalità per esercitare in modo appropriato efficace ed efficiente dette finalità. Nel rispetto della legge, possono darsi più modalità di intervento (es: preferendo un interesse concreto a un altro, scegliendo una modalità di organizzazione della erogazione di un servizio a un’altra); la politica potrebbe tentare di incidere sulla decisione, favorendo una soluzione/soggetto a un altro.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4656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Perché la separazione tra politica e  amministrazione è rilevante?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Perché trattiene al vertice politico la decisione di atti generali di indirizzo, e mette al riparo l’attività dei funzionari che curano con provvedimenti singoli affari concreti.</a:t>
            </a:r>
          </a:p>
          <a:p>
            <a:r>
              <a:rPr lang="it-IT" dirty="0" smtClean="0"/>
              <a:t>Perché impedisce che l’interesse di parte entri nell’amministrazione mediante un uso improprio del potere ministeriale;</a:t>
            </a:r>
          </a:p>
          <a:p>
            <a:r>
              <a:rPr lang="it-IT" dirty="0" smtClean="0"/>
              <a:t>Perché consente di separare la decisione politico-allocativa da quella gestionale: serve per evitare che l’interferenza e l’interesse di parte entrino in conflitto con l’autonomia gestionale e l’efficienza economica.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289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400" dirty="0" smtClean="0"/>
              <a:t>Le decisioni di natura “tecnica” </a:t>
            </a:r>
            <a:br>
              <a:rPr lang="it-IT" sz="3400" dirty="0" smtClean="0"/>
            </a:br>
            <a:r>
              <a:rPr lang="it-IT" sz="3400" dirty="0" smtClean="0"/>
              <a:t>e le autorità amministrative indipendenti 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Il modello del potere discrezionale non è adeguato in alcune ipotesi: si tratta dei casi in cui è necessario assumere delle decisioni sulla base di specifiche discipline, non sempre empiricamente verificabili (discrezionalità tecnica). </a:t>
            </a:r>
          </a:p>
          <a:p>
            <a:r>
              <a:rPr lang="it-IT" dirty="0" smtClean="0"/>
              <a:t>Queste decisioni sono affidate a specifiche autorità, separate e dalla organizzazione amministrativa e dal vertice politico della stessa: abbiamo così le </a:t>
            </a:r>
            <a:r>
              <a:rPr lang="it-IT" b="1" dirty="0" smtClean="0"/>
              <a:t>autorità amministrative indipendenti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57296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autorità amministrative indipendenti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Sono escluse dal circuito politico e non subiscono le interferenze “di parte” del vertice politico della amministrazione (Governo). </a:t>
            </a:r>
            <a:r>
              <a:rPr lang="it-IT" b="1" dirty="0" smtClean="0"/>
              <a:t>Hanno, quindi, indipendenza istituzionale.</a:t>
            </a:r>
          </a:p>
          <a:p>
            <a:r>
              <a:rPr lang="it-IT" dirty="0" smtClean="0"/>
              <a:t>Ma hanno pure </a:t>
            </a:r>
            <a:r>
              <a:rPr lang="it-IT" b="1" dirty="0" smtClean="0"/>
              <a:t>indipendenza</a:t>
            </a:r>
            <a:r>
              <a:rPr lang="it-IT" dirty="0" smtClean="0"/>
              <a:t> </a:t>
            </a:r>
            <a:r>
              <a:rPr lang="it-IT" b="1" dirty="0" smtClean="0"/>
              <a:t>organizzativa</a:t>
            </a:r>
            <a:r>
              <a:rPr lang="it-IT" dirty="0" smtClean="0"/>
              <a:t> (sono di solito organi collegiali, nominati per un periodo limitato, la carica non è rinnovabile, hanno autonomia contabile) e </a:t>
            </a:r>
            <a:r>
              <a:rPr lang="it-IT" b="1" dirty="0" smtClean="0"/>
              <a:t>funzionale </a:t>
            </a:r>
            <a:r>
              <a:rPr lang="it-IT" dirty="0" smtClean="0"/>
              <a:t>(non possono ricevere direttive dal governo)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5864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strumenti: l’impresa pubblica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Non si designa tanto l’attività di produzione di beni o servizi (art. 2082 c.c.), quanto la qualità del soggetto che la esercita:</a:t>
            </a:r>
            <a:r>
              <a:rPr lang="it-IT" b="1" dirty="0" smtClean="0"/>
              <a:t> è pubblica l’impresa sottoposta all’influenza dominante di un soggetto pubblico.</a:t>
            </a:r>
          </a:p>
          <a:p>
            <a:r>
              <a:rPr lang="it-IT" dirty="0" smtClean="0"/>
              <a:t>L’attività, invece, riguarda beni, servizi, può essere svolta in regime di concorrenza o in forza di diritti esclusivi. </a:t>
            </a:r>
          </a:p>
          <a:p>
            <a:r>
              <a:rPr lang="it-IT" dirty="0" smtClean="0"/>
              <a:t>Per il diritto dell’Unione europea, non rileva poi il carattere pubblico o privato del soggetto. Rileva solo che: 1) non sia alterata la posizione di parità delle imprese che operano in uno stesso mercato; 2) il carattere pubblico non procuri vantaggi (di natura fiscale, di accesso al credito, di garanzie, ecc.) che sottraggano l’impresa alle regole sulla trasparenza e concorrenza. Con una sola eccezione: </a:t>
            </a:r>
            <a:r>
              <a:rPr lang="it-IT" b="1" dirty="0" smtClean="0"/>
              <a:t>i diritti esclusivi delle imprese (pubbliche e private) che erogano servizi pubblici per il conseguimento di specifici scopi di interesse pubblico. </a:t>
            </a:r>
            <a:r>
              <a:rPr lang="it-IT" dirty="0" smtClean="0"/>
              <a:t>  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8853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eccezioni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Ai fini del mercato concorrenziale, non rileva la differenza giuridica tra impresa pubblica o privata.</a:t>
            </a:r>
          </a:p>
          <a:p>
            <a:r>
              <a:rPr lang="it-IT" dirty="0" smtClean="0"/>
              <a:t>Tale differenza è però importante in taluni casi, che pongono regole derogatorie rispetto alla disciplina ordinaria: </a:t>
            </a:r>
          </a:p>
          <a:p>
            <a:pPr marL="514350" indent="-514350">
              <a:buAutoNum type="arabicParenR"/>
            </a:pPr>
            <a:r>
              <a:rPr lang="it-IT" b="1" dirty="0" err="1" smtClean="0"/>
              <a:t>SpA</a:t>
            </a:r>
            <a:r>
              <a:rPr lang="it-IT" b="1" dirty="0" smtClean="0"/>
              <a:t> a partecipazione pubblica non quotate</a:t>
            </a:r>
            <a:r>
              <a:rPr lang="it-IT" dirty="0" smtClean="0"/>
              <a:t>(nomina e revoca rappresentanti in organi sociali);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Società a capitale pubblico per la gestione dei servizi locali </a:t>
            </a:r>
            <a:r>
              <a:rPr lang="it-IT" dirty="0" smtClean="0"/>
              <a:t>(per evitare che eludano i vincoli per il governo della finanza pubblica). </a:t>
            </a:r>
          </a:p>
          <a:p>
            <a:pPr marL="514350" indent="-514350">
              <a:buAutoNum type="arabicParenR"/>
            </a:pPr>
            <a:r>
              <a:rPr lang="it-IT" b="1" dirty="0" smtClean="0"/>
              <a:t>Enti pubblici economici privatizzati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1680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2191</Words>
  <Application>Microsoft Macintosh PowerPoint</Application>
  <PresentationFormat>Presentazione su schermo (4:3)</PresentationFormat>
  <Paragraphs>100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Diritto pubblico dell’economia</vt:lpstr>
      <vt:lpstr>Pubblici poteri</vt:lpstr>
      <vt:lpstr>Lo Stato-amministratore</vt:lpstr>
      <vt:lpstr>Responsabilità e imparzialità: come conciliarle?</vt:lpstr>
      <vt:lpstr>Perché la separazione tra politica e  amministrazione è rilevante?</vt:lpstr>
      <vt:lpstr>Le decisioni di natura “tecnica”  e le autorità amministrative indipendenti </vt:lpstr>
      <vt:lpstr>Le autorità amministrative indipendenti</vt:lpstr>
      <vt:lpstr>Gli strumenti: l’impresa pubblica</vt:lpstr>
      <vt:lpstr>Le eccezioni</vt:lpstr>
      <vt:lpstr>Quali sono le imprese pubbliche?</vt:lpstr>
      <vt:lpstr>Privatizzazioni</vt:lpstr>
      <vt:lpstr>Le privatizzazioni</vt:lpstr>
      <vt:lpstr>Come si è privatizzato (1)</vt:lpstr>
      <vt:lpstr>Come si è privatizzato (2)</vt:lpstr>
      <vt:lpstr>Come si è privatizzato (3)</vt:lpstr>
      <vt:lpstr>Limiti alla autonomia privata</vt:lpstr>
      <vt:lpstr>Una valutazione …</vt:lpstr>
      <vt:lpstr>Che dire del d.l. 386/1991 convertito in l. 35/1992?</vt:lpstr>
      <vt:lpstr>Concessionario di pubblico servizio</vt:lpstr>
      <vt:lpstr>Individuazione del concessionario</vt:lpstr>
      <vt:lpstr>Affidamento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Diritto pubblico dell’economia</dc:title>
  <dc:creator>utente</dc:creator>
  <cp:lastModifiedBy>utente</cp:lastModifiedBy>
  <cp:revision>72</cp:revision>
  <cp:lastPrinted>2013-11-26T15:01:27Z</cp:lastPrinted>
  <dcterms:created xsi:type="dcterms:W3CDTF">2013-11-25T13:36:36Z</dcterms:created>
  <dcterms:modified xsi:type="dcterms:W3CDTF">2013-11-26T15:01:29Z</dcterms:modified>
</cp:coreProperties>
</file>