
<file path=[Content_Types].xml><?xml version="1.0" encoding="utf-8"?>
<Types xmlns="http://schemas.openxmlformats.org/package/2006/content-types">
  <Default Extension="rels" ContentType="application/vnd.openxmlformats-package.relationships+xml"/>
  <Default Extension="doc" ContentType="application/msword"/>
  <Default Extension="xml" ContentType="application/xml"/>
  <Default Extension="jpeg" ContentType="image/jpeg"/>
  <Default Extension="vml" ContentType="application/vnd.openxmlformats-officedocument.vmlDrawing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0"/>
  </p:notesMasterIdLst>
  <p:sldIdLst>
    <p:sldId id="271" r:id="rId2"/>
    <p:sldId id="281" r:id="rId3"/>
    <p:sldId id="257" r:id="rId4"/>
    <p:sldId id="272" r:id="rId5"/>
    <p:sldId id="270" r:id="rId6"/>
    <p:sldId id="258" r:id="rId7"/>
    <p:sldId id="274" r:id="rId8"/>
    <p:sldId id="276" r:id="rId9"/>
    <p:sldId id="277" r:id="rId10"/>
    <p:sldId id="280" r:id="rId11"/>
    <p:sldId id="266" r:id="rId12"/>
    <p:sldId id="265" r:id="rId13"/>
    <p:sldId id="264" r:id="rId14"/>
    <p:sldId id="263" r:id="rId15"/>
    <p:sldId id="259" r:id="rId16"/>
    <p:sldId id="260" r:id="rId17"/>
    <p:sldId id="268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69758-A837-F749-95B1-36E9B1CDB98F}" type="datetimeFigureOut">
              <a:rPr lang="en-US" smtClean="0"/>
              <a:t>04/03/11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E1B9-F2EB-0F4E-9B28-1E97661D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80FD6-844A-2146-BDD5-5415B7E6ED11}" type="slidenum">
              <a:rPr lang="it-IT"/>
              <a:pPr/>
              <a:t>1</a:t>
            </a:fld>
            <a:endParaRPr lang="it-IT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80FD6-844A-2146-BDD5-5415B7E6ED11}" type="slidenum">
              <a:rPr lang="it-IT"/>
              <a:pPr/>
              <a:t>2</a:t>
            </a:fld>
            <a:endParaRPr lang="it-IT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38A16-BC1F-4F42-B767-79B0DC780C6C}" type="slidenum">
              <a:rPr lang="it-IT"/>
              <a:pPr/>
              <a:t>3</a:t>
            </a:fld>
            <a:endParaRPr lang="it-IT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5E030-C3FF-2A44-88D2-7C242915DD26}" type="slidenum">
              <a:rPr lang="it-IT"/>
              <a:pPr/>
              <a:t>4</a:t>
            </a:fld>
            <a:endParaRPr lang="it-IT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C4956-BF5B-4D44-95F0-71837F964CFE}" type="slidenum">
              <a:rPr lang="it-IT"/>
              <a:pPr/>
              <a:t>5</a:t>
            </a:fld>
            <a:endParaRPr lang="it-IT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E8430-2A71-0446-95E5-14B837B98E84}" type="slidenum">
              <a:rPr lang="it-IT"/>
              <a:pPr/>
              <a:t>6</a:t>
            </a:fld>
            <a:endParaRPr lang="it-IT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94D878-4C8F-A24D-9472-0C281B4A520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4D878-4C8F-A24D-9472-0C281B4A52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Click to edit Master text styles</a:t>
            </a:r>
          </a:p>
          <a:p>
            <a:pPr lvl="1" eaLnBrk="1" latinLnBrk="0" hangingPunct="1"/>
            <a:r>
              <a:rPr kumimoji="0" lang="it-IT" smtClean="0"/>
              <a:t>Second level</a:t>
            </a:r>
          </a:p>
          <a:p>
            <a:pPr lvl="2" eaLnBrk="1" latinLnBrk="0" hangingPunct="1"/>
            <a:r>
              <a:rPr kumimoji="0" lang="it-IT" smtClean="0"/>
              <a:t>Third level</a:t>
            </a:r>
          </a:p>
          <a:p>
            <a:pPr lvl="3" eaLnBrk="1" latinLnBrk="0" hangingPunct="1"/>
            <a:r>
              <a:rPr kumimoji="0" lang="it-IT" smtClean="0"/>
              <a:t>Fourth level</a:t>
            </a:r>
          </a:p>
          <a:p>
            <a:pPr lvl="4" eaLnBrk="1" latinLnBrk="0" hangingPunct="1"/>
            <a:r>
              <a:rPr kumimoji="0" lang="it-IT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04/03/11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5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5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6594" y="668770"/>
            <a:ext cx="7696200" cy="1143000"/>
          </a:xfrm>
        </p:spPr>
        <p:txBody>
          <a:bodyPr/>
          <a:lstStyle/>
          <a:p>
            <a:pPr marL="838200" indent="-838200"/>
            <a:r>
              <a:rPr lang="it-IT" sz="3600" dirty="0" smtClean="0">
                <a:solidFill>
                  <a:srgbClr val="800000"/>
                </a:solidFill>
              </a:rPr>
              <a:t>Il livelli del linguaggio e le discipline</a:t>
            </a:r>
            <a:endParaRPr lang="it-IT" sz="2800" dirty="0">
              <a:solidFill>
                <a:srgbClr val="80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8188" y="2198617"/>
            <a:ext cx="8124606" cy="328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Universale (saper parlare) &gt; linguistica </a:t>
            </a:r>
            <a:r>
              <a:rPr lang="it-IT" sz="2800" i="1" dirty="0" smtClean="0">
                <a:solidFill>
                  <a:schemeClr val="bg1"/>
                </a:solidFill>
              </a:rPr>
              <a:t>generale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 Storico: le lingue attestate &gt; linguistica </a:t>
            </a:r>
            <a:r>
              <a:rPr lang="it-IT" sz="2800" i="1" dirty="0" smtClean="0">
                <a:solidFill>
                  <a:schemeClr val="bg1"/>
                </a:solidFill>
              </a:rPr>
              <a:t>storica</a:t>
            </a:r>
            <a:endParaRPr lang="it-IT" sz="2800" i="1" dirty="0">
              <a:solidFill>
                <a:schemeClr val="bg1"/>
              </a:solidFill>
            </a:endParaRPr>
          </a:p>
          <a:p>
            <a:pPr marL="0" lvl="2"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Individuale:  </a:t>
            </a:r>
            <a:r>
              <a:rPr lang="it-IT" sz="2800" dirty="0">
                <a:solidFill>
                  <a:schemeClr val="bg1"/>
                </a:solidFill>
              </a:rPr>
              <a:t>linguistica </a:t>
            </a:r>
            <a:r>
              <a:rPr lang="it-IT" sz="2800" i="1" dirty="0" smtClean="0">
                <a:solidFill>
                  <a:schemeClr val="bg1"/>
                </a:solidFill>
              </a:rPr>
              <a:t>testuale</a:t>
            </a:r>
          </a:p>
          <a:p>
            <a:pPr marL="1828800" lvl="3" indent="-457200">
              <a:lnSpc>
                <a:spcPct val="150000"/>
              </a:lnSpc>
              <a:buFont typeface="Wingdings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orale: discorso </a:t>
            </a:r>
          </a:p>
          <a:p>
            <a:pPr marL="1828800" lvl="3" indent="-457200">
              <a:lnSpc>
                <a:spcPct val="150000"/>
              </a:lnSpc>
              <a:buFont typeface="Wingdings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scritto: testo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7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Rot="1" noChangeArrowheads="1"/>
          </p:cNvSpPr>
          <p:nvPr/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struttura della rappresentazione grafematica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ipotesi di struttura multidimensionale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 tipi di errori e la loro frequenza in relazione alla struttura grafematica: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sostituzione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inserzione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cancellazione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scambio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spostamento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99561" y="381000"/>
            <a:ext cx="7772400" cy="1143000"/>
          </a:xfrm>
        </p:spPr>
        <p:txBody>
          <a:bodyPr/>
          <a:lstStyle/>
          <a:p>
            <a:r>
              <a:rPr lang="it-IT" dirty="0" err="1">
                <a:solidFill>
                  <a:srgbClr val="800000"/>
                </a:solidFill>
              </a:rPr>
              <a:t>Caramazza</a:t>
            </a:r>
            <a:r>
              <a:rPr lang="it-IT" dirty="0">
                <a:solidFill>
                  <a:srgbClr val="800000"/>
                </a:solidFill>
              </a:rPr>
              <a:t>-Miceli 1990</a:t>
            </a:r>
          </a:p>
        </p:txBody>
      </p:sp>
    </p:spTree>
    <p:extLst>
      <p:ext uri="{BB962C8B-B14F-4D97-AF65-F5344CB8AC3E}">
        <p14:creationId xmlns:p14="http://schemas.microsoft.com/office/powerpoint/2010/main" val="250653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8897" y="609600"/>
            <a:ext cx="6045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>
                <a:solidFill>
                  <a:srgbClr val="000000"/>
                </a:solidFill>
              </a:rPr>
              <a:t>Messapico, MLM 30 Al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03425"/>
            <a:ext cx="55626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09800" y="426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000000"/>
                </a:solidFill>
              </a:rPr>
              <a:t>aei</a:t>
            </a:r>
            <a:r>
              <a:rPr lang="it-IT" b="1">
                <a:solidFill>
                  <a:srgbClr val="000000"/>
                </a:solidFill>
                <a:latin typeface="SymbolGreekP" charset="0"/>
              </a:rPr>
              <a:t>q</a:t>
            </a:r>
            <a:r>
              <a:rPr lang="it-IT" b="1">
                <a:solidFill>
                  <a:srgbClr val="000000"/>
                </a:solidFill>
              </a:rPr>
              <a:t>eoseredonas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09800" y="4800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a&lt;v&gt;i</a:t>
            </a:r>
            <a:r>
              <a:rPr lang="it-IT">
                <a:solidFill>
                  <a:srgbClr val="000000"/>
                </a:solidFill>
                <a:latin typeface="SymbolGreekP" charset="0"/>
              </a:rPr>
              <a:t>q</a:t>
            </a:r>
            <a:r>
              <a:rPr lang="it-IT">
                <a:solidFill>
                  <a:srgbClr val="000000"/>
                </a:solidFill>
              </a:rPr>
              <a:t>eos eredonas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38200" y="42672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Testo 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Testo II</a:t>
            </a:r>
          </a:p>
        </p:txBody>
      </p:sp>
    </p:spTree>
    <p:extLst>
      <p:ext uri="{BB962C8B-B14F-4D97-AF65-F5344CB8AC3E}">
        <p14:creationId xmlns:p14="http://schemas.microsoft.com/office/powerpoint/2010/main" val="198284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584429"/>
            <a:ext cx="4847888" cy="933547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it-IT" sz="3200" dirty="0">
                <a:solidFill>
                  <a:srgbClr val="000000"/>
                </a:solidFill>
              </a:rPr>
              <a:t>Etrusco, REI 56, nr. 13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8" y="1750785"/>
            <a:ext cx="822960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905000" cy="1935162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it-IT" sz="3200"/>
              <a:t>Etrusco, REI 56, nr. 12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6375"/>
            <a:ext cx="88392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6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8893" y="274638"/>
            <a:ext cx="2241907" cy="1935162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it-IT" sz="3200" dirty="0">
                <a:solidFill>
                  <a:srgbClr val="000000"/>
                </a:solidFill>
              </a:rPr>
              <a:t>Etrusco, REI 56, nr. 5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644366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4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014538" cy="1096963"/>
          </a:xfrm>
        </p:spPr>
        <p:txBody>
          <a:bodyPr/>
          <a:lstStyle/>
          <a:p>
            <a:pPr algn="l"/>
            <a:r>
              <a:rPr lang="it-IT" sz="3200" dirty="0">
                <a:solidFill>
                  <a:srgbClr val="000000"/>
                </a:solidFill>
              </a:rPr>
              <a:t>Elimo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16462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29400" y="28956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nr. 280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28956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05250" y="28194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nr. 279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86200"/>
            <a:ext cx="4200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52650" y="60960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nr. 277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57625"/>
            <a:ext cx="35052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724650" y="60960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nr. 281</a:t>
            </a:r>
          </a:p>
        </p:txBody>
      </p:sp>
    </p:spTree>
    <p:extLst>
      <p:ext uri="{BB962C8B-B14F-4D97-AF65-F5344CB8AC3E}">
        <p14:creationId xmlns:p14="http://schemas.microsoft.com/office/powerpoint/2010/main" val="196311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324600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4724400" cy="685800"/>
          </a:xfrm>
        </p:spPr>
        <p:txBody>
          <a:bodyPr/>
          <a:lstStyle/>
          <a:p>
            <a:pPr algn="l"/>
            <a:r>
              <a:rPr lang="it-IT" sz="3200" dirty="0">
                <a:solidFill>
                  <a:srgbClr val="000000"/>
                </a:solidFill>
              </a:rPr>
              <a:t>Elimo		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10050" y="5791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nr. 283</a:t>
            </a:r>
          </a:p>
        </p:txBody>
      </p:sp>
    </p:spTree>
    <p:extLst>
      <p:ext uri="{BB962C8B-B14F-4D97-AF65-F5344CB8AC3E}">
        <p14:creationId xmlns:p14="http://schemas.microsoft.com/office/powerpoint/2010/main" val="33496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rro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609600"/>
            <a:ext cx="548163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06343"/>
      </p:ext>
    </p:extLst>
  </p:cSld>
  <p:clrMapOvr>
    <a:masterClrMapping/>
  </p:clrMapOvr>
  <p:transition xmlns:p14="http://schemas.microsoft.com/office/powerpoint/2010/main"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6594" y="822052"/>
            <a:ext cx="7696200" cy="1143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it-IT" sz="3600" dirty="0" smtClean="0">
                <a:solidFill>
                  <a:srgbClr val="800000"/>
                </a:solidFill>
              </a:rPr>
              <a:t>Il livello individuale: </a:t>
            </a:r>
            <a:r>
              <a:rPr lang="it-IT" sz="3600" dirty="0">
                <a:solidFill>
                  <a:srgbClr val="800000"/>
                </a:solidFill>
              </a:rPr>
              <a:t>l</a:t>
            </a:r>
            <a:r>
              <a:rPr lang="it-IT" sz="3600" dirty="0" smtClean="0">
                <a:solidFill>
                  <a:srgbClr val="800000"/>
                </a:solidFill>
              </a:rPr>
              <a:t>a </a:t>
            </a:r>
            <a:r>
              <a:rPr lang="it-IT" sz="3600" dirty="0">
                <a:solidFill>
                  <a:srgbClr val="800000"/>
                </a:solidFill>
              </a:rPr>
              <a:t>linguistica testuale</a:t>
            </a:r>
            <a:endParaRPr lang="it-IT" sz="2800" dirty="0">
              <a:solidFill>
                <a:srgbClr val="80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62985" y="2415470"/>
            <a:ext cx="6752968" cy="264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 Forma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 Funzione del testo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 Scopo /destinatario del messaggio</a:t>
            </a:r>
            <a:endParaRPr lang="it-IT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Contesto scrittorio (</a:t>
            </a:r>
            <a:r>
              <a:rPr lang="it-IT" sz="2800" dirty="0" err="1" smtClean="0">
                <a:solidFill>
                  <a:schemeClr val="bg1"/>
                </a:solidFill>
              </a:rPr>
              <a:t>Umfeld</a:t>
            </a:r>
            <a:r>
              <a:rPr lang="it-IT" sz="2800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2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800000"/>
                </a:solidFill>
              </a:rPr>
              <a:t>L</a:t>
            </a:r>
            <a:r>
              <a:rPr lang="ja-JP" altLang="it-IT" dirty="0">
                <a:solidFill>
                  <a:srgbClr val="800000"/>
                </a:solidFill>
                <a:latin typeface="Arial"/>
              </a:rPr>
              <a:t>’</a:t>
            </a:r>
            <a:r>
              <a:rPr lang="it-IT" dirty="0">
                <a:solidFill>
                  <a:srgbClr val="800000"/>
                </a:solidFill>
              </a:rPr>
              <a:t>analisi </a:t>
            </a:r>
            <a:r>
              <a:rPr lang="it-IT" dirty="0" smtClean="0">
                <a:solidFill>
                  <a:srgbClr val="800000"/>
                </a:solidFill>
              </a:rPr>
              <a:t>sociografica</a:t>
            </a:r>
            <a:endParaRPr lang="it-IT" dirty="0">
              <a:solidFill>
                <a:srgbClr val="800000"/>
              </a:solidFill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0" y="2040860"/>
            <a:ext cx="8610600" cy="385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5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041" y="233283"/>
            <a:ext cx="7772400" cy="5562600"/>
          </a:xfrm>
        </p:spPr>
        <p:txBody>
          <a:bodyPr>
            <a:normAutofit/>
          </a:bodyPr>
          <a:lstStyle/>
          <a:p>
            <a:pPr marL="838200" indent="-838200" algn="l"/>
            <a:r>
              <a:rPr lang="it-IT" sz="3200" dirty="0" smtClean="0">
                <a:solidFill>
                  <a:srgbClr val="800000"/>
                </a:solidFill>
              </a:rPr>
              <a:t>Le </a:t>
            </a:r>
            <a:r>
              <a:rPr lang="it-IT" sz="3200" dirty="0">
                <a:solidFill>
                  <a:srgbClr val="800000"/>
                </a:solidFill>
              </a:rPr>
              <a:t>funzioni della </a:t>
            </a:r>
            <a:r>
              <a:rPr lang="it-IT" sz="3200" dirty="0" smtClean="0">
                <a:solidFill>
                  <a:srgbClr val="800000"/>
                </a:solidFill>
              </a:rPr>
              <a:t>scrittura (Ludwig 1980)</a:t>
            </a:r>
            <a:r>
              <a:rPr lang="it-IT" sz="3200" dirty="0">
                <a:solidFill>
                  <a:srgbClr val="800000"/>
                </a:solidFill>
              </a:rPr>
              <a:t/>
            </a:r>
            <a:br>
              <a:rPr lang="it-IT" sz="3200" dirty="0">
                <a:solidFill>
                  <a:srgbClr val="800000"/>
                </a:solidFill>
              </a:rPr>
            </a:br>
            <a:r>
              <a:rPr lang="it-IT" sz="2800" dirty="0">
                <a:solidFill>
                  <a:srgbClr val="800000"/>
                </a:solidFill>
              </a:rPr>
              <a:t/>
            </a:r>
            <a:br>
              <a:rPr lang="it-IT" sz="2800" dirty="0">
                <a:solidFill>
                  <a:srgbClr val="8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1. Scrivere d</a:t>
            </a:r>
            <a:r>
              <a:rPr lang="ja-JP" altLang="it-IT" sz="28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it-IT" sz="2800" dirty="0">
                <a:solidFill>
                  <a:srgbClr val="000000"/>
                </a:solidFill>
              </a:rPr>
              <a:t>impulso</a:t>
            </a:r>
            <a:br>
              <a:rPr lang="it-IT" sz="2800" dirty="0">
                <a:solidFill>
                  <a:srgbClr val="0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2. Scrittura consapevole</a:t>
            </a:r>
            <a:br>
              <a:rPr lang="it-IT" sz="2800" dirty="0">
                <a:solidFill>
                  <a:srgbClr val="0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3. Scrittura operativa</a:t>
            </a:r>
            <a:br>
              <a:rPr lang="it-IT" sz="2800" dirty="0">
                <a:solidFill>
                  <a:srgbClr val="0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4. Scrivere per comunicare a se stessi</a:t>
            </a:r>
            <a:br>
              <a:rPr lang="it-IT" sz="2800" dirty="0">
                <a:solidFill>
                  <a:srgbClr val="0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5. Scrivere come aiuto di formulazione		</a:t>
            </a:r>
            <a:br>
              <a:rPr lang="it-IT" sz="2800" dirty="0">
                <a:solidFill>
                  <a:srgbClr val="0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6. Scrivere per concepire concetti	</a:t>
            </a:r>
            <a:br>
              <a:rPr lang="it-IT" sz="2800" dirty="0">
                <a:solidFill>
                  <a:srgbClr val="0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7. Scrivere per conservare</a:t>
            </a:r>
            <a:br>
              <a:rPr lang="it-IT" sz="2800" dirty="0">
                <a:solidFill>
                  <a:srgbClr val="0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8. Scrivere per trasferire</a:t>
            </a:r>
            <a:br>
              <a:rPr lang="it-IT" sz="2800" dirty="0">
                <a:solidFill>
                  <a:srgbClr val="000000"/>
                </a:solidFill>
              </a:rPr>
            </a:br>
            <a:r>
              <a:rPr lang="it-IT" sz="2800" dirty="0">
                <a:solidFill>
                  <a:srgbClr val="000000"/>
                </a:solidFill>
              </a:rPr>
              <a:t>9. </a:t>
            </a:r>
            <a:r>
              <a:rPr lang="it-IT" sz="2800" dirty="0" smtClean="0">
                <a:solidFill>
                  <a:srgbClr val="000000"/>
                </a:solidFill>
              </a:rPr>
              <a:t>Scrittura </a:t>
            </a:r>
            <a:r>
              <a:rPr lang="it-IT" sz="2800" dirty="0">
                <a:solidFill>
                  <a:srgbClr val="000000"/>
                </a:solidFill>
              </a:rPr>
              <a:t>comunicativa</a:t>
            </a:r>
          </a:p>
        </p:txBody>
      </p:sp>
    </p:spTree>
    <p:extLst>
      <p:ext uri="{BB962C8B-B14F-4D97-AF65-F5344CB8AC3E}">
        <p14:creationId xmlns:p14="http://schemas.microsoft.com/office/powerpoint/2010/main" val="239259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974" y="175528"/>
            <a:ext cx="8229600" cy="1219200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Richards et </a:t>
            </a:r>
            <a:r>
              <a:rPr lang="it-IT" dirty="0" err="1" smtClean="0">
                <a:solidFill>
                  <a:srgbClr val="000000"/>
                </a:solidFill>
              </a:rPr>
              <a:t>alii</a:t>
            </a:r>
            <a:r>
              <a:rPr lang="it-IT" dirty="0" smtClean="0">
                <a:solidFill>
                  <a:srgbClr val="000000"/>
                </a:solidFill>
              </a:rPr>
              <a:t> 2006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62" y="1732238"/>
            <a:ext cx="6150238" cy="458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31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36" y="537215"/>
            <a:ext cx="6105178" cy="57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9836" y="883106"/>
            <a:ext cx="2209800" cy="1829518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0000"/>
                </a:solidFill>
              </a:rPr>
              <a:t>(</a:t>
            </a:r>
            <a:r>
              <a:rPr lang="it-IT" sz="2800" dirty="0" err="1">
                <a:solidFill>
                  <a:srgbClr val="000000"/>
                </a:solidFill>
              </a:rPr>
              <a:t>Ellis</a:t>
            </a:r>
            <a:r>
              <a:rPr lang="it-IT" sz="2800" dirty="0">
                <a:solidFill>
                  <a:srgbClr val="000000"/>
                </a:solidFill>
              </a:rPr>
              <a:t>-Young 1996, fig. 8.3)</a:t>
            </a:r>
          </a:p>
        </p:txBody>
      </p:sp>
    </p:spTree>
    <p:extLst>
      <p:ext uri="{BB962C8B-B14F-4D97-AF65-F5344CB8AC3E}">
        <p14:creationId xmlns:p14="http://schemas.microsoft.com/office/powerpoint/2010/main" val="236630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727"/>
              </p:ext>
            </p:extLst>
          </p:nvPr>
        </p:nvGraphicFramePr>
        <p:xfrm>
          <a:off x="2310071" y="490759"/>
          <a:ext cx="507206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Document" r:id="rId4" imgW="3395472" imgH="3520440" progId="Word.Document.8">
                  <p:embed/>
                </p:oleObj>
              </mc:Choice>
              <mc:Fallback>
                <p:oleObj name="Document" r:id="rId4" imgW="3395472" imgH="3520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071" y="490759"/>
                        <a:ext cx="5072063" cy="5257800"/>
                      </a:xfrm>
                      <a:prstGeom prst="rect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72125" y="5638799"/>
            <a:ext cx="8371875" cy="819123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0000"/>
                </a:solidFill>
              </a:rPr>
              <a:t>Il livello degli allografi  (da </a:t>
            </a:r>
            <a:r>
              <a:rPr lang="it-IT" sz="2800" dirty="0" err="1">
                <a:solidFill>
                  <a:srgbClr val="000000"/>
                </a:solidFill>
              </a:rPr>
              <a:t>Ellis</a:t>
            </a:r>
            <a:r>
              <a:rPr lang="it-IT" sz="2800" dirty="0">
                <a:solidFill>
                  <a:srgbClr val="000000"/>
                </a:solidFill>
              </a:rPr>
              <a:t> –Young 1996)</a:t>
            </a:r>
          </a:p>
        </p:txBody>
      </p:sp>
    </p:spTree>
    <p:extLst>
      <p:ext uri="{BB962C8B-B14F-4D97-AF65-F5344CB8AC3E}">
        <p14:creationId xmlns:p14="http://schemas.microsoft.com/office/powerpoint/2010/main" val="71359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4909" y="175528"/>
            <a:ext cx="8229600" cy="1219200"/>
          </a:xfrm>
        </p:spPr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Caramazza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smtClean="0">
                <a:solidFill>
                  <a:schemeClr val="bg1"/>
                </a:solidFill>
              </a:rPr>
              <a:t>1997</a:t>
            </a:r>
            <a:endParaRPr lang="it-I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74" y="483878"/>
            <a:ext cx="4563423" cy="57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1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Rot="1" noChangeArrowheads="1"/>
          </p:cNvSpPr>
          <p:nvPr/>
        </p:nvSpPr>
        <p:spPr bwMode="auto">
          <a:xfrm>
            <a:off x="533400" y="2438400"/>
            <a:ext cx="822960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it-IT" sz="3200" dirty="0">
                <a:solidFill>
                  <a:schemeClr val="bg1"/>
                </a:solidFill>
              </a:rPr>
              <a:t>il bisogno di assimilazione /analogia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3200" dirty="0">
                <a:solidFill>
                  <a:schemeClr val="bg1"/>
                </a:solidFill>
              </a:rPr>
              <a:t>il bisogno di chiarezza/differenziazione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3200" dirty="0">
                <a:solidFill>
                  <a:schemeClr val="bg1"/>
                </a:solidFill>
              </a:rPr>
              <a:t>il bisogno di brevità /economia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3200" dirty="0">
                <a:solidFill>
                  <a:schemeClr val="bg1"/>
                </a:solidFill>
              </a:rPr>
              <a:t>il bisogno di invariabilità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3200" dirty="0">
                <a:solidFill>
                  <a:schemeClr val="bg1"/>
                </a:solidFill>
              </a:rPr>
              <a:t>il bisogno di espressività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74140" y="457200"/>
            <a:ext cx="7772400" cy="1143000"/>
          </a:xfrm>
        </p:spPr>
        <p:txBody>
          <a:bodyPr/>
          <a:lstStyle/>
          <a:p>
            <a:r>
              <a:rPr lang="it-IT" dirty="0">
                <a:solidFill>
                  <a:srgbClr val="800000"/>
                </a:solidFill>
              </a:rPr>
              <a:t>Errori: Henry </a:t>
            </a:r>
            <a:r>
              <a:rPr lang="it-IT" dirty="0" err="1">
                <a:solidFill>
                  <a:srgbClr val="800000"/>
                </a:solidFill>
              </a:rPr>
              <a:t>Frei</a:t>
            </a:r>
            <a:r>
              <a:rPr lang="it-IT" dirty="0">
                <a:solidFill>
                  <a:srgbClr val="800000"/>
                </a:solidFill>
              </a:rPr>
              <a:t> </a:t>
            </a:r>
            <a:r>
              <a:rPr lang="it-IT" dirty="0" smtClean="0">
                <a:solidFill>
                  <a:srgbClr val="800000"/>
                </a:solidFill>
              </a:rPr>
              <a:t>1929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6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235</TotalTime>
  <Words>223</Words>
  <Application>Microsoft Macintosh PowerPoint</Application>
  <PresentationFormat>On-screen Show (4:3)</PresentationFormat>
  <Paragraphs>53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Paper</vt:lpstr>
      <vt:lpstr>Document</vt:lpstr>
      <vt:lpstr>Il livelli del linguaggio e le discipline</vt:lpstr>
      <vt:lpstr>Il livello individuale: la linguistica testuale</vt:lpstr>
      <vt:lpstr>L’analisi sociografica</vt:lpstr>
      <vt:lpstr>Le funzioni della scrittura (Ludwig 1980)  1. Scrivere d’impulso 2. Scrittura consapevole 3. Scrittura operativa 4. Scrivere per comunicare a se stessi 5. Scrivere come aiuto di formulazione   6. Scrivere per concepire concetti  7. Scrivere per conservare 8. Scrivere per trasferire 9. Scrittura comunicativa</vt:lpstr>
      <vt:lpstr>Richards et alii 2006</vt:lpstr>
      <vt:lpstr>(Ellis-Young 1996, fig. 8.3)</vt:lpstr>
      <vt:lpstr>Il livello degli allografi  (da Ellis –Young 1996)</vt:lpstr>
      <vt:lpstr>Caramazza 1997</vt:lpstr>
      <vt:lpstr>Errori: Henry Frei 1929</vt:lpstr>
      <vt:lpstr>Caramazza-Miceli 1990</vt:lpstr>
      <vt:lpstr>Messapico, MLM 30 Al</vt:lpstr>
      <vt:lpstr>Etrusco, REI 56, nr. 13</vt:lpstr>
      <vt:lpstr>Etrusco, REI 56, nr. 12</vt:lpstr>
      <vt:lpstr>Etrusco, REI 56, nr. 5</vt:lpstr>
      <vt:lpstr>Elimo</vt:lpstr>
      <vt:lpstr>Elimo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Caramazza-Miceli 1990</dc:title>
  <dc:creator>S.M.</dc:creator>
  <cp:lastModifiedBy>S.M.</cp:lastModifiedBy>
  <cp:revision>12</cp:revision>
  <dcterms:created xsi:type="dcterms:W3CDTF">2011-03-03T09:05:35Z</dcterms:created>
  <dcterms:modified xsi:type="dcterms:W3CDTF">2011-03-04T07:22:22Z</dcterms:modified>
</cp:coreProperties>
</file>