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13" autoAdjust="0"/>
    <p:restoredTop sz="94671" autoAdjust="0"/>
  </p:normalViewPr>
  <p:slideViewPr>
    <p:cSldViewPr>
      <p:cViewPr varScale="1">
        <p:scale>
          <a:sx n="77" d="100"/>
          <a:sy n="77" d="100"/>
        </p:scale>
        <p:origin x="-1124" y="-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043608" y="1916832"/>
          <a:ext cx="6984775" cy="410445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96955"/>
                <a:gridCol w="1396955"/>
                <a:gridCol w="1396955"/>
                <a:gridCol w="1396955"/>
                <a:gridCol w="1396955"/>
              </a:tblGrid>
              <a:tr h="1026114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 AL CORSO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</a:t>
                      </a:r>
                      <a:r>
                        <a:rPr lang="it-IT" dirty="0" smtClean="0"/>
                        <a:t>.</a:t>
                      </a:r>
                      <a:r>
                        <a:rPr lang="it-IT" baseline="0" dirty="0" smtClean="0"/>
                        <a:t> 2	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CALCOLATORI 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ELETTRONICI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3</a:t>
                      </a:r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TEORIA DELL’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INFORMAZIONE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4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MISURE DELLA INFORMAZIONE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5</a:t>
                      </a:r>
                      <a:endParaRPr lang="it-IT" dirty="0" smtClean="0"/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CONVERSIONI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BASE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OPERAZIONI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BASE 2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PORTE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LOGICHE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PROGETTO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CIRCUITI DIGITALI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AGLI ALGORITMI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LEZ. 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PRODUTTIVITA’ INDIVIDUALE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IL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WEB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RICERCA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DOCUMENTI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USO DEI MOTORI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RICERCA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SICUREZZA INFORMATICA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17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GENERALE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20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AGENDA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SOFTWARE </a:t>
            </a:r>
            <a:r>
              <a:rPr lang="it-IT" dirty="0" err="1" smtClean="0"/>
              <a:t>DI</a:t>
            </a:r>
            <a:r>
              <a:rPr lang="it-IT" dirty="0" smtClean="0"/>
              <a:t> PRODUTTIVITA’ INDIVIDUALE</a:t>
            </a:r>
          </a:p>
          <a:p>
            <a:pPr lvl="1"/>
            <a:r>
              <a:rPr lang="it-IT" dirty="0" smtClean="0"/>
              <a:t>WORD PROCESSORS</a:t>
            </a:r>
          </a:p>
          <a:p>
            <a:pPr lvl="1"/>
            <a:r>
              <a:rPr lang="it-IT" dirty="0" smtClean="0"/>
              <a:t>IDEA PROCESSORS</a:t>
            </a:r>
          </a:p>
          <a:p>
            <a:pPr lvl="1"/>
            <a:r>
              <a:rPr lang="it-IT" dirty="0" smtClean="0"/>
              <a:t>SPREADSHEETS</a:t>
            </a:r>
          </a:p>
          <a:p>
            <a:r>
              <a:rPr lang="it-IT" dirty="0" smtClean="0"/>
              <a:t>IDEE BASE DEL WORD PROCESSING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SOFTWARE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TIPI </a:t>
            </a:r>
            <a:r>
              <a:rPr lang="it-IT" dirty="0" err="1" smtClean="0"/>
              <a:t>DI</a:t>
            </a:r>
            <a:r>
              <a:rPr lang="it-IT" dirty="0" smtClean="0"/>
              <a:t> SOFTWARE</a:t>
            </a:r>
          </a:p>
          <a:p>
            <a:pPr lvl="1"/>
            <a:r>
              <a:rPr lang="it-IT" dirty="0" smtClean="0"/>
              <a:t>Produzione di documenti:</a:t>
            </a:r>
          </a:p>
          <a:p>
            <a:pPr lvl="2"/>
            <a:r>
              <a:rPr lang="it-IT" dirty="0" smtClean="0"/>
              <a:t>Word processing, desktop </a:t>
            </a:r>
            <a:r>
              <a:rPr lang="it-IT" dirty="0" err="1" smtClean="0"/>
              <a:t>publishing</a:t>
            </a:r>
            <a:endParaRPr lang="it-IT" dirty="0" smtClean="0"/>
          </a:p>
          <a:p>
            <a:pPr lvl="2"/>
            <a:r>
              <a:rPr lang="it-IT" dirty="0" smtClean="0"/>
              <a:t>Web </a:t>
            </a:r>
            <a:r>
              <a:rPr lang="it-IT" dirty="0" err="1" smtClean="0"/>
              <a:t>page</a:t>
            </a:r>
            <a:r>
              <a:rPr lang="it-IT" dirty="0" smtClean="0"/>
              <a:t> </a:t>
            </a:r>
            <a:r>
              <a:rPr lang="it-IT" dirty="0" err="1" smtClean="0"/>
              <a:t>editors</a:t>
            </a:r>
            <a:endParaRPr lang="it-IT" dirty="0" smtClean="0"/>
          </a:p>
          <a:p>
            <a:pPr lvl="2"/>
            <a:r>
              <a:rPr lang="it-IT" dirty="0" smtClean="0"/>
              <a:t>Presentazioni</a:t>
            </a:r>
          </a:p>
          <a:p>
            <a:pPr lvl="1"/>
            <a:r>
              <a:rPr lang="it-IT" dirty="0" smtClean="0"/>
              <a:t>Elaborazione numerica e di dati</a:t>
            </a:r>
          </a:p>
          <a:p>
            <a:pPr lvl="2"/>
            <a:r>
              <a:rPr lang="it-IT" dirty="0" smtClean="0"/>
              <a:t>Spreadsheet</a:t>
            </a:r>
          </a:p>
          <a:p>
            <a:pPr lvl="2"/>
            <a:r>
              <a:rPr lang="it-IT" dirty="0" smtClean="0"/>
              <a:t>Database</a:t>
            </a:r>
          </a:p>
          <a:p>
            <a:pPr lvl="1"/>
            <a:r>
              <a:rPr lang="it-IT" dirty="0" smtClean="0"/>
              <a:t>Supporto</a:t>
            </a:r>
          </a:p>
          <a:p>
            <a:pPr lvl="2"/>
            <a:r>
              <a:rPr lang="it-IT" dirty="0" smtClean="0"/>
              <a:t>Dizionari, browser, </a:t>
            </a:r>
            <a:r>
              <a:rPr lang="it-IT" dirty="0" err="1" smtClean="0"/>
              <a:t>email</a:t>
            </a: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CONCETTI </a:t>
            </a:r>
            <a:r>
              <a:rPr lang="it-IT" dirty="0" err="1" smtClean="0"/>
              <a:t>DI</a:t>
            </a:r>
            <a:r>
              <a:rPr lang="it-IT" dirty="0" smtClean="0"/>
              <a:t> WORD PROCESSING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ORGANIZZAZIONE LOGICA</a:t>
            </a:r>
          </a:p>
          <a:p>
            <a:r>
              <a:rPr lang="it-IT" dirty="0" smtClean="0"/>
              <a:t>ORGANIZZAZIONE FISICA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ORGANIZZAZIONE LOGICA </a:t>
            </a:r>
            <a:r>
              <a:rPr lang="it-IT" sz="2400" dirty="0" err="1" smtClean="0"/>
              <a:t>DI</a:t>
            </a:r>
            <a:r>
              <a:rPr lang="it-IT" sz="2400" dirty="0" smtClean="0"/>
              <a:t> UN DOCUMENTO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sz="2000" dirty="0" smtClean="0"/>
              <a:t>Table of contents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Title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Author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Date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Abstract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Major heading 1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Subhead 1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Text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Major heading 2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Subhead 2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Text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References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Footnotes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Bibliography</a:t>
            </a:r>
            <a:endParaRPr lang="it-IT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FORMATTAZIONE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742950" lvl="1" indent="-285750">
              <a:buSzPct val="100000"/>
              <a:buFontTx/>
              <a:buChar char="–"/>
            </a:pPr>
            <a:r>
              <a:rPr lang="en-US" sz="2800" dirty="0" smtClean="0"/>
              <a:t>Page Setup (margins; page orientation; ...)</a:t>
            </a:r>
          </a:p>
          <a:p>
            <a:pPr marL="742950" lvl="1" indent="-285750">
              <a:buSzPct val="100000"/>
              <a:buFontTx/>
              <a:buChar char="–"/>
            </a:pPr>
            <a:r>
              <a:rPr lang="en-US" sz="2800" b="1" dirty="0" smtClean="0">
                <a:latin typeface="Modern" pitchFamily="50"/>
              </a:rPr>
              <a:t>Font</a:t>
            </a:r>
            <a:r>
              <a:rPr lang="en-US" sz="2800" b="1" dirty="0" smtClean="0"/>
              <a:t> </a:t>
            </a:r>
            <a:r>
              <a:rPr lang="en-US" sz="2800" b="1" dirty="0" smtClean="0">
                <a:latin typeface="Modern" pitchFamily="50"/>
              </a:rPr>
              <a:t>Type</a:t>
            </a:r>
            <a:r>
              <a:rPr lang="en-US" sz="2800" dirty="0" smtClean="0"/>
              <a:t>, Size, </a:t>
            </a:r>
            <a:r>
              <a:rPr lang="en-US" sz="28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Style</a:t>
            </a:r>
            <a:r>
              <a:rPr lang="en-US" sz="2800" dirty="0" smtClean="0"/>
              <a:t>, </a:t>
            </a:r>
            <a:r>
              <a:rPr lang="en-US" sz="2800" b="1" dirty="0" smtClean="0">
                <a:solidFill>
                  <a:srgbClr val="E00080"/>
                </a:solidFill>
              </a:rPr>
              <a:t>Color</a:t>
            </a:r>
            <a:endParaRPr lang="en-US" sz="2800" dirty="0" smtClean="0"/>
          </a:p>
          <a:p>
            <a:pPr marL="742950" lvl="1" indent="-285750">
              <a:buSzPct val="100000"/>
              <a:buFontTx/>
              <a:buChar char="–"/>
            </a:pPr>
            <a:r>
              <a:rPr lang="en-US" sz="2800" dirty="0" smtClean="0"/>
              <a:t>Text Alignment     </a:t>
            </a:r>
          </a:p>
          <a:p>
            <a:pPr marL="742950" lvl="1" indent="-285750">
              <a:buSzPct val="100000"/>
              <a:buFontTx/>
              <a:buChar char="–"/>
            </a:pPr>
            <a:r>
              <a:rPr lang="en-US" sz="2800" dirty="0" smtClean="0"/>
              <a:t>Header &amp; Footer formatting  </a:t>
            </a:r>
          </a:p>
          <a:p>
            <a:pPr marL="742950" lvl="1" indent="-285750">
              <a:buSzPct val="100000"/>
              <a:buFontTx/>
              <a:buChar char="–"/>
            </a:pPr>
            <a:r>
              <a:rPr lang="en-US" sz="2800" dirty="0" smtClean="0"/>
              <a:t>Number &amp; bullet lists  </a:t>
            </a:r>
          </a:p>
          <a:p>
            <a:pPr marL="742950" lvl="1" indent="-285750">
              <a:buSzPct val="100000"/>
              <a:buFontTx/>
              <a:buChar char="–"/>
            </a:pPr>
            <a:r>
              <a:rPr lang="en-US" sz="2800" dirty="0" smtClean="0"/>
              <a:t>Insert (Break; Page no; Art...) </a:t>
            </a:r>
          </a:p>
          <a:p>
            <a:pPr marL="742950" lvl="1" indent="-285750">
              <a:buSzPct val="100000"/>
              <a:buFontTx/>
              <a:buChar char="–"/>
            </a:pPr>
            <a:r>
              <a:rPr lang="en-US" sz="2800" dirty="0" smtClean="0"/>
              <a:t>Borders </a:t>
            </a:r>
          </a:p>
          <a:p>
            <a:pPr marL="742950" lvl="1" indent="-285750">
              <a:buSzPct val="100000"/>
              <a:buFontTx/>
              <a:buChar char="–"/>
            </a:pPr>
            <a:r>
              <a:rPr lang="en-US" sz="2800" dirty="0" smtClean="0">
                <a:sym typeface="Symbol" pitchFamily="18" charset="2"/>
              </a:rPr>
              <a:t>Tabs     </a:t>
            </a:r>
          </a:p>
          <a:p>
            <a:pPr marL="742950" lvl="1" indent="-285750">
              <a:buSzPct val="100000"/>
              <a:buFontTx/>
              <a:buChar char="–"/>
            </a:pPr>
            <a:r>
              <a:rPr lang="en-US" sz="2800" dirty="0" smtClean="0">
                <a:sym typeface="Symbol" pitchFamily="18" charset="2"/>
              </a:rPr>
              <a:t>Lists:  numbered, bulleted, etc.     </a:t>
            </a:r>
          </a:p>
          <a:p>
            <a:pPr marL="742950" lvl="1" indent="-285750">
              <a:buSzPct val="100000"/>
              <a:buFontTx/>
              <a:buChar char="–"/>
            </a:pPr>
            <a:r>
              <a:rPr lang="en-US" sz="2800" b="1" dirty="0" smtClean="0">
                <a:sym typeface="Symbol" pitchFamily="18" charset="2"/>
              </a:rPr>
              <a:t>Tables</a:t>
            </a:r>
            <a:r>
              <a:rPr lang="en-US" sz="2800" dirty="0" smtClean="0">
                <a:sym typeface="Symbol" pitchFamily="18" charset="2"/>
              </a:rPr>
              <a:t> ...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ESEMPLIFICAZIONE PRATICA</a:t>
            </a:r>
          </a:p>
          <a:p>
            <a:pPr lvl="1"/>
            <a:r>
              <a:rPr lang="it-IT" dirty="0" smtClean="0"/>
              <a:t>SCRITTURA </a:t>
            </a:r>
            <a:r>
              <a:rPr lang="it-IT" dirty="0" err="1" smtClean="0"/>
              <a:t>DI</a:t>
            </a:r>
            <a:r>
              <a:rPr lang="it-IT" dirty="0" smtClean="0"/>
              <a:t> UN TESTO “GIURIDICO”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TESTO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t-IT" sz="2000" dirty="0" smtClean="0"/>
              <a:t> 	</a:t>
            </a:r>
          </a:p>
          <a:p>
            <a:pPr>
              <a:buNone/>
            </a:pPr>
            <a:r>
              <a:rPr lang="it-IT" sz="2000" dirty="0" smtClean="0"/>
              <a:t>	</a:t>
            </a:r>
            <a:r>
              <a:rPr lang="it-IT" sz="2000" dirty="0" smtClean="0"/>
              <a:t>In </a:t>
            </a:r>
            <a:r>
              <a:rPr lang="it-IT" sz="2000" dirty="0" smtClean="0"/>
              <a:t>conformità all’art. 192 del </a:t>
            </a:r>
            <a:r>
              <a:rPr lang="it-IT" sz="2000" dirty="0" err="1" smtClean="0"/>
              <a:t>D.Lgs</a:t>
            </a:r>
            <a:r>
              <a:rPr lang="it-IT" sz="2000" dirty="0" smtClean="0"/>
              <a:t> 3.4.2006 n 152 è vietato l’abbandono, lo scarico o il </a:t>
            </a:r>
            <a:r>
              <a:rPr lang="it-IT" sz="2000" dirty="0" smtClean="0"/>
              <a:t>deposito incontrollato </a:t>
            </a:r>
            <a:r>
              <a:rPr lang="it-IT" sz="2000" dirty="0" smtClean="0"/>
              <a:t>di rifiuti in aree pubbliche e private. Nei casi di accertamenti, eseguiti dai preposti </a:t>
            </a:r>
            <a:r>
              <a:rPr lang="it-IT" sz="2000" dirty="0" smtClean="0"/>
              <a:t>organi </a:t>
            </a:r>
            <a:r>
              <a:rPr lang="it-IT" sz="2000" dirty="0" smtClean="0"/>
              <a:t>tecnici, di abbandono, scarico o deposito di rifiuti, il Comune adotta ordinanza di rimozione </a:t>
            </a:r>
            <a:r>
              <a:rPr lang="it-IT" sz="2000" dirty="0" smtClean="0"/>
              <a:t>e di </a:t>
            </a:r>
            <a:r>
              <a:rPr lang="it-IT" sz="2000" dirty="0" smtClean="0"/>
              <a:t>ripristino dello stato dei luoghi nei confronti del trasgressore quando individuato, dei </a:t>
            </a:r>
            <a:r>
              <a:rPr lang="it-IT" sz="2000" dirty="0" smtClean="0"/>
              <a:t>proprietari, locatari </a:t>
            </a:r>
            <a:r>
              <a:rPr lang="it-IT" sz="2000" dirty="0" smtClean="0"/>
              <a:t>o affittuari negli altri </a:t>
            </a:r>
            <a:r>
              <a:rPr lang="it-IT" sz="2000" dirty="0" smtClean="0"/>
              <a:t>casi. E</a:t>
            </a:r>
            <a:r>
              <a:rPr lang="it-IT" sz="2000" dirty="0" smtClean="0"/>
              <a:t>’ altresì vietato l’ammasso o il deposito in aree pubbliche e private di prodotti, materiali o residui </a:t>
            </a:r>
            <a:r>
              <a:rPr lang="it-IT" sz="2000" dirty="0" smtClean="0"/>
              <a:t>di </a:t>
            </a:r>
            <a:r>
              <a:rPr lang="it-IT" sz="2000" dirty="0" smtClean="0"/>
              <a:t>qualsiasi tipo che per quantità, caratteristiche qualitative e tipologia di deposito possono </a:t>
            </a:r>
            <a:r>
              <a:rPr lang="it-IT" sz="2000" dirty="0" smtClean="0"/>
              <a:t>creare</a:t>
            </a:r>
            <a:r>
              <a:rPr lang="it-IT" sz="2000" dirty="0" smtClean="0"/>
              <a:t>	situazioni di </a:t>
            </a:r>
            <a:r>
              <a:rPr lang="it-IT" sz="2000" dirty="0" err="1" smtClean="0"/>
              <a:t>malsania</a:t>
            </a:r>
            <a:r>
              <a:rPr lang="it-IT" sz="2000" dirty="0" smtClean="0"/>
              <a:t> igienico-sanitaria e/o degrado ambientale. Nei casi di accertamenti, </a:t>
            </a:r>
            <a:r>
              <a:rPr lang="it-IT" sz="2000" dirty="0" smtClean="0"/>
              <a:t>eseguiti dalle </a:t>
            </a:r>
            <a:r>
              <a:rPr lang="it-IT" sz="2000" dirty="0" smtClean="0"/>
              <a:t>strutture del Dipartimento di Prevenzione della ASL, dell’esistenza di condizioni di cui sopra, </a:t>
            </a:r>
            <a:r>
              <a:rPr lang="it-IT" sz="2000" dirty="0" smtClean="0"/>
              <a:t>il Comune </a:t>
            </a:r>
            <a:r>
              <a:rPr lang="it-IT" sz="2000" dirty="0" smtClean="0"/>
              <a:t>adotta i necessari provvedimenti di rimozione dei materiali e /o residui nei confronti del </a:t>
            </a:r>
            <a:r>
              <a:rPr lang="it-IT" sz="2000" dirty="0" smtClean="0"/>
              <a:t>responsabile </a:t>
            </a:r>
            <a:r>
              <a:rPr lang="it-IT" sz="2000" dirty="0" smtClean="0"/>
              <a:t>e/o del proprietario dell’area</a:t>
            </a:r>
            <a:r>
              <a:rPr lang="it-IT" sz="2000" dirty="0" smtClean="0"/>
              <a:t>.</a:t>
            </a:r>
            <a:endParaRPr lang="it-IT" sz="20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275</Words>
  <Application>Microsoft Office PowerPoint</Application>
  <PresentationFormat>Presentazione su schermo (4:3)</PresentationFormat>
  <Paragraphs>99</Paragraphs>
  <Slides>9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Presentazione del lavoro del team</vt:lpstr>
      <vt:lpstr>INFORMATICA </vt:lpstr>
      <vt:lpstr>INDICE</vt:lpstr>
      <vt:lpstr>AGENDA</vt:lpstr>
      <vt:lpstr>SOFTWARE</vt:lpstr>
      <vt:lpstr>CONCETTI DI WORD PROCESSING</vt:lpstr>
      <vt:lpstr>ORGANIZZAZIONE LOGICA DI UN DOCUMENTO</vt:lpstr>
      <vt:lpstr>FORMATTAZIONE</vt:lpstr>
      <vt:lpstr>ESEMPIO</vt:lpstr>
      <vt:lpstr>TESTO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2011-08-16T06:14:57Z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