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7" r:id="rId4"/>
    <p:sldId id="287" r:id="rId5"/>
    <p:sldId id="258" r:id="rId6"/>
    <p:sldId id="294" r:id="rId7"/>
    <p:sldId id="296" r:id="rId8"/>
    <p:sldId id="259" r:id="rId9"/>
    <p:sldId id="262" r:id="rId10"/>
    <p:sldId id="264" r:id="rId11"/>
    <p:sldId id="263" r:id="rId12"/>
    <p:sldId id="285" r:id="rId13"/>
    <p:sldId id="292" r:id="rId14"/>
    <p:sldId id="293" r:id="rId15"/>
    <p:sldId id="267" r:id="rId16"/>
    <p:sldId id="291" r:id="rId17"/>
    <p:sldId id="288" r:id="rId18"/>
    <p:sldId id="286" r:id="rId19"/>
    <p:sldId id="261" r:id="rId20"/>
    <p:sldId id="268" r:id="rId21"/>
    <p:sldId id="269" r:id="rId22"/>
    <p:sldId id="275" r:id="rId23"/>
    <p:sldId id="276" r:id="rId24"/>
    <p:sldId id="270" r:id="rId25"/>
    <p:sldId id="274" r:id="rId26"/>
    <p:sldId id="266" r:id="rId27"/>
    <p:sldId id="272" r:id="rId28"/>
    <p:sldId id="282" r:id="rId29"/>
    <p:sldId id="283" r:id="rId30"/>
    <p:sldId id="280" r:id="rId31"/>
    <p:sldId id="284" r:id="rId32"/>
    <p:sldId id="278" r:id="rId33"/>
    <p:sldId id="279" r:id="rId34"/>
    <p:sldId id="277" r:id="rId35"/>
    <p:sldId id="290" r:id="rId36"/>
    <p:sldId id="289" r:id="rId3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73F2-ACE5-4F24-B6AA-7223A3A31AE8}" type="datetimeFigureOut">
              <a:rPr lang="it-IT" smtClean="0"/>
              <a:t>08/03/2020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3A5F-D74D-4882-9D48-355FEEB9AD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8464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73F2-ACE5-4F24-B6AA-7223A3A31AE8}" type="datetimeFigureOut">
              <a:rPr lang="it-IT" smtClean="0"/>
              <a:t>08/03/2020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3A5F-D74D-4882-9D48-355FEEB9AD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2521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73F2-ACE5-4F24-B6AA-7223A3A31AE8}" type="datetimeFigureOut">
              <a:rPr lang="it-IT" smtClean="0"/>
              <a:t>08/03/2020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3A5F-D74D-4882-9D48-355FEEB9AD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0288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73F2-ACE5-4F24-B6AA-7223A3A31AE8}" type="datetimeFigureOut">
              <a:rPr lang="it-IT" smtClean="0"/>
              <a:t>08/03/2020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3A5F-D74D-4882-9D48-355FEEB9AD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9493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73F2-ACE5-4F24-B6AA-7223A3A31AE8}" type="datetimeFigureOut">
              <a:rPr lang="it-IT" smtClean="0"/>
              <a:t>08/03/2020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3A5F-D74D-4882-9D48-355FEEB9AD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437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73F2-ACE5-4F24-B6AA-7223A3A31AE8}" type="datetimeFigureOut">
              <a:rPr lang="it-IT" smtClean="0"/>
              <a:t>08/03/2020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3A5F-D74D-4882-9D48-355FEEB9AD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8879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73F2-ACE5-4F24-B6AA-7223A3A31AE8}" type="datetimeFigureOut">
              <a:rPr lang="it-IT" smtClean="0"/>
              <a:t>08/03/2020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3A5F-D74D-4882-9D48-355FEEB9AD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53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73F2-ACE5-4F24-B6AA-7223A3A31AE8}" type="datetimeFigureOut">
              <a:rPr lang="it-IT" smtClean="0"/>
              <a:t>08/03/2020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3A5F-D74D-4882-9D48-355FEEB9AD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3366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73F2-ACE5-4F24-B6AA-7223A3A31AE8}" type="datetimeFigureOut">
              <a:rPr lang="it-IT" smtClean="0"/>
              <a:t>08/03/2020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3A5F-D74D-4882-9D48-355FEEB9AD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5212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73F2-ACE5-4F24-B6AA-7223A3A31AE8}" type="datetimeFigureOut">
              <a:rPr lang="it-IT" smtClean="0"/>
              <a:t>08/03/2020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3A5F-D74D-4882-9D48-355FEEB9AD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9098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73F2-ACE5-4F24-B6AA-7223A3A31AE8}" type="datetimeFigureOut">
              <a:rPr lang="it-IT" smtClean="0"/>
              <a:t>08/03/2020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3A5F-D74D-4882-9D48-355FEEB9AD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893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273F2-ACE5-4F24-B6AA-7223A3A31AE8}" type="datetimeFigureOut">
              <a:rPr lang="it-IT" smtClean="0"/>
              <a:t>08/03/2020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83A5F-D74D-4882-9D48-355FEEB9AD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239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anciscanos.net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Monachesimi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Lezione registrata il giorno 8 marzo</a:t>
            </a:r>
          </a:p>
        </p:txBody>
      </p:sp>
    </p:spTree>
    <p:extLst>
      <p:ext uri="{BB962C8B-B14F-4D97-AF65-F5344CB8AC3E}">
        <p14:creationId xmlns:p14="http://schemas.microsoft.com/office/powerpoint/2010/main" val="1807376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it-IT" sz="1600" dirty="0"/>
              <a:t>Monachesimi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it-IT" dirty="0"/>
              <a:t>Lo «stereotipo» vero (… il monaco ‘amanuense’, ecc.)</a:t>
            </a:r>
          </a:p>
          <a:p>
            <a:r>
              <a:rPr lang="it-IT" dirty="0"/>
              <a:t> Il recupero della dimensione culturale: il latino come veicolo del testo sacro, in funzione della sua corretta conoscenza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Bonifacio, </a:t>
            </a:r>
            <a:r>
              <a:rPr lang="it-IT" dirty="0" err="1"/>
              <a:t>Alcuino</a:t>
            </a:r>
            <a:r>
              <a:rPr lang="it-IT" dirty="0"/>
              <a:t>, Paolo Diacono </a:t>
            </a:r>
          </a:p>
          <a:p>
            <a:r>
              <a:rPr lang="it-IT" dirty="0"/>
              <a:t>Significato unificante del monachesimo benedettino di età carolingia (Fulda: </a:t>
            </a:r>
            <a:r>
              <a:rPr lang="it-IT" dirty="0" err="1"/>
              <a:t>Ràbano</a:t>
            </a:r>
            <a:r>
              <a:rPr lang="it-IT" dirty="0"/>
              <a:t> Mauro, </a:t>
            </a:r>
            <a:r>
              <a:rPr lang="it-IT" dirty="0" err="1"/>
              <a:t>Valafrido</a:t>
            </a:r>
            <a:r>
              <a:rPr lang="it-IT" dirty="0"/>
              <a:t> </a:t>
            </a:r>
            <a:r>
              <a:rPr lang="it-IT" dirty="0" err="1"/>
              <a:t>Strabone</a:t>
            </a:r>
            <a:r>
              <a:rPr lang="it-IT" dirty="0"/>
              <a:t>, Lupo di </a:t>
            </a:r>
            <a:r>
              <a:rPr lang="it-IT" dirty="0" err="1"/>
              <a:t>Ferrières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00476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it-IT" sz="2000" dirty="0"/>
              <a:t>Monachesimi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it-IT" u="sng" dirty="0"/>
              <a:t>Condizione giuridica dei monasteri</a:t>
            </a:r>
            <a:endParaRPr lang="it-IT" dirty="0"/>
          </a:p>
          <a:p>
            <a:r>
              <a:rPr lang="it-IT" b="1" i="1" dirty="0"/>
              <a:t>- </a:t>
            </a:r>
            <a:r>
              <a:rPr lang="it-IT" b="1" i="1" dirty="0" err="1"/>
              <a:t>monasterium</a:t>
            </a:r>
            <a:r>
              <a:rPr lang="it-IT" b="1" i="1" dirty="0"/>
              <a:t> sui </a:t>
            </a:r>
            <a:r>
              <a:rPr lang="it-IT" b="1" i="1" dirty="0" err="1"/>
              <a:t>iuris</a:t>
            </a:r>
            <a:r>
              <a:rPr lang="it-IT" b="1" dirty="0"/>
              <a:t>: ogni monastero è legato agli altri da vincoli di carità, non di governo</a:t>
            </a:r>
            <a:endParaRPr lang="it-IT" dirty="0"/>
          </a:p>
          <a:p>
            <a:r>
              <a:rPr lang="it-IT" dirty="0"/>
              <a:t>- monastero e vescovi: rapporti di tensione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3776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691DCC-6087-4977-888E-BDEBAEB84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Monasteri altomedievali (età carolingia e precedente)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AA0D9C-3385-4686-AFBF-6A3726E60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.</a:t>
            </a:r>
          </a:p>
        </p:txBody>
      </p:sp>
      <p:pic>
        <p:nvPicPr>
          <p:cNvPr id="2050" name="Picture 2" descr="Image result for monasteri benedettini carolingi">
            <a:extLst>
              <a:ext uri="{FF2B5EF4-FFF2-40B4-BE49-F238E27FC236}">
                <a16:creationId xmlns:a16="http://schemas.microsoft.com/office/drawing/2014/main" id="{F4C41B47-EDCF-4A1A-9007-C333904E2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39086"/>
            <a:ext cx="5788616" cy="584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234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BD42D78B-7D97-4458-976E-AC314C058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Monasteri «rurali»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7B3B989F-3BE7-4D79-A7AC-558B4192FB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6536" y="2564904"/>
            <a:ext cx="4328350" cy="2880320"/>
          </a:xfrm>
          <a:prstGeom prst="rect">
            <a:avLst/>
          </a:prstGeom>
        </p:spPr>
      </p:pic>
      <p:pic>
        <p:nvPicPr>
          <p:cNvPr id="7172" name="Picture 4" descr="Image result for nonantola abbazia">
            <a:extLst>
              <a:ext uri="{FF2B5EF4-FFF2-40B4-BE49-F238E27FC236}">
                <a16:creationId xmlns:a16="http://schemas.microsoft.com/office/drawing/2014/main" id="{3865DD05-D105-4733-99B4-F290FB1288C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13" y="2204864"/>
            <a:ext cx="446585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093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BFAB4E-DB22-4098-AE23-133AD2C3A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Monasteri suburbani: Verona (San Zeno e S. Maria in Organo)</a:t>
            </a:r>
          </a:p>
        </p:txBody>
      </p:sp>
      <p:pic>
        <p:nvPicPr>
          <p:cNvPr id="8194" name="Picture 2" descr="Image result for San Zeno di Verona">
            <a:extLst>
              <a:ext uri="{FF2B5EF4-FFF2-40B4-BE49-F238E27FC236}">
                <a16:creationId xmlns:a16="http://schemas.microsoft.com/office/drawing/2014/main" id="{022687BE-5400-491C-9D56-C7A2FE0DD80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S. Maria in Organo">
            <a:extLst>
              <a:ext uri="{FF2B5EF4-FFF2-40B4-BE49-F238E27FC236}">
                <a16:creationId xmlns:a16="http://schemas.microsoft.com/office/drawing/2014/main" id="{CF204AAA-16B0-4C6B-92C9-CC3202AED5F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597" y="2348706"/>
            <a:ext cx="4422415" cy="331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932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>
            <a:normAutofit/>
          </a:bodyPr>
          <a:lstStyle/>
          <a:p>
            <a:r>
              <a:rPr lang="it-IT" sz="900" dirty="0"/>
              <a:t>,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it-IT" dirty="0"/>
              <a:t>Col tempo, e con particolare intensità dopo l’epoca di </a:t>
            </a:r>
            <a:r>
              <a:rPr lang="it-IT" dirty="0" err="1"/>
              <a:t>Carlomagno</a:t>
            </a:r>
            <a:r>
              <a:rPr lang="it-IT" dirty="0"/>
              <a:t> (dunque nel pieno secolo IX e poi soprattutto nel secolo X ( «l’età dei particolarismi»), </a:t>
            </a:r>
          </a:p>
          <a:p>
            <a:pPr marL="0" indent="0">
              <a:buNone/>
            </a:pPr>
            <a:r>
              <a:rPr lang="it-IT" dirty="0"/>
              <a:t>i monasteri benedettini sono sempre più fortemente influenzati dai potenti locali, dalle aristocrazie, dei re stesso e dei loro ufficiali, dei vescovi locali: in una parole dei poteri «vicini», locali. </a:t>
            </a:r>
          </a:p>
          <a:p>
            <a:pPr marL="0" indent="0">
              <a:buNone/>
            </a:pPr>
            <a:endParaRPr lang="it-IT" dirty="0"/>
          </a:p>
          <a:p>
            <a:pPr lvl="0"/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342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03CB09-8968-4AB4-B5CD-73926F768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La reazione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7BCAE8-EF36-478A-93AF-84FE9555B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Dopo un lungo periodo, c’è una reazione in contrario: immunità dei beni dai poteri laici</a:t>
            </a:r>
          </a:p>
          <a:p>
            <a:r>
              <a:rPr lang="it-IT" dirty="0"/>
              <a:t>esenzione dalle autorità vescovili: </a:t>
            </a:r>
            <a:r>
              <a:rPr lang="it-IT" i="1" dirty="0" err="1"/>
              <a:t>privilegium</a:t>
            </a:r>
            <a:r>
              <a:rPr lang="it-IT" i="1" dirty="0"/>
              <a:t> </a:t>
            </a:r>
            <a:r>
              <a:rPr lang="it-IT" i="1" dirty="0" err="1"/>
              <a:t>libertatis</a:t>
            </a:r>
            <a:r>
              <a:rPr lang="it-IT" i="1" dirty="0"/>
              <a:t>  </a:t>
            </a:r>
            <a:r>
              <a:rPr lang="it-IT" dirty="0"/>
              <a:t>e </a:t>
            </a:r>
            <a:r>
              <a:rPr lang="it-IT" i="1" dirty="0" err="1"/>
              <a:t>privilegium</a:t>
            </a:r>
            <a:r>
              <a:rPr lang="it-IT" i="1" dirty="0"/>
              <a:t> </a:t>
            </a:r>
            <a:r>
              <a:rPr lang="it-IT" i="1" dirty="0" err="1"/>
              <a:t>exemptionis</a:t>
            </a:r>
            <a:r>
              <a:rPr lang="it-IT" dirty="0"/>
              <a:t> (sottomesso solo al papa, o all’imperatore)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6329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AABFCF-EA38-4437-B179-2605A2D6E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Pianta altomedievale dell’abbazia di San Gallo </a:t>
            </a:r>
          </a:p>
        </p:txBody>
      </p:sp>
      <p:pic>
        <p:nvPicPr>
          <p:cNvPr id="4098" name="Picture 2" descr="Image result for monasteri benedettini carolingi">
            <a:extLst>
              <a:ext uri="{FF2B5EF4-FFF2-40B4-BE49-F238E27FC236}">
                <a16:creationId xmlns:a16="http://schemas.microsoft.com/office/drawing/2014/main" id="{DC509782-0FFE-499C-917D-5336117DFF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90265"/>
            <a:ext cx="8496944" cy="584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000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E5519A-C27F-4CC8-AEA6-C1CFAC98F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Farfa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33A6A8F7-9DCE-4C2D-A91B-E4DC2BBF61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750" y="1805781"/>
            <a:ext cx="47625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44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/>
          </a:bodyPr>
          <a:lstStyle/>
          <a:p>
            <a:r>
              <a:rPr lang="it-IT" sz="1600" dirty="0"/>
              <a:t>Monachesimi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Le esigenze di maggiore unità e la tendenza alle congregazioni monastiche nei secoli centrali del medioevo</a:t>
            </a:r>
          </a:p>
          <a:p>
            <a:r>
              <a:rPr lang="it-IT" b="1" dirty="0"/>
              <a:t> L’organizzazione delle congregazioni o degli ordini particolari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Nei secoli successivi</a:t>
            </a:r>
          </a:p>
          <a:p>
            <a:r>
              <a:rPr lang="it-IT" dirty="0"/>
              <a:t>Cluny 910</a:t>
            </a:r>
          </a:p>
          <a:p>
            <a:r>
              <a:rPr lang="it-IT" dirty="0"/>
              <a:t>Guglielmo il Pio duca di Aquitania </a:t>
            </a:r>
          </a:p>
          <a:p>
            <a:pPr lvl="0"/>
            <a:r>
              <a:rPr lang="it-IT" dirty="0"/>
              <a:t>autonomia organizzativa di Cluny</a:t>
            </a:r>
          </a:p>
          <a:p>
            <a:pPr lvl="0"/>
            <a:r>
              <a:rPr lang="it-IT" dirty="0"/>
              <a:t>l’abazia dei SS. Pietro e Paolo e il rapporto col papato</a:t>
            </a:r>
          </a:p>
          <a:p>
            <a:pPr lvl="0"/>
            <a:r>
              <a:rPr lang="it-IT" dirty="0"/>
              <a:t>immunità dei beni dai poteri laici</a:t>
            </a:r>
          </a:p>
          <a:p>
            <a:pPr lvl="0"/>
            <a:r>
              <a:rPr lang="it-IT" dirty="0"/>
              <a:t>esenzione dalle autorità vescovili</a:t>
            </a:r>
          </a:p>
          <a:p>
            <a:r>
              <a:rPr lang="it-IT" dirty="0"/>
              <a:t>Maiolo 954-994, </a:t>
            </a:r>
            <a:r>
              <a:rPr lang="it-IT" dirty="0" err="1"/>
              <a:t>Odilone</a:t>
            </a:r>
            <a:r>
              <a:rPr lang="it-IT" dirty="0"/>
              <a:t> 994-1048, Ugo 1049-1109</a:t>
            </a:r>
          </a:p>
          <a:p>
            <a:r>
              <a:rPr lang="it-IT" dirty="0"/>
              <a:t> 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59455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43006A-86D3-4F30-A475-02FA42661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D7BA83A-35C1-4CBD-9E6F-00142FBB54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MONACI E RELIGIOSI NEL MEDIOEVO</a:t>
            </a:r>
            <a:endParaRPr kumimoji="0" lang="it-IT" altLang="it-IT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 Marcel Pacaut</a:t>
            </a:r>
            <a:endParaRPr kumimoji="0" lang="it-IT" altLang="it-IT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professore di Storia medievale nella Facoltà  di Lettere dell'Università  di Lione</a:t>
            </a:r>
            <a:endParaRPr kumimoji="0" lang="it-IT" altLang="it-IT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 Mulino1989 - prelevato dal sito </a:t>
            </a:r>
            <a:r>
              <a:rPr kumimoji="0" lang="it-IT" altLang="it-IT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http://www.franciscanos.net/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035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ranini\Desktop\cluniacens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581025"/>
            <a:ext cx="7000875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695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aranini\Desktop\4e3017b3f37360352ddc16442c80e57dc64796b6_300x436_Q7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9"/>
            <a:ext cx="4536504" cy="630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454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Varanini\Desktop\abbaz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364" y="908720"/>
            <a:ext cx="6108980" cy="540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50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Varanini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15364"/>
            <a:ext cx="7939807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107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aranini\Desktop\Siti_Cluniacensi_mappa_small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52399"/>
            <a:ext cx="5517371" cy="575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714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Varanini\Desktop\chiesa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0938"/>
            <a:ext cx="7196453" cy="613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652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417512"/>
          </a:xfrm>
        </p:spPr>
        <p:txBody>
          <a:bodyPr>
            <a:normAutofit/>
          </a:bodyPr>
          <a:lstStyle/>
          <a:p>
            <a:r>
              <a:rPr lang="it-IT" sz="2000" dirty="0"/>
              <a:t>monachesimi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0" y="765175"/>
            <a:ext cx="8229600" cy="5360988"/>
          </a:xfrm>
        </p:spPr>
        <p:txBody>
          <a:bodyPr>
            <a:normAutofit/>
          </a:bodyPr>
          <a:lstStyle/>
          <a:p>
            <a:r>
              <a:rPr lang="it-IT" b="1" dirty="0"/>
              <a:t>Autonomia monastica </a:t>
            </a:r>
            <a:r>
              <a:rPr lang="it-IT" dirty="0"/>
              <a:t>del regno di Germania</a:t>
            </a:r>
          </a:p>
          <a:p>
            <a:r>
              <a:rPr lang="it-IT" dirty="0" err="1"/>
              <a:t>Gorze</a:t>
            </a:r>
            <a:r>
              <a:rPr lang="it-IT" dirty="0"/>
              <a:t> in Lorena 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Certosini (La </a:t>
            </a:r>
            <a:r>
              <a:rPr lang="it-IT" dirty="0" err="1"/>
              <a:t>Grand</a:t>
            </a:r>
            <a:r>
              <a:rPr lang="it-IT" dirty="0"/>
              <a:t> Chartreuse)</a:t>
            </a:r>
          </a:p>
          <a:p>
            <a:pPr marL="0" indent="0">
              <a:buNone/>
            </a:pPr>
            <a:r>
              <a:rPr lang="it-IT" dirty="0"/>
              <a:t>con diverse interpretazioni della regola benedettina</a:t>
            </a:r>
          </a:p>
          <a:p>
            <a:r>
              <a:rPr lang="it-IT" dirty="0"/>
              <a:t> Un misto fra </a:t>
            </a:r>
            <a:r>
              <a:rPr lang="it-IT" dirty="0" err="1"/>
              <a:t>eremitismo</a:t>
            </a:r>
            <a:r>
              <a:rPr lang="it-IT" dirty="0"/>
              <a:t> e cenobitismo </a:t>
            </a:r>
          </a:p>
          <a:p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35486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aranini\Desktop\mappacistercensi_xi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16632"/>
            <a:ext cx="5616624" cy="63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585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1DC00E-B373-4E5E-A525-F21CD7FBC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Peculiarità del monachesimo italiano: Il monachesimo greco</a:t>
            </a:r>
          </a:p>
        </p:txBody>
      </p:sp>
      <p:pic>
        <p:nvPicPr>
          <p:cNvPr id="6" name="Segnaposto contenuto 5" descr="Immagine che contiene edificio, albero&#10;&#10;Descrizione generata automaticamente">
            <a:extLst>
              <a:ext uri="{FF2B5EF4-FFF2-40B4-BE49-F238E27FC236}">
                <a16:creationId xmlns:a16="http://schemas.microsoft.com/office/drawing/2014/main" id="{71028005-2A0B-4F8A-B779-AC9EA37286C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48" y="2564904"/>
            <a:ext cx="4500500" cy="2520280"/>
          </a:xfrm>
        </p:spPr>
      </p:pic>
      <p:pic>
        <p:nvPicPr>
          <p:cNvPr id="8" name="Segnaposto contenuto 7" descr="Immagine che contiene erba, esterni, edificio, castello&#10;&#10;Descrizione generata automaticamente">
            <a:extLst>
              <a:ext uri="{FF2B5EF4-FFF2-40B4-BE49-F238E27FC236}">
                <a16:creationId xmlns:a16="http://schemas.microsoft.com/office/drawing/2014/main" id="{D48EBAC6-1F12-4D3E-9244-607291DE87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3130978"/>
            <a:ext cx="3488630" cy="1413241"/>
          </a:xfrm>
        </p:spPr>
      </p:pic>
    </p:spTree>
    <p:extLst>
      <p:ext uri="{BB962C8B-B14F-4D97-AF65-F5344CB8AC3E}">
        <p14:creationId xmlns:p14="http://schemas.microsoft.com/office/powerpoint/2010/main" val="3856737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768917B4-06B7-4F94-B2EE-30571FAED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.</a:t>
            </a:r>
          </a:p>
        </p:txBody>
      </p:sp>
      <p:pic>
        <p:nvPicPr>
          <p:cNvPr id="8" name="Segnaposto contenuto 7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E72DA793-3D92-460D-8C1B-1EEEFB5E13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110636"/>
            <a:ext cx="5826414" cy="6747364"/>
          </a:xfrm>
        </p:spPr>
      </p:pic>
    </p:spTree>
    <p:extLst>
      <p:ext uri="{BB962C8B-B14F-4D97-AF65-F5344CB8AC3E}">
        <p14:creationId xmlns:p14="http://schemas.microsoft.com/office/powerpoint/2010/main" val="17882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rmAutofit/>
          </a:bodyPr>
          <a:lstStyle/>
          <a:p>
            <a:r>
              <a:rPr lang="it-IT" sz="1800" dirty="0"/>
              <a:t>Monachesimi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it-IT" sz="3800" b="1" dirty="0"/>
              <a:t>Caratteristiche di fondo (a partire anche dall’età apostolica)</a:t>
            </a:r>
          </a:p>
          <a:p>
            <a:endParaRPr lang="it-IT" sz="3800" b="1" dirty="0"/>
          </a:p>
          <a:p>
            <a:r>
              <a:rPr lang="it-IT" sz="3800" dirty="0"/>
              <a:t>Rifiuto del mondo urbano (specie in Oriente): Deserto della Tebaide</a:t>
            </a:r>
          </a:p>
          <a:p>
            <a:r>
              <a:rPr lang="it-IT" sz="3800" dirty="0"/>
              <a:t> </a:t>
            </a:r>
          </a:p>
          <a:p>
            <a:r>
              <a:rPr lang="it-IT" sz="3800" dirty="0"/>
              <a:t>Diverse figure: Monaci/anacoreti/eremiti</a:t>
            </a:r>
          </a:p>
          <a:p>
            <a:r>
              <a:rPr lang="it-IT" sz="3800" dirty="0"/>
              <a:t> </a:t>
            </a:r>
          </a:p>
          <a:p>
            <a:r>
              <a:rPr lang="it-IT" sz="3800" b="1" dirty="0"/>
              <a:t>Attenuazione dell’anacoretismo: dall’individuo  alla socialità </a:t>
            </a:r>
          </a:p>
          <a:p>
            <a:r>
              <a:rPr lang="it-IT" sz="3800" dirty="0"/>
              <a:t> </a:t>
            </a:r>
          </a:p>
          <a:p>
            <a:r>
              <a:rPr lang="it-IT" sz="3800" dirty="0" err="1"/>
              <a:t>Pacomio</a:t>
            </a:r>
            <a:r>
              <a:rPr lang="it-IT" sz="3800" dirty="0"/>
              <a:t> e le origini del cenobitismo.</a:t>
            </a:r>
          </a:p>
          <a:p>
            <a:r>
              <a:rPr lang="it-IT" sz="3800" dirty="0"/>
              <a:t> Le strutture fondamentali del cenobitismo (monastero, regola, abate)</a:t>
            </a:r>
          </a:p>
          <a:p>
            <a:r>
              <a:rPr lang="it-IT" sz="3800" dirty="0"/>
              <a:t> </a:t>
            </a:r>
          </a:p>
          <a:p>
            <a:r>
              <a:rPr lang="it-IT" sz="3800" dirty="0"/>
              <a:t>Le integrazioni di Basilio (330 c. – 400): obbedienza all’abate, stabilità, preghiera comune, vita comune, lavoro (intellettuale in prevalenza). Origine della regola basiliana</a:t>
            </a:r>
          </a:p>
          <a:p>
            <a:endParaRPr lang="it-IT" sz="3800" dirty="0"/>
          </a:p>
        </p:txBody>
      </p:sp>
    </p:spTree>
    <p:extLst>
      <p:ext uri="{BB962C8B-B14F-4D97-AF65-F5344CB8AC3E}">
        <p14:creationId xmlns:p14="http://schemas.microsoft.com/office/powerpoint/2010/main" val="12324597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4536C8-615A-4AF2-8C73-AA60F49AF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Peculiarità e iniziative italiane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AA4457-397B-49CA-8683-3A3B309CD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Al tempo della riforma della Chiesa, nell’Italia centrale </a:t>
            </a:r>
          </a:p>
          <a:p>
            <a:r>
              <a:rPr lang="it-IT" dirty="0"/>
              <a:t>Tra il chiostro e l’eremo:</a:t>
            </a:r>
          </a:p>
          <a:p>
            <a:r>
              <a:rPr lang="it-IT" dirty="0"/>
              <a:t>Camaldoli 1012 (Romualdo, Pier Damiani)</a:t>
            </a:r>
          </a:p>
          <a:p>
            <a:r>
              <a:rPr lang="it-IT" dirty="0"/>
              <a:t>Vallo</a:t>
            </a:r>
            <a:r>
              <a:rPr lang="it-IT" b="1" dirty="0"/>
              <a:t>m</a:t>
            </a:r>
            <a:r>
              <a:rPr lang="it-IT" dirty="0"/>
              <a:t>brosa 1037 (Giovanni Gualberto)</a:t>
            </a:r>
          </a:p>
          <a:p>
            <a:pPr marL="0" indent="0">
              <a:buNone/>
            </a:pPr>
            <a:r>
              <a:rPr lang="it-IT" dirty="0"/>
              <a:t>Poi anche altre esperienze, più tarde </a:t>
            </a:r>
          </a:p>
          <a:p>
            <a:r>
              <a:rPr lang="it-IT" dirty="0"/>
              <a:t>Silvestrini (1231)</a:t>
            </a:r>
          </a:p>
          <a:p>
            <a:r>
              <a:rPr lang="it-IT" dirty="0"/>
              <a:t>Celestini (1264)</a:t>
            </a:r>
          </a:p>
          <a:p>
            <a:pPr marL="0" indent="0">
              <a:buNone/>
            </a:pPr>
            <a:r>
              <a:rPr lang="it-IT" dirty="0"/>
              <a:t>Monaci «albi» a Padova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5747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294D5F0C-FA3A-453F-9E95-DB9C38E1D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 descr="Immagine che contiene erba, esterni, casa, edificio&#10;&#10;Descrizione generata automaticamente">
            <a:extLst>
              <a:ext uri="{FF2B5EF4-FFF2-40B4-BE49-F238E27FC236}">
                <a16:creationId xmlns:a16="http://schemas.microsoft.com/office/drawing/2014/main" id="{D035A082-E2BF-4FE9-BE4E-C1F0AA708A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8" y="2420888"/>
            <a:ext cx="4560507" cy="2736304"/>
          </a:xfrm>
        </p:spPr>
      </p:pic>
      <p:pic>
        <p:nvPicPr>
          <p:cNvPr id="10" name="Segnaposto contenuto 9" descr="Immagine che contiene edificio, giardino, treno, parco&#10;&#10;Descrizione generata automaticamente">
            <a:extLst>
              <a:ext uri="{FF2B5EF4-FFF2-40B4-BE49-F238E27FC236}">
                <a16:creationId xmlns:a16="http://schemas.microsoft.com/office/drawing/2014/main" id="{683DE36D-A26E-48DC-AE49-8CEA79B598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145" y="2636912"/>
            <a:ext cx="3945405" cy="2592288"/>
          </a:xfrm>
        </p:spPr>
      </p:pic>
    </p:spTree>
    <p:extLst>
      <p:ext uri="{BB962C8B-B14F-4D97-AF65-F5344CB8AC3E}">
        <p14:creationId xmlns:p14="http://schemas.microsoft.com/office/powerpoint/2010/main" val="40232619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Autofit/>
          </a:bodyPr>
          <a:lstStyle/>
          <a:p>
            <a:r>
              <a:rPr lang="it-IT" sz="900" dirty="0"/>
              <a:t>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Il Due Trecento: la grande crisi del monachesimo</a:t>
            </a:r>
          </a:p>
          <a:p>
            <a:r>
              <a:rPr lang="it-IT" dirty="0"/>
              <a:t>non esprime più gli ideali della società, specialmente urbana. Non dà più una testimonianza efficace</a:t>
            </a:r>
          </a:p>
          <a:p>
            <a:r>
              <a:rPr lang="it-IT" dirty="0"/>
              <a:t>XII secolo: la nascita di nuove esigenze di spiritualità individuale (la ‘nascita’ del Purgatorio; la nuova teologia; una nuova concezione del mondo</a:t>
            </a:r>
          </a:p>
          <a:p>
            <a:r>
              <a:rPr lang="it-IT" dirty="0"/>
              <a:t>(la svolta «culturale» e religiosa del secolo XII: le esigenze di una vita più evangelica, la critica al monachesimo e alla Chiesa-istituzione in quanto compromessa con il potere)</a:t>
            </a:r>
          </a:p>
          <a:p>
            <a:r>
              <a:rPr lang="it-IT" dirty="0"/>
              <a:t>La «concorrenza» degli ordini mendicanti (francescani, domenicani, servi di Maria, Carmelitani, eremiti di sant’Agostino) e il loro rapporto diretto con il Papato</a:t>
            </a:r>
          </a:p>
          <a:p>
            <a:endParaRPr lang="it-IT" dirty="0"/>
          </a:p>
          <a:p>
            <a:r>
              <a:rPr lang="it-IT" dirty="0"/>
              <a:t>Il fenomeno della «commenda»</a:t>
            </a:r>
          </a:p>
        </p:txBody>
      </p:sp>
    </p:spTree>
    <p:extLst>
      <p:ext uri="{BB962C8B-B14F-4D97-AF65-F5344CB8AC3E}">
        <p14:creationId xmlns:p14="http://schemas.microsoft.com/office/powerpoint/2010/main" val="8012214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it-IT" dirty="0"/>
              <a:t>,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it-IT" dirty="0"/>
              <a:t>La «rinascita» trecentesca e quattrocentesca del monachesimo benedettino (in Italia)</a:t>
            </a:r>
          </a:p>
          <a:p>
            <a:pPr marL="0" indent="0">
              <a:buNone/>
            </a:pPr>
            <a:r>
              <a:rPr lang="it-IT" dirty="0"/>
              <a:t>Olivetani (beato Bernardo </a:t>
            </a:r>
            <a:r>
              <a:rPr lang="it-IT" dirty="0" err="1"/>
              <a:t>Tolomei</a:t>
            </a:r>
            <a:r>
              <a:rPr lang="it-IT" dirty="0"/>
              <a:t>, Siena)</a:t>
            </a:r>
          </a:p>
          <a:p>
            <a:pPr marL="0" indent="0">
              <a:buNone/>
            </a:pPr>
            <a:r>
              <a:rPr lang="it-IT" dirty="0"/>
              <a:t>Santa Giustina di Padova e la congregazione cassinese (i patrizi veneziani: San Lorenzo Giustiniani, Ludovico Barbo); il recupero delle vecchie abbazie abbandonate e date in </a:t>
            </a:r>
            <a:r>
              <a:rPr lang="it-IT"/>
              <a:t>«commenda»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16074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ranini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8124"/>
            <a:ext cx="4578164" cy="619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0312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CFA868-BD99-486A-9D2A-E2E2F3355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S. Giustina (Padova) </a:t>
            </a:r>
          </a:p>
        </p:txBody>
      </p:sp>
      <p:pic>
        <p:nvPicPr>
          <p:cNvPr id="6146" name="Picture 2" descr="Image result for Santa Giustina Padova">
            <a:extLst>
              <a:ext uri="{FF2B5EF4-FFF2-40B4-BE49-F238E27FC236}">
                <a16:creationId xmlns:a16="http://schemas.microsoft.com/office/drawing/2014/main" id="{A7F464B0-4EBF-4F92-8A79-7150A30954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70" y="1417638"/>
            <a:ext cx="8952350" cy="50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9921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AEE725-448A-4003-938F-16103F033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S. Benedetto in </a:t>
            </a:r>
            <a:r>
              <a:rPr lang="it-IT" sz="2400" dirty="0" err="1">
                <a:solidFill>
                  <a:srgbClr val="FF0000"/>
                </a:solidFill>
              </a:rPr>
              <a:t>Polirone</a:t>
            </a:r>
            <a:r>
              <a:rPr lang="it-IT" sz="2400" dirty="0">
                <a:solidFill>
                  <a:srgbClr val="FF0000"/>
                </a:solidFill>
              </a:rPr>
              <a:t> (San Benedetto Po)</a:t>
            </a:r>
          </a:p>
        </p:txBody>
      </p:sp>
      <p:pic>
        <p:nvPicPr>
          <p:cNvPr id="5122" name="Picture 2" descr="Image result for monasteri benedettini carolingi">
            <a:extLst>
              <a:ext uri="{FF2B5EF4-FFF2-40B4-BE49-F238E27FC236}">
                <a16:creationId xmlns:a16="http://schemas.microsoft.com/office/drawing/2014/main" id="{98A6056E-994B-44DA-B447-1634143054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092140"/>
            <a:ext cx="8704352" cy="549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258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76B7F4-FBDC-477D-AFC9-203A65FDF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Monachesimo orientale (bizantino) e occidentale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792C8C8-9726-42A1-890D-08405D54B8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588" y="1600200"/>
            <a:ext cx="530682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446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it-IT" sz="1800" dirty="0"/>
              <a:t>Monachesimi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77500" lnSpcReduction="20000"/>
          </a:bodyPr>
          <a:lstStyle/>
          <a:p>
            <a:r>
              <a:rPr lang="it-IT" b="1" dirty="0"/>
              <a:t>Dall’oriente all’occidente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Diverse spinte culturali :</a:t>
            </a:r>
          </a:p>
          <a:p>
            <a:r>
              <a:rPr lang="it-IT" dirty="0"/>
              <a:t>Le élites tardoromane cristianizzate e il rifiuto del mondo (Martino di Tours, Agostino di Ippona, Giovanni Cassiano)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Le </a:t>
            </a:r>
            <a:r>
              <a:rPr lang="it-IT" i="1" dirty="0"/>
              <a:t>Vite dei santi padri</a:t>
            </a:r>
            <a:endParaRPr lang="it-IT" dirty="0"/>
          </a:p>
          <a:p>
            <a:r>
              <a:rPr lang="it-IT" i="1" dirty="0"/>
              <a:t> </a:t>
            </a:r>
            <a:endParaRPr lang="it-IT" dirty="0"/>
          </a:p>
          <a:p>
            <a:r>
              <a:rPr lang="it-IT" dirty="0"/>
              <a:t>Il monachesimo </a:t>
            </a:r>
            <a:r>
              <a:rPr lang="it-IT" b="1" dirty="0"/>
              <a:t>irlandese</a:t>
            </a:r>
            <a:r>
              <a:rPr lang="it-IT" dirty="0"/>
              <a:t>: la fuga dal mondo e l’avventura in mare (la </a:t>
            </a:r>
            <a:r>
              <a:rPr lang="it-IT" i="1" dirty="0" err="1"/>
              <a:t>Navigatio</a:t>
            </a:r>
            <a:r>
              <a:rPr lang="it-IT" i="1" dirty="0"/>
              <a:t> </a:t>
            </a:r>
            <a:r>
              <a:rPr lang="it-IT" i="1" dirty="0" err="1"/>
              <a:t>sancti</a:t>
            </a:r>
            <a:r>
              <a:rPr lang="it-IT" i="1" dirty="0"/>
              <a:t> </a:t>
            </a:r>
            <a:r>
              <a:rPr lang="it-IT" i="1" dirty="0" err="1"/>
              <a:t>Brandani</a:t>
            </a:r>
            <a:r>
              <a:rPr lang="it-IT" dirty="0"/>
              <a:t>)</a:t>
            </a:r>
          </a:p>
          <a:p>
            <a:r>
              <a:rPr lang="it-IT" dirty="0"/>
              <a:t>I monasteri irlandesi centro di irradiazione evangelica in Irlanda</a:t>
            </a:r>
          </a:p>
          <a:p>
            <a:r>
              <a:rPr lang="it-IT" dirty="0"/>
              <a:t>Importante eredità del monachesimo irlandese: l’esigenza di una corretta conoscenza linguistica e letteraria dei testi sacri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84669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3AD442F-A2B7-4284-BB7F-3410F8D6B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ABDB0F33-6280-49CB-AA72-95674BB728C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73783"/>
            <a:ext cx="3606387" cy="540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93531AB9-27AF-445B-9817-F7DF313A214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074449"/>
            <a:ext cx="3965564" cy="566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990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4594C82D-C3C5-4DE5-8ACE-22733A4C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Stupidaggini e </a:t>
            </a:r>
            <a:r>
              <a:rPr lang="it-IT" sz="2400" dirty="0" err="1">
                <a:solidFill>
                  <a:srgbClr val="FF0000"/>
                </a:solidFill>
              </a:rPr>
              <a:t>fake</a:t>
            </a:r>
            <a:r>
              <a:rPr lang="it-IT" sz="2400" dirty="0">
                <a:solidFill>
                  <a:srgbClr val="FF0000"/>
                </a:solidFill>
              </a:rPr>
              <a:t>-news sui  monasteri</a:t>
            </a:r>
          </a:p>
        </p:txBody>
      </p:sp>
      <p:pic>
        <p:nvPicPr>
          <p:cNvPr id="8" name="Segnaposto contenuto 7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78C2130A-AC0A-4E8E-A41D-C5C728A7AB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894681"/>
            <a:ext cx="7874000" cy="3937000"/>
          </a:xfrm>
        </p:spPr>
      </p:pic>
    </p:spTree>
    <p:extLst>
      <p:ext uri="{BB962C8B-B14F-4D97-AF65-F5344CB8AC3E}">
        <p14:creationId xmlns:p14="http://schemas.microsoft.com/office/powerpoint/2010/main" val="4239662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it-IT" sz="2000" dirty="0"/>
              <a:t>Monachesimi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85000" lnSpcReduction="10000"/>
          </a:bodyPr>
          <a:lstStyle/>
          <a:p>
            <a:r>
              <a:rPr lang="it-IT" dirty="0"/>
              <a:t>Colombano (VI-VII sec, + 615): dall’Irlanda all’Europa: </a:t>
            </a:r>
            <a:r>
              <a:rPr lang="it-IT" dirty="0" err="1"/>
              <a:t>Luxeuil</a:t>
            </a:r>
            <a:r>
              <a:rPr lang="it-IT" dirty="0"/>
              <a:t> (Francia), S. Gallo (Alpi svizzere), Bobbio  (Appennino piacentino)</a:t>
            </a:r>
          </a:p>
          <a:p>
            <a:r>
              <a:rPr lang="it-IT" dirty="0"/>
              <a:t>Regola di s. Colombano: spazio alla liturgia, al lavoro intellettuale; le punizioni corporali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Benedetto (480-546): la </a:t>
            </a:r>
            <a:r>
              <a:rPr lang="it-IT" i="1" dirty="0" err="1"/>
              <a:t>regula</a:t>
            </a:r>
            <a:r>
              <a:rPr lang="it-IT" i="1" dirty="0"/>
              <a:t> Magistri</a:t>
            </a:r>
            <a:r>
              <a:rPr lang="it-IT" dirty="0"/>
              <a:t> e la </a:t>
            </a:r>
            <a:r>
              <a:rPr lang="it-IT" i="1" dirty="0" err="1"/>
              <a:t>regula</a:t>
            </a:r>
            <a:r>
              <a:rPr lang="it-IT" i="1" dirty="0"/>
              <a:t> </a:t>
            </a:r>
            <a:r>
              <a:rPr lang="it-IT" i="1" dirty="0" err="1"/>
              <a:t>sancti</a:t>
            </a:r>
            <a:r>
              <a:rPr lang="it-IT" i="1" dirty="0"/>
              <a:t> </a:t>
            </a:r>
            <a:r>
              <a:rPr lang="it-IT" i="1" dirty="0" err="1"/>
              <a:t>Benedicti</a:t>
            </a:r>
            <a:endParaRPr lang="it-IT" dirty="0"/>
          </a:p>
          <a:p>
            <a:r>
              <a:rPr lang="it-IT" dirty="0"/>
              <a:t>Vita comune, abate eletto a vita (concezione monarchica)</a:t>
            </a:r>
          </a:p>
          <a:p>
            <a:r>
              <a:rPr lang="it-IT" dirty="0"/>
              <a:t>Regole essenziali: </a:t>
            </a:r>
            <a:r>
              <a:rPr lang="it-IT" i="1" dirty="0" err="1"/>
              <a:t>Stabilitas</a:t>
            </a:r>
            <a:r>
              <a:rPr lang="it-IT" i="1" dirty="0"/>
              <a:t> loci</a:t>
            </a:r>
            <a:r>
              <a:rPr lang="it-IT" dirty="0"/>
              <a:t> e </a:t>
            </a:r>
            <a:r>
              <a:rPr lang="it-IT" i="1" dirty="0" err="1"/>
              <a:t>conversio</a:t>
            </a:r>
            <a:r>
              <a:rPr lang="it-IT" i="1" dirty="0"/>
              <a:t> </a:t>
            </a:r>
            <a:r>
              <a:rPr lang="it-IT" i="1" dirty="0" err="1"/>
              <a:t>morum</a:t>
            </a:r>
            <a:r>
              <a:rPr lang="it-IT" dirty="0"/>
              <a:t> </a:t>
            </a:r>
          </a:p>
          <a:p>
            <a:r>
              <a:rPr lang="it-IT" dirty="0"/>
              <a:t>Vita eremitica solo per brevi periodi e </a:t>
            </a:r>
            <a:r>
              <a:rPr lang="it-IT" b="1" i="1" dirty="0"/>
              <a:t>col permesso dell’abate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73793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it-IT" sz="1600" dirty="0"/>
              <a:t>Monachesimi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77500" lnSpcReduction="20000"/>
          </a:bodyPr>
          <a:lstStyle/>
          <a:p>
            <a:r>
              <a:rPr lang="it-IT" b="1" i="1" dirty="0"/>
              <a:t>Varietà dei monachesimi altomedievali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Spagna: tradizione di vescovi-monaci affermatasi nella tarda antichità e mantenutasi anche durante la fase ariana del regno visigoto, nonché dopo la conversione dei Visigoti al cattolicesimo (589)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Italia meridionale bizantina: dal VI secolo si aderisce alla tradizione cenobitica greca risalente a S. Basilio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Occidente carolingio: </a:t>
            </a:r>
          </a:p>
          <a:p>
            <a:r>
              <a:rPr lang="it-IT" dirty="0"/>
              <a:t>817 (concilio monastico di Aquisgrana): Ludovico il Pio e Benedetto d’</a:t>
            </a:r>
            <a:r>
              <a:rPr lang="it-IT" dirty="0" err="1"/>
              <a:t>Aniane</a:t>
            </a:r>
            <a:r>
              <a:rPr lang="it-IT" dirty="0"/>
              <a:t> codificano norme comuni di impronta benedettina valide per tutti i monaci dell’impero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60917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601</Words>
  <Application>Microsoft Office PowerPoint</Application>
  <PresentationFormat>Presentazione su schermo (4:3)</PresentationFormat>
  <Paragraphs>118</Paragraphs>
  <Slides>36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39" baseType="lpstr">
      <vt:lpstr>Arial</vt:lpstr>
      <vt:lpstr>Calibri</vt:lpstr>
      <vt:lpstr>Tema di Office</vt:lpstr>
      <vt:lpstr>Monachesimi</vt:lpstr>
      <vt:lpstr>Presentazione standard di PowerPoint</vt:lpstr>
      <vt:lpstr>Monachesimi</vt:lpstr>
      <vt:lpstr>Monachesimo orientale (bizantino) e occidentale</vt:lpstr>
      <vt:lpstr>Monachesimi </vt:lpstr>
      <vt:lpstr>Presentazione standard di PowerPoint</vt:lpstr>
      <vt:lpstr>Stupidaggini e fake-news sui  monasteri</vt:lpstr>
      <vt:lpstr>Monachesimi</vt:lpstr>
      <vt:lpstr>Monachesimi</vt:lpstr>
      <vt:lpstr>Monachesimi</vt:lpstr>
      <vt:lpstr>Monachesimi </vt:lpstr>
      <vt:lpstr>Monasteri altomedievali (età carolingia e precedente)</vt:lpstr>
      <vt:lpstr>Monasteri «rurali»</vt:lpstr>
      <vt:lpstr>Monasteri suburbani: Verona (San Zeno e S. Maria in Organo)</vt:lpstr>
      <vt:lpstr>,</vt:lpstr>
      <vt:lpstr>La reazione</vt:lpstr>
      <vt:lpstr>Pianta altomedievale dell’abbazia di San Gallo </vt:lpstr>
      <vt:lpstr>Farfa</vt:lpstr>
      <vt:lpstr>Monachesimi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monachesimi</vt:lpstr>
      <vt:lpstr>Presentazione standard di PowerPoint</vt:lpstr>
      <vt:lpstr>Peculiarità del monachesimo italiano: Il monachesimo greco</vt:lpstr>
      <vt:lpstr>.</vt:lpstr>
      <vt:lpstr>Peculiarità e iniziative italiane </vt:lpstr>
      <vt:lpstr>Presentazione standard di PowerPoint</vt:lpstr>
      <vt:lpstr>.</vt:lpstr>
      <vt:lpstr>,</vt:lpstr>
      <vt:lpstr>Presentazione standard di PowerPoint</vt:lpstr>
      <vt:lpstr>S. Giustina (Padova) </vt:lpstr>
      <vt:lpstr>S. Benedetto in Polirone (San Benedetto Po)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Monachesimi</dc:title>
  <dc:creator>Varanini</dc:creator>
  <cp:lastModifiedBy>Gian Maria Varanini</cp:lastModifiedBy>
  <cp:revision>15</cp:revision>
  <dcterms:created xsi:type="dcterms:W3CDTF">2012-03-05T21:01:42Z</dcterms:created>
  <dcterms:modified xsi:type="dcterms:W3CDTF">2020-03-08T07:46:44Z</dcterms:modified>
</cp:coreProperties>
</file>