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222"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3FD36A24-F24C-44EB-BE19-2B02ACD69E99}" type="datetimeFigureOut">
              <a:rPr lang="it-IT" smtClean="0"/>
              <a:t>19/04/2013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308005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FD36A24-F24C-44EB-BE19-2B02ACD69E99}" type="datetimeFigureOut">
              <a:rPr lang="it-IT" smtClean="0"/>
              <a:t>19/04/2013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383137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FD36A24-F24C-44EB-BE19-2B02ACD69E99}" type="datetimeFigureOut">
              <a:rPr lang="it-IT" smtClean="0"/>
              <a:t>19/04/2013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1547458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FD36A24-F24C-44EB-BE19-2B02ACD69E99}" type="datetimeFigureOut">
              <a:rPr lang="it-IT" smtClean="0"/>
              <a:t>19/04/2013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3150386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3FD36A24-F24C-44EB-BE19-2B02ACD69E99}" type="datetimeFigureOut">
              <a:rPr lang="it-IT" smtClean="0"/>
              <a:t>19/04/2013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1740313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3FD36A24-F24C-44EB-BE19-2B02ACD69E99}" type="datetimeFigureOut">
              <a:rPr lang="it-IT" smtClean="0"/>
              <a:t>19/04/2013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1000813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3FD36A24-F24C-44EB-BE19-2B02ACD69E99}" type="datetimeFigureOut">
              <a:rPr lang="it-IT" smtClean="0"/>
              <a:t>19/04/2013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4256493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3FD36A24-F24C-44EB-BE19-2B02ACD69E99}" type="datetimeFigureOut">
              <a:rPr lang="it-IT" smtClean="0"/>
              <a:t>19/04/2013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4156147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FD36A24-F24C-44EB-BE19-2B02ACD69E99}" type="datetimeFigureOut">
              <a:rPr lang="it-IT" smtClean="0"/>
              <a:t>19/04/2013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2504154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FD36A24-F24C-44EB-BE19-2B02ACD69E99}" type="datetimeFigureOut">
              <a:rPr lang="it-IT" smtClean="0"/>
              <a:t>19/04/2013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3748268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FD36A24-F24C-44EB-BE19-2B02ACD69E99}" type="datetimeFigureOut">
              <a:rPr lang="it-IT" smtClean="0"/>
              <a:t>19/04/2013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5F31C2D-D436-45B6-A4CC-49F2DB85761B}" type="slidenum">
              <a:rPr lang="it-IT" smtClean="0"/>
              <a:t>‹N›</a:t>
            </a:fld>
            <a:endParaRPr lang="it-IT"/>
          </a:p>
        </p:txBody>
      </p:sp>
    </p:spTree>
    <p:extLst>
      <p:ext uri="{BB962C8B-B14F-4D97-AF65-F5344CB8AC3E}">
        <p14:creationId xmlns:p14="http://schemas.microsoft.com/office/powerpoint/2010/main" val="1756534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D36A24-F24C-44EB-BE19-2B02ACD69E99}" type="datetimeFigureOut">
              <a:rPr lang="it-IT" smtClean="0"/>
              <a:t>19/04/2013</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F31C2D-D436-45B6-A4CC-49F2DB85761B}" type="slidenum">
              <a:rPr lang="it-IT" smtClean="0"/>
              <a:t>‹N›</a:t>
            </a:fld>
            <a:endParaRPr lang="it-IT"/>
          </a:p>
        </p:txBody>
      </p:sp>
    </p:spTree>
    <p:extLst>
      <p:ext uri="{BB962C8B-B14F-4D97-AF65-F5344CB8AC3E}">
        <p14:creationId xmlns:p14="http://schemas.microsoft.com/office/powerpoint/2010/main" val="125193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Forme di Governo</a:t>
            </a:r>
            <a:endParaRPr lang="it-IT" dirty="0"/>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38575531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Checks</a:t>
            </a:r>
            <a:r>
              <a:rPr lang="it-IT" dirty="0" smtClean="0"/>
              <a:t> and Balances</a:t>
            </a:r>
            <a:endParaRPr lang="it-IT" dirty="0"/>
          </a:p>
        </p:txBody>
      </p:sp>
      <p:sp>
        <p:nvSpPr>
          <p:cNvPr id="3" name="Segnaposto contenuto 2"/>
          <p:cNvSpPr>
            <a:spLocks noGrp="1"/>
          </p:cNvSpPr>
          <p:nvPr>
            <p:ph idx="1"/>
          </p:nvPr>
        </p:nvSpPr>
        <p:spPr/>
        <p:txBody>
          <a:bodyPr>
            <a:normAutofit fontScale="47500" lnSpcReduction="20000"/>
          </a:bodyPr>
          <a:lstStyle/>
          <a:p>
            <a:r>
              <a:rPr lang="it-IT" dirty="0" smtClean="0"/>
              <a:t>Ogni potere ha la possibilità di controllare e di condizionare gli altri nell0’esercizio delle rispettive funzioni.</a:t>
            </a:r>
          </a:p>
          <a:p>
            <a:r>
              <a:rPr lang="it-IT" dirty="0" smtClean="0"/>
              <a:t>Legislativo: </a:t>
            </a:r>
          </a:p>
          <a:p>
            <a:pPr marL="514350" indent="-514350">
              <a:buAutoNum type="arabicParenR"/>
            </a:pPr>
            <a:r>
              <a:rPr lang="it-IT" dirty="0" smtClean="0"/>
              <a:t>La Camera (e Senato): il </a:t>
            </a:r>
            <a:r>
              <a:rPr lang="it-IT" i="1" dirty="0" err="1" smtClean="0"/>
              <a:t>power</a:t>
            </a:r>
            <a:r>
              <a:rPr lang="it-IT" i="1" dirty="0" smtClean="0"/>
              <a:t> of the </a:t>
            </a:r>
            <a:r>
              <a:rPr lang="it-IT" i="1" dirty="0" err="1" smtClean="0"/>
              <a:t>pursue</a:t>
            </a:r>
            <a:r>
              <a:rPr lang="it-IT" dirty="0" smtClean="0"/>
              <a:t> : approva bilanci e leggi di spesa, decidendo le somme che servono al Presidente per attuare le sue politiche;</a:t>
            </a:r>
          </a:p>
          <a:p>
            <a:pPr marL="514350" indent="-514350">
              <a:buAutoNum type="arabicParenR"/>
            </a:pPr>
            <a:r>
              <a:rPr lang="it-IT" dirty="0" smtClean="0"/>
              <a:t>Senato: concede l’</a:t>
            </a:r>
            <a:r>
              <a:rPr lang="it-IT" i="1" dirty="0" err="1" smtClean="0"/>
              <a:t>advice</a:t>
            </a:r>
            <a:r>
              <a:rPr lang="it-IT" i="1" dirty="0" smtClean="0"/>
              <a:t> and </a:t>
            </a:r>
            <a:r>
              <a:rPr lang="it-IT" i="1" dirty="0" err="1" smtClean="0"/>
              <a:t>consent</a:t>
            </a:r>
            <a:r>
              <a:rPr lang="it-IT" dirty="0" smtClean="0"/>
              <a:t> alle nomine presidenziali (funzionari federali e giudici federali, compresi i giudici della Corte suprema) e (a 2/3 dei componenti) ai trattati conclusi dal presidente.</a:t>
            </a:r>
          </a:p>
          <a:p>
            <a:pPr marL="514350" indent="-514350">
              <a:buAutoNum type="arabicParenR"/>
            </a:pPr>
            <a:r>
              <a:rPr lang="it-IT" dirty="0" smtClean="0"/>
              <a:t>Impeachment: messa in stato d’accusa da parte della Camera; giudica il senato presieduto dal </a:t>
            </a:r>
            <a:r>
              <a:rPr lang="it-IT" i="1" dirty="0" err="1" smtClean="0"/>
              <a:t>Chief</a:t>
            </a:r>
            <a:r>
              <a:rPr lang="it-IT" i="1" dirty="0" smtClean="0"/>
              <a:t> </a:t>
            </a:r>
            <a:r>
              <a:rPr lang="it-IT" i="1" dirty="0" err="1" smtClean="0"/>
              <a:t>Justice</a:t>
            </a:r>
            <a:r>
              <a:rPr lang="it-IT" dirty="0" smtClean="0"/>
              <a:t>.  </a:t>
            </a:r>
          </a:p>
          <a:p>
            <a:pPr marL="514350" indent="-514350">
              <a:buAutoNum type="arabicParenR"/>
            </a:pPr>
            <a:r>
              <a:rPr lang="it-IT" dirty="0" smtClean="0"/>
              <a:t>Esecutivo:</a:t>
            </a:r>
          </a:p>
          <a:p>
            <a:r>
              <a:rPr lang="it-IT" dirty="0" smtClean="0"/>
              <a:t>a)	no iniziativa legislativa, ma:</a:t>
            </a:r>
          </a:p>
          <a:p>
            <a:pPr marL="0" indent="0">
              <a:buNone/>
            </a:pPr>
            <a:r>
              <a:rPr lang="it-IT" dirty="0" smtClean="0"/>
              <a:t>	messaggio sullo stato dell’Unione; </a:t>
            </a:r>
          </a:p>
          <a:p>
            <a:pPr marL="0" indent="0">
              <a:buNone/>
            </a:pPr>
            <a:r>
              <a:rPr lang="it-IT" dirty="0" smtClean="0"/>
              <a:t>	affida ai suoi deputati/senatori la presentazione dei disegni di legge.</a:t>
            </a:r>
          </a:p>
          <a:p>
            <a:r>
              <a:rPr lang="it-IT" dirty="0" smtClean="0"/>
              <a:t>b)	potere di veto: superabile</a:t>
            </a:r>
          </a:p>
          <a:p>
            <a:pPr marL="0" indent="0">
              <a:buNone/>
            </a:pPr>
            <a:r>
              <a:rPr lang="it-IT" dirty="0" smtClean="0"/>
              <a:t>	 2/3;</a:t>
            </a:r>
          </a:p>
          <a:p>
            <a:pPr marL="0" indent="0">
              <a:buNone/>
            </a:pPr>
            <a:r>
              <a:rPr lang="it-IT" dirty="0" smtClean="0"/>
              <a:t>	il presidente non lo rinvia entro dieci giorni: diventa legge.</a:t>
            </a:r>
          </a:p>
          <a:p>
            <a:r>
              <a:rPr lang="it-IT" dirty="0" smtClean="0"/>
              <a:t>c)	a meno che il rinvio non sia possibile perché il Congresso ha aggiornato i lavori: il rinvio è giuridicamente impossibile e il potere di veto insuperabile: pocket veto.</a:t>
            </a:r>
          </a:p>
          <a:p>
            <a:endParaRPr lang="it-IT" dirty="0" smtClean="0"/>
          </a:p>
          <a:p>
            <a:endParaRPr lang="it-IT" dirty="0"/>
          </a:p>
        </p:txBody>
      </p:sp>
    </p:spTree>
    <p:extLst>
      <p:ext uri="{BB962C8B-B14F-4D97-AF65-F5344CB8AC3E}">
        <p14:creationId xmlns:p14="http://schemas.microsoft.com/office/powerpoint/2010/main" val="13951497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Forma di governo direttoriale</a:t>
            </a:r>
            <a:endParaRPr lang="it-IT" dirty="0"/>
          </a:p>
        </p:txBody>
      </p:sp>
      <p:sp>
        <p:nvSpPr>
          <p:cNvPr id="3" name="Segnaposto contenuto 2"/>
          <p:cNvSpPr>
            <a:spLocks noGrp="1"/>
          </p:cNvSpPr>
          <p:nvPr>
            <p:ph idx="1"/>
          </p:nvPr>
        </p:nvSpPr>
        <p:spPr/>
        <p:txBody>
          <a:bodyPr>
            <a:normAutofit fontScale="55000" lnSpcReduction="20000"/>
          </a:bodyPr>
          <a:lstStyle/>
          <a:p>
            <a:endParaRPr lang="it-IT" dirty="0" smtClean="0"/>
          </a:p>
          <a:p>
            <a:r>
              <a:rPr lang="it-IT" dirty="0" smtClean="0"/>
              <a:t>è un unicum: Confederazione svizzera.</a:t>
            </a:r>
          </a:p>
          <a:p>
            <a:r>
              <a:rPr lang="it-IT" dirty="0" smtClean="0"/>
              <a:t>Vi sono precedenti storici: Uruguay (1951-1966).</a:t>
            </a:r>
          </a:p>
          <a:p>
            <a:endParaRPr lang="it-IT" dirty="0" smtClean="0"/>
          </a:p>
          <a:p>
            <a:r>
              <a:rPr lang="it-IT" dirty="0" smtClean="0"/>
              <a:t>Origini: Costituzione dell’anno III (1795) e di qui importato nel 1798 in Svizzera dalle truppe francesi. Confermato dalle costituzioni del 1848, 1874 e 1999.</a:t>
            </a:r>
          </a:p>
          <a:p>
            <a:endParaRPr lang="it-IT" dirty="0" smtClean="0"/>
          </a:p>
          <a:p>
            <a:r>
              <a:rPr lang="it-IT" dirty="0" smtClean="0"/>
              <a:t>1)	Parlamento bicamerale: Assemblea Federale (Consiglio Nazionale + Consiglio degli Stati);</a:t>
            </a:r>
          </a:p>
          <a:p>
            <a:r>
              <a:rPr lang="it-IT" dirty="0" smtClean="0"/>
              <a:t>2)	Governo: Consiglio federale: 7 membri, eletti individualmente da assemblea federale (convenzioni per provenienza cantonale, per “formula magica”, ecc.)</a:t>
            </a:r>
          </a:p>
          <a:p>
            <a:r>
              <a:rPr lang="it-IT" dirty="0" smtClean="0"/>
              <a:t>3)	Non da questa revocabile. Assomma le funzioni di governo e di capo dello stato: a rotazione.</a:t>
            </a:r>
          </a:p>
          <a:p>
            <a:r>
              <a:rPr lang="it-IT" dirty="0" smtClean="0"/>
              <a:t>4)	Il consiglio nazionale non può sciogliere le camere. </a:t>
            </a:r>
          </a:p>
          <a:p>
            <a:endParaRPr lang="it-IT" dirty="0"/>
          </a:p>
        </p:txBody>
      </p:sp>
    </p:spTree>
    <p:extLst>
      <p:ext uri="{BB962C8B-B14F-4D97-AF65-F5344CB8AC3E}">
        <p14:creationId xmlns:p14="http://schemas.microsoft.com/office/powerpoint/2010/main" val="38819965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Forma di governo semipresidenziale</a:t>
            </a:r>
            <a:endParaRPr lang="it-IT" dirty="0"/>
          </a:p>
        </p:txBody>
      </p:sp>
      <p:sp>
        <p:nvSpPr>
          <p:cNvPr id="3" name="Segnaposto contenuto 2"/>
          <p:cNvSpPr>
            <a:spLocks noGrp="1"/>
          </p:cNvSpPr>
          <p:nvPr>
            <p:ph idx="1"/>
          </p:nvPr>
        </p:nvSpPr>
        <p:spPr/>
        <p:txBody>
          <a:bodyPr>
            <a:normAutofit fontScale="25000" lnSpcReduction="20000"/>
          </a:bodyPr>
          <a:lstStyle/>
          <a:p>
            <a:pPr marL="0" indent="0">
              <a:buNone/>
            </a:pPr>
            <a:endParaRPr lang="it-IT" dirty="0" smtClean="0"/>
          </a:p>
          <a:p>
            <a:pPr marL="0" indent="0">
              <a:buNone/>
            </a:pPr>
            <a:r>
              <a:rPr lang="it-IT" sz="5600" dirty="0" smtClean="0"/>
              <a:t>accoglie un elemento tipico delle forme di governo parlamentari: responsabilità politica e relazione fiduciaria tra legislativo ed esecutivo. e uno della forma di governo presidenziale: elezione popolare del Presidente.</a:t>
            </a:r>
          </a:p>
          <a:p>
            <a:r>
              <a:rPr lang="it-IT" sz="5600" dirty="0" smtClean="0"/>
              <a:t>Ne consegue un duplice dualismo: quanto a configurazione dell’esecutivo (esecutivo bicefalo); quanto a derivazione degli organi (presidente e parlamento hanno distinti canali di legittimazione).</a:t>
            </a:r>
          </a:p>
          <a:p>
            <a:r>
              <a:rPr lang="it-IT" sz="5600" dirty="0" smtClean="0"/>
              <a:t>Il prototipo (anche per la denominazione – </a:t>
            </a:r>
            <a:r>
              <a:rPr lang="it-IT" sz="5600" dirty="0" err="1" smtClean="0"/>
              <a:t>Duverger</a:t>
            </a:r>
            <a:r>
              <a:rPr lang="it-IT" sz="5600" dirty="0" smtClean="0"/>
              <a:t>) è la V Repubblica Francese, in particolare, dal 1962, anno della riforma costituzionale che ne sancito l’elezione diretta del presidente (prima, nel testo originario, era eletto da un collegio elettorale rappresentativo delle varie componenti territoriali: parlamentari, consiglieri dei territori d’oltremare, consigli municipali; poi revisione imposta da De Gaulle).</a:t>
            </a:r>
          </a:p>
          <a:p>
            <a:r>
              <a:rPr lang="it-IT" sz="5600" dirty="0" smtClean="0"/>
              <a:t>Non è l’unico: Esperienze storiche: Weimar (1919); Esperienze vigenti: Finlandia, Austria, Islanda, Portogallo, Irlanda.</a:t>
            </a:r>
          </a:p>
          <a:p>
            <a:r>
              <a:rPr lang="it-IT" sz="5600" dirty="0" smtClean="0"/>
              <a:t>Ragioni per la sua adozione: 1) conquista indipendenza: sostituire a un monarca un MONARCA REPUBBLICANO (Finlandia, Irlanda e Islanda); 2) volontà di contrapporre al pluralismo politico, che si esprime nel parlamento, l’unità e autorità dello stato impersonata da presidente con forte legittimazione (Francia, Weimar, Austria); 3) fuoriuscita da una dittatura (Portogallo, per bilanciare, mediante garanzia democraticità elezione presidenziale, il ruolo dei militari). </a:t>
            </a:r>
          </a:p>
          <a:p>
            <a:r>
              <a:rPr lang="it-IT" sz="5600" dirty="0" smtClean="0"/>
              <a:t>Gli esiti pratici sono molto differenti:  a preminenza del primo ministro: che è il vero leader e il presidente svolge un ruolo simbolico e formale (Austria, Irlanda, Islanda) =&gt; detto anche semipresidenzialismo apparente perché nella realtà funziona come una forma di governo parlamentare;  effettivamente diarchico: separazione di competenze tra Presidente e Primo Ministro. Il presidente ha poteri propri e rilevanti: politica estera (Finlandia), scioglimento del parlamento, impugna le leggi, veto revoca del governo in casi eccezionali (Portogallo).  A preminenza del presidente: Francia, salvo le ipotesi, ormai molto rare a seguito delle riforme del 2000 e del 2008, di coabitazion</a:t>
            </a:r>
            <a:r>
              <a:rPr lang="it-IT" sz="6400" dirty="0" smtClean="0"/>
              <a:t>e.</a:t>
            </a:r>
          </a:p>
        </p:txBody>
      </p:sp>
    </p:spTree>
    <p:extLst>
      <p:ext uri="{BB962C8B-B14F-4D97-AF65-F5344CB8AC3E}">
        <p14:creationId xmlns:p14="http://schemas.microsoft.com/office/powerpoint/2010/main" val="31895372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Francia </a:t>
            </a:r>
            <a:endParaRPr lang="it-IT" dirty="0"/>
          </a:p>
        </p:txBody>
      </p:sp>
      <p:sp>
        <p:nvSpPr>
          <p:cNvPr id="3" name="Segnaposto contenuto 2"/>
          <p:cNvSpPr>
            <a:spLocks noGrp="1"/>
          </p:cNvSpPr>
          <p:nvPr>
            <p:ph idx="1"/>
          </p:nvPr>
        </p:nvSpPr>
        <p:spPr/>
        <p:txBody>
          <a:bodyPr>
            <a:normAutofit fontScale="55000" lnSpcReduction="20000"/>
          </a:bodyPr>
          <a:lstStyle/>
          <a:p>
            <a:r>
              <a:rPr lang="it-IT" dirty="0" smtClean="0"/>
              <a:t>scopo della Costituzione: limitare i partiti e il legislativo (vedi esperienze precedenti).</a:t>
            </a:r>
          </a:p>
          <a:p>
            <a:r>
              <a:rPr lang="it-IT" dirty="0" smtClean="0"/>
              <a:t>Un esecutivo forte e stabile, con un Governo responsabile che ha i poteri per attuare in Parlamento il proprio programma; presidente che è arbitro ma anche con poteri importanti.</a:t>
            </a:r>
          </a:p>
          <a:p>
            <a:r>
              <a:rPr lang="it-IT" dirty="0" smtClean="0"/>
              <a:t>Presidente</a:t>
            </a:r>
          </a:p>
          <a:p>
            <a:r>
              <a:rPr lang="it-IT" dirty="0" smtClean="0"/>
              <a:t>Eletto ogni 5 anni: per evitare la coabitazione e inversione del calendario elettorale (prima presidenziali, poi parlamento).</a:t>
            </a:r>
          </a:p>
          <a:p>
            <a:r>
              <a:rPr lang="it-IT" dirty="0" smtClean="0"/>
              <a:t>Poteri propri: 1) Nomina del primo Ministro (e lo costringe a dimissioni); 2) Referendum legislativo (anche per modificare costituzione); 3) Scioglimento assemblea nazionale (se per esempio, gli è politicamente avversa); 4) poteri di crisi.</a:t>
            </a:r>
          </a:p>
          <a:p>
            <a:r>
              <a:rPr lang="it-IT" dirty="0" smtClean="0"/>
              <a:t> Il Governo determina e dirige la politica nazionale;  primo ministro dirige azione di governo;</a:t>
            </a:r>
          </a:p>
          <a:p>
            <a:r>
              <a:rPr lang="it-IT" dirty="0" smtClean="0"/>
              <a:t>Rapporto fiduciario: a maggioranza assoluta vi è l’approvazione della sfiducia (si contano solo i voti favorevoli alla sfiducia. </a:t>
            </a:r>
          </a:p>
          <a:p>
            <a:r>
              <a:rPr lang="it-IT" dirty="0" smtClean="0"/>
              <a:t>Questione di fiducia è approvata se entro 24 ore non viene presentata una mozione di sfiducia e poi approvata. </a:t>
            </a:r>
          </a:p>
          <a:p>
            <a:endParaRPr lang="it-IT" dirty="0"/>
          </a:p>
        </p:txBody>
      </p:sp>
    </p:spTree>
    <p:extLst>
      <p:ext uri="{BB962C8B-B14F-4D97-AF65-F5344CB8AC3E}">
        <p14:creationId xmlns:p14="http://schemas.microsoft.com/office/powerpoint/2010/main" val="22887680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Monarchia costituzionale</a:t>
            </a:r>
            <a:endParaRPr lang="it-IT" dirty="0"/>
          </a:p>
        </p:txBody>
      </p:sp>
      <p:sp>
        <p:nvSpPr>
          <p:cNvPr id="3" name="Segnaposto contenuto 2"/>
          <p:cNvSpPr>
            <a:spLocks noGrp="1"/>
          </p:cNvSpPr>
          <p:nvPr>
            <p:ph idx="1"/>
          </p:nvPr>
        </p:nvSpPr>
        <p:spPr/>
        <p:txBody>
          <a:bodyPr>
            <a:normAutofit fontScale="85000" lnSpcReduction="20000"/>
          </a:bodyPr>
          <a:lstStyle/>
          <a:p>
            <a:r>
              <a:rPr lang="it-IT" sz="2600" dirty="0" smtClean="0"/>
              <a:t>Passaggio da stato assoluto a stato liberale (a seguito della rivoluzione inglese e del </a:t>
            </a:r>
            <a:r>
              <a:rPr lang="it-IT" sz="2600" i="1" dirty="0" smtClean="0"/>
              <a:t>Bill of </a:t>
            </a:r>
            <a:r>
              <a:rPr lang="it-IT" sz="2600" i="1" dirty="0" err="1" smtClean="0"/>
              <a:t>Rights</a:t>
            </a:r>
            <a:r>
              <a:rPr lang="it-IT" sz="2600" dirty="0" smtClean="0"/>
              <a:t>: 1688-1689);</a:t>
            </a:r>
          </a:p>
          <a:p>
            <a:r>
              <a:rPr lang="it-IT" sz="2600" dirty="0" smtClean="0"/>
              <a:t>Poi dalla fine del Settecento circola in Europea occidentale: Francia (1814 e 1830); Belgio (1831), Italia (1848);</a:t>
            </a:r>
          </a:p>
          <a:p>
            <a:r>
              <a:rPr lang="it-IT" sz="2600" dirty="0" smtClean="0"/>
              <a:t>È dualistica: separazione Re e Parlamento. Attribuite loro distinte funzioni e diversa legittimazione;</a:t>
            </a:r>
          </a:p>
          <a:p>
            <a:r>
              <a:rPr lang="it-IT" sz="2600" dirty="0" smtClean="0"/>
              <a:t>Il Re ha prerogative proprie; partecipa alla funzione legislativa (con le Camere); è titolare del potere esecutivo; nomina i magistrati (che poi sono inamovibili). Può sciogliere la Camera bassa;</a:t>
            </a:r>
          </a:p>
          <a:p>
            <a:r>
              <a:rPr lang="it-IT" sz="2600" dirty="0" smtClean="0"/>
              <a:t>Il governo come organo collegiale non esiste. I ministri sono funzionari nominati e revocati dal Re.</a:t>
            </a:r>
          </a:p>
          <a:p>
            <a:r>
              <a:rPr lang="it-IT" sz="2600" dirty="0" smtClean="0"/>
              <a:t>Assemblea: poteri legislativi,  anche in materia tributaria e di bilancio. Può usare l’impeachment come strumento per far valere la responsabilità dei </a:t>
            </a:r>
            <a:r>
              <a:rPr lang="it-IT" sz="2600" dirty="0" err="1" smtClean="0"/>
              <a:t>mistri</a:t>
            </a:r>
            <a:r>
              <a:rPr lang="it-IT" sz="2600" dirty="0" smtClean="0"/>
              <a:t>-funzionari (responsabilità giuridica con forte connotazione politica); </a:t>
            </a:r>
          </a:p>
          <a:p>
            <a:endParaRPr lang="it-IT" sz="2600" dirty="0" smtClean="0"/>
          </a:p>
        </p:txBody>
      </p:sp>
    </p:spTree>
    <p:extLst>
      <p:ext uri="{BB962C8B-B14F-4D97-AF65-F5344CB8AC3E}">
        <p14:creationId xmlns:p14="http://schemas.microsoft.com/office/powerpoint/2010/main" val="6464889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Forma di governo Parlamentare</a:t>
            </a:r>
            <a:endParaRPr lang="it-IT" dirty="0"/>
          </a:p>
        </p:txBody>
      </p:sp>
      <p:sp>
        <p:nvSpPr>
          <p:cNvPr id="3" name="Segnaposto contenuto 2"/>
          <p:cNvSpPr>
            <a:spLocks noGrp="1"/>
          </p:cNvSpPr>
          <p:nvPr>
            <p:ph idx="1"/>
          </p:nvPr>
        </p:nvSpPr>
        <p:spPr/>
        <p:txBody>
          <a:bodyPr>
            <a:noAutofit/>
          </a:bodyPr>
          <a:lstStyle/>
          <a:p>
            <a:pPr lvl="0"/>
            <a:r>
              <a:rPr lang="it-IT" sz="2000" dirty="0"/>
              <a:t>Si </a:t>
            </a:r>
            <a:r>
              <a:rPr lang="it-IT" sz="2000" dirty="0" smtClean="0"/>
              <a:t>afferma prima nel Regno Unito l’operare </a:t>
            </a:r>
            <a:r>
              <a:rPr lang="it-IT" sz="2000" dirty="0"/>
              <a:t>delle </a:t>
            </a:r>
            <a:r>
              <a:rPr lang="it-IT" sz="2000" dirty="0" smtClean="0"/>
              <a:t>convenzioni dopo il 1714, con Giorgio I. (in </a:t>
            </a:r>
            <a:r>
              <a:rPr lang="it-IT" sz="2000" dirty="0"/>
              <a:t>Belgio, in Francia e  </a:t>
            </a:r>
            <a:r>
              <a:rPr lang="it-IT" sz="2000" dirty="0" smtClean="0"/>
              <a:t>Italia perché si formano consuetudini).</a:t>
            </a:r>
            <a:endParaRPr lang="it-IT" sz="2000" dirty="0"/>
          </a:p>
          <a:p>
            <a:pPr lvl="0"/>
            <a:r>
              <a:rPr lang="it-IT" sz="2000" dirty="0"/>
              <a:t>Prima </a:t>
            </a:r>
            <a:r>
              <a:rPr lang="it-IT" sz="2000" dirty="0" smtClean="0"/>
              <a:t>fase: </a:t>
            </a:r>
            <a:r>
              <a:rPr lang="it-IT" sz="2000" i="1" dirty="0" err="1"/>
              <a:t>Government</a:t>
            </a:r>
            <a:r>
              <a:rPr lang="it-IT" sz="2000" i="1" dirty="0"/>
              <a:t> by </a:t>
            </a:r>
            <a:r>
              <a:rPr lang="it-IT" sz="2000" i="1" dirty="0" err="1"/>
              <a:t>influence</a:t>
            </a:r>
            <a:r>
              <a:rPr lang="it-IT" sz="2000" dirty="0"/>
              <a:t> (manca ancora la fiducia, è il re che cerca </a:t>
            </a:r>
            <a:r>
              <a:rPr lang="it-IT" sz="2000" dirty="0" smtClean="0"/>
              <a:t>i </a:t>
            </a:r>
            <a:r>
              <a:rPr lang="it-IT" sz="2000" i="1" dirty="0" smtClean="0"/>
              <a:t>supporters</a:t>
            </a:r>
            <a:r>
              <a:rPr lang="it-IT" sz="2000" dirty="0" smtClean="0"/>
              <a:t> </a:t>
            </a:r>
            <a:r>
              <a:rPr lang="it-IT" sz="2000" dirty="0"/>
              <a:t>per le varie politiche del suo governo), che poi cede lentamente al </a:t>
            </a:r>
            <a:r>
              <a:rPr lang="it-IT" sz="2000" b="1" dirty="0" err="1"/>
              <a:t>Government</a:t>
            </a:r>
            <a:r>
              <a:rPr lang="it-IT" sz="2000" b="1" dirty="0"/>
              <a:t> by party in </a:t>
            </a:r>
            <a:r>
              <a:rPr lang="it-IT" sz="2000" b="1" dirty="0" err="1"/>
              <a:t>Parliament</a:t>
            </a:r>
            <a:r>
              <a:rPr lang="it-IT" sz="2000" b="1" dirty="0"/>
              <a:t>.</a:t>
            </a:r>
            <a:endParaRPr lang="it-IT" sz="2000" dirty="0"/>
          </a:p>
          <a:p>
            <a:r>
              <a:rPr lang="it-IT" sz="2000" dirty="0" smtClean="0"/>
              <a:t>Il </a:t>
            </a:r>
            <a:r>
              <a:rPr lang="it-IT" sz="2000" i="1" dirty="0"/>
              <a:t>Cabinet</a:t>
            </a:r>
            <a:r>
              <a:rPr lang="it-IT" sz="2000" dirty="0"/>
              <a:t> (che riunisce i più stretti collaboratori del Re) inizia a riunirsi autonomamente sotto il Primo Lord del Tesoro (poi Primo Ministro: vedi </a:t>
            </a:r>
            <a:r>
              <a:rPr lang="it-IT" sz="2000" dirty="0" err="1"/>
              <a:t>Walpole</a:t>
            </a:r>
            <a:r>
              <a:rPr lang="it-IT" sz="2000" dirty="0"/>
              <a:t> nel 1729).</a:t>
            </a:r>
          </a:p>
          <a:p>
            <a:pPr lvl="0"/>
            <a:r>
              <a:rPr lang="it-IT" sz="2000" dirty="0" smtClean="0"/>
              <a:t>Seconda fase: nel 1784 </a:t>
            </a:r>
            <a:r>
              <a:rPr lang="it-IT" sz="2000" dirty="0"/>
              <a:t>Lord North si dimette dopo sfiducia della Camera dei Comuni per perdita delle colonie </a:t>
            </a:r>
            <a:r>
              <a:rPr lang="it-IT" sz="2000" dirty="0" smtClean="0"/>
              <a:t>statunitensi</a:t>
            </a:r>
            <a:r>
              <a:rPr lang="it-IT" sz="2000" dirty="0"/>
              <a:t>.</a:t>
            </a:r>
          </a:p>
          <a:p>
            <a:pPr lvl="0"/>
            <a:r>
              <a:rPr lang="it-IT" sz="2000" dirty="0" smtClean="0"/>
              <a:t>In origine è dualista</a:t>
            </a:r>
            <a:r>
              <a:rPr lang="it-IT" sz="2000" dirty="0"/>
              <a:t>: </a:t>
            </a:r>
            <a:r>
              <a:rPr lang="it-IT" sz="2000" dirty="0" smtClean="0"/>
              <a:t>governo a «doppia fiducia», del Re e del </a:t>
            </a:r>
            <a:r>
              <a:rPr lang="it-IT" sz="2000" dirty="0"/>
              <a:t>Parlamento </a:t>
            </a:r>
            <a:r>
              <a:rPr lang="it-IT" sz="2000" dirty="0" smtClean="0"/>
              <a:t>L’impeachment </a:t>
            </a:r>
            <a:r>
              <a:rPr lang="it-IT" sz="2000" dirty="0"/>
              <a:t>evolve verso una sfiducia non più solo individuale, ma anche collegiale. E un re che scioglie le camere</a:t>
            </a:r>
            <a:r>
              <a:rPr lang="it-IT" sz="2000" dirty="0" smtClean="0"/>
              <a:t>.</a:t>
            </a:r>
            <a:endParaRPr lang="it-IT" sz="2000" dirty="0"/>
          </a:p>
        </p:txBody>
      </p:sp>
    </p:spTree>
    <p:extLst>
      <p:ext uri="{BB962C8B-B14F-4D97-AF65-F5344CB8AC3E}">
        <p14:creationId xmlns:p14="http://schemas.microsoft.com/office/powerpoint/2010/main" val="2893093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Forma di governo parlamentare</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Ulteriore svolta: si va verso il monismo. Dopo la riforma </a:t>
            </a:r>
            <a:r>
              <a:rPr lang="it-IT" dirty="0" err="1" smtClean="0"/>
              <a:t>riforma</a:t>
            </a:r>
            <a:r>
              <a:rPr lang="it-IT" dirty="0" smtClean="0"/>
              <a:t> elettorale del 1832, nel 1834 per l’ultima volta Re Guglielmo IV revoca un Primo Ministro (Lord Melbourne) e scioglie la Camera. Ma le elezioni confermano la maggioranza favorevole al Primo Ministro.   </a:t>
            </a:r>
          </a:p>
          <a:p>
            <a:r>
              <a:rPr lang="it-IT" dirty="0" smtClean="0"/>
              <a:t>Monismo: deriva dal parlamento, meglio, dalla Camera che avvia il circuito rappresentativo. </a:t>
            </a:r>
          </a:p>
          <a:p>
            <a:r>
              <a:rPr lang="it-IT" dirty="0" smtClean="0"/>
              <a:t>Il governo diviene Governo responsabile verso Parlamento; il Re esce dal circuito di formazione dell’indirizzo politico;</a:t>
            </a:r>
          </a:p>
          <a:p>
            <a:r>
              <a:rPr lang="it-IT" b="1" dirty="0" smtClean="0"/>
              <a:t>Il re regna ma non governa</a:t>
            </a:r>
            <a:r>
              <a:rPr lang="it-IT" dirty="0" smtClean="0"/>
              <a:t>: controfirma ministeriale, per cui “scarica su esecutivo” la responsabilità e poi anche la titolarità sostanziale delle decisioni.</a:t>
            </a:r>
          </a:p>
          <a:p>
            <a:r>
              <a:rPr lang="it-IT" dirty="0" smtClean="0"/>
              <a:t>Può essere: a prevalenza dell’esecutivo (UK) o del legislativo (Francia).</a:t>
            </a:r>
          </a:p>
          <a:p>
            <a:endParaRPr lang="it-IT" dirty="0"/>
          </a:p>
        </p:txBody>
      </p:sp>
    </p:spTree>
    <p:extLst>
      <p:ext uri="{BB962C8B-B14F-4D97-AF65-F5344CB8AC3E}">
        <p14:creationId xmlns:p14="http://schemas.microsoft.com/office/powerpoint/2010/main" val="28722653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400" dirty="0" smtClean="0"/>
              <a:t>Forma di Governo parlamentare</a:t>
            </a:r>
            <a:br>
              <a:rPr lang="it-IT" sz="3400" dirty="0" smtClean="0"/>
            </a:br>
            <a:r>
              <a:rPr lang="it-IT" sz="3400" dirty="0" smtClean="0"/>
              <a:t> a prevalenza dell’esecutivo (1)</a:t>
            </a:r>
            <a:endParaRPr lang="it-IT" sz="3400" dirty="0"/>
          </a:p>
        </p:txBody>
      </p:sp>
      <p:sp>
        <p:nvSpPr>
          <p:cNvPr id="3" name="Segnaposto contenuto 2"/>
          <p:cNvSpPr>
            <a:spLocks noGrp="1"/>
          </p:cNvSpPr>
          <p:nvPr>
            <p:ph idx="1"/>
          </p:nvPr>
        </p:nvSpPr>
        <p:spPr/>
        <p:txBody>
          <a:bodyPr>
            <a:normAutofit fontScale="25000" lnSpcReduction="20000"/>
          </a:bodyPr>
          <a:lstStyle/>
          <a:p>
            <a:pPr marL="0" indent="0">
              <a:buNone/>
            </a:pPr>
            <a:endParaRPr lang="it-IT" dirty="0"/>
          </a:p>
          <a:p>
            <a:r>
              <a:rPr lang="it-IT" sz="5600" dirty="0"/>
              <a:t>Modello esemplare e tradizionale della </a:t>
            </a:r>
            <a:r>
              <a:rPr lang="it-IT" sz="5600" dirty="0" smtClean="0"/>
              <a:t>forma </a:t>
            </a:r>
            <a:r>
              <a:rPr lang="it-IT" sz="5600" dirty="0"/>
              <a:t>di governo parlamentare monista classica.</a:t>
            </a:r>
          </a:p>
          <a:p>
            <a:r>
              <a:rPr lang="it-IT" sz="5600" dirty="0" smtClean="0"/>
              <a:t>Non è razionalizzato</a:t>
            </a:r>
            <a:r>
              <a:rPr lang="it-IT" sz="5600" dirty="0"/>
              <a:t>, si basa su </a:t>
            </a:r>
            <a:r>
              <a:rPr lang="it-IT" sz="5600" dirty="0" smtClean="0"/>
              <a:t>norme </a:t>
            </a:r>
            <a:r>
              <a:rPr lang="it-IT" sz="5600" dirty="0"/>
              <a:t>non scritte, consuetudinarie e convenzionali. Ciò lo ha reso adattabile al mutamento delle situazioni sociali e politiche, garantendone una sostanziale continuità dal XIX secolo ad oggi. </a:t>
            </a:r>
            <a:r>
              <a:rPr lang="it-IT" sz="5600" dirty="0" smtClean="0"/>
              <a:t> Vi </a:t>
            </a:r>
            <a:r>
              <a:rPr lang="it-IT" sz="5600" dirty="0"/>
              <a:t>sono </a:t>
            </a:r>
            <a:r>
              <a:rPr lang="it-IT" sz="5600" dirty="0" smtClean="0"/>
              <a:t>stati i </a:t>
            </a:r>
            <a:r>
              <a:rPr lang="it-IT" sz="5600" dirty="0"/>
              <a:t>tentativi di razionalizzazione (meglio, di codificazione): </a:t>
            </a:r>
            <a:r>
              <a:rPr lang="it-IT" sz="5600" dirty="0" smtClean="0"/>
              <a:t>da ultimo, il </a:t>
            </a:r>
            <a:r>
              <a:rPr lang="it-IT" sz="5600" b="1" dirty="0" err="1" smtClean="0"/>
              <a:t>Fixed-term</a:t>
            </a:r>
            <a:r>
              <a:rPr lang="it-IT" sz="5600" b="1" dirty="0" smtClean="0"/>
              <a:t> </a:t>
            </a:r>
            <a:r>
              <a:rPr lang="it-IT" sz="5600" b="1" dirty="0" err="1"/>
              <a:t>Parliaments</a:t>
            </a:r>
            <a:r>
              <a:rPr lang="it-IT" sz="5600" b="1" dirty="0"/>
              <a:t> </a:t>
            </a:r>
            <a:r>
              <a:rPr lang="it-IT" sz="5600" b="1" dirty="0" err="1"/>
              <a:t>Act</a:t>
            </a:r>
            <a:r>
              <a:rPr lang="it-IT" sz="5600" b="1" dirty="0"/>
              <a:t> 2011. </a:t>
            </a:r>
            <a:r>
              <a:rPr lang="it-IT" sz="5600" dirty="0" smtClean="0"/>
              <a:t>0</a:t>
            </a:r>
            <a:endParaRPr lang="it-IT" sz="5600" dirty="0"/>
          </a:p>
          <a:p>
            <a:r>
              <a:rPr lang="it-IT" sz="5600" dirty="0"/>
              <a:t>Organi: Legislativo (Comuni, </a:t>
            </a:r>
            <a:r>
              <a:rPr lang="it-IT" sz="5600" i="1" dirty="0" err="1"/>
              <a:t>Lords</a:t>
            </a:r>
            <a:r>
              <a:rPr lang="it-IT" sz="5600" dirty="0"/>
              <a:t> e Corona</a:t>
            </a:r>
            <a:r>
              <a:rPr lang="it-IT" sz="5600" dirty="0" smtClean="0"/>
              <a:t>).</a:t>
            </a:r>
            <a:endParaRPr lang="it-IT" sz="5600" dirty="0"/>
          </a:p>
          <a:p>
            <a:r>
              <a:rPr lang="it-IT" sz="5600" dirty="0"/>
              <a:t>Solo la Camera dei Comuni è elettiva: sistema elettorale di tipo maggioritario a turno unico di tipo </a:t>
            </a:r>
            <a:r>
              <a:rPr lang="it-IT" sz="5600" i="1" dirty="0" err="1"/>
              <a:t>majority</a:t>
            </a:r>
            <a:r>
              <a:rPr lang="it-IT" sz="5600" dirty="0"/>
              <a:t> (</a:t>
            </a:r>
            <a:r>
              <a:rPr lang="it-IT" sz="5600" i="1" dirty="0"/>
              <a:t>first-pass-the post</a:t>
            </a:r>
            <a:r>
              <a:rPr lang="it-IT" sz="5600" dirty="0"/>
              <a:t>) che ha conservato la tendenza al bipartitismo: no un solo partito, ma tendenza a che solo due possano essere gli aspiranti a formare il governo.</a:t>
            </a:r>
          </a:p>
          <a:p>
            <a:r>
              <a:rPr lang="it-IT" sz="5600" dirty="0"/>
              <a:t>Solo la Camera dei Comuni entra in gioco per il rapporto fiduciario.</a:t>
            </a:r>
          </a:p>
          <a:p>
            <a:r>
              <a:rPr lang="it-IT" sz="5600" dirty="0"/>
              <a:t>Bicameralismo non perfetto: come codificato anche dai </a:t>
            </a:r>
            <a:r>
              <a:rPr lang="it-IT" sz="5600" i="1" dirty="0" err="1"/>
              <a:t>Parliaments</a:t>
            </a:r>
            <a:r>
              <a:rPr lang="it-IT" sz="5600" i="1" dirty="0"/>
              <a:t> </a:t>
            </a:r>
            <a:r>
              <a:rPr lang="it-IT" sz="5600" i="1" dirty="0" err="1"/>
              <a:t>Act</a:t>
            </a:r>
            <a:r>
              <a:rPr lang="it-IT" sz="5600" dirty="0"/>
              <a:t> del 1911 e 1949.</a:t>
            </a:r>
          </a:p>
          <a:p>
            <a:r>
              <a:rPr lang="it-IT" sz="5600" u="sng" dirty="0"/>
              <a:t>Con le elezioni</a:t>
            </a:r>
            <a:r>
              <a:rPr lang="it-IT" sz="5600" dirty="0"/>
              <a:t>: si dà anche indicazione a primo Ministro. Nominato dalla Regina, ma per convenzione è il </a:t>
            </a:r>
            <a:r>
              <a:rPr lang="it-IT" sz="5600" i="1" dirty="0"/>
              <a:t>leader</a:t>
            </a:r>
            <a:r>
              <a:rPr lang="it-IT" sz="5600" dirty="0"/>
              <a:t> del partito che vince le elezioni e che, di solito, ottiene la maggioranza dei seggi ai Comuni.</a:t>
            </a:r>
          </a:p>
          <a:p>
            <a:r>
              <a:rPr lang="it-IT" sz="5600" dirty="0"/>
              <a:t>Esecutivo: Primo Ministro e suo Cabinet. Nominati e revocati da Corona, ma per convenzione anche designati da Primo Ministro.</a:t>
            </a:r>
          </a:p>
          <a:p>
            <a:r>
              <a:rPr lang="it-IT" sz="5600" dirty="0"/>
              <a:t>Primo Ministro è in posizione di </a:t>
            </a:r>
            <a:r>
              <a:rPr lang="it-IT" sz="5600" dirty="0" err="1"/>
              <a:t>sovraordinazione</a:t>
            </a:r>
            <a:r>
              <a:rPr lang="it-IT" sz="5600" dirty="0"/>
              <a:t> agli altri Ministri e esercita importanti poteri:</a:t>
            </a:r>
          </a:p>
          <a:p>
            <a:pPr lvl="0"/>
            <a:r>
              <a:rPr lang="it-IT" sz="5600" i="1" dirty="0"/>
              <a:t>patronage</a:t>
            </a:r>
            <a:r>
              <a:rPr lang="it-IT" sz="5600" dirty="0"/>
              <a:t>: propone le nomine dei magistrati, </a:t>
            </a:r>
            <a:r>
              <a:rPr lang="it-IT" sz="5600" i="1" dirty="0" err="1"/>
              <a:t>lords</a:t>
            </a:r>
            <a:r>
              <a:rPr lang="it-IT" sz="5600" dirty="0"/>
              <a:t> vitalizi</a:t>
            </a:r>
            <a:r>
              <a:rPr lang="it-IT" sz="5600" dirty="0" smtClean="0"/>
              <a:t>; nomina </a:t>
            </a:r>
            <a:r>
              <a:rPr lang="it-IT" sz="5600" dirty="0"/>
              <a:t>e revoca ministri</a:t>
            </a:r>
            <a:r>
              <a:rPr lang="it-IT" sz="5600" dirty="0" smtClean="0"/>
              <a:t>; decide </a:t>
            </a:r>
            <a:r>
              <a:rPr lang="it-IT" sz="5600" dirty="0"/>
              <a:t>lo scioglimento della Camera dei Comuni.</a:t>
            </a:r>
          </a:p>
          <a:p>
            <a:pPr lvl="0"/>
            <a:r>
              <a:rPr lang="it-IT" sz="5600" b="1" dirty="0"/>
              <a:t>Rapporti con il Parlamento</a:t>
            </a:r>
            <a:r>
              <a:rPr lang="it-IT" sz="5600" dirty="0" smtClean="0"/>
              <a:t>: fiducia presunta; discorso </a:t>
            </a:r>
            <a:r>
              <a:rPr lang="it-IT" sz="5600" dirty="0"/>
              <a:t>della Corona</a:t>
            </a:r>
          </a:p>
          <a:p>
            <a:pPr lvl="0"/>
            <a:r>
              <a:rPr lang="it-IT" sz="5600" dirty="0"/>
              <a:t>Responsabilità politica: molto raro che si dia sfiducia espressa. </a:t>
            </a:r>
            <a:r>
              <a:rPr lang="it-IT" sz="5600" dirty="0" smtClean="0"/>
              <a:t>Quando </a:t>
            </a:r>
            <a:r>
              <a:rPr lang="it-IT" sz="5600" dirty="0"/>
              <a:t>si verifica, si va a scioglimento, in base alla convenzione per cui spetta al popolo far valere la responsabilità politica (</a:t>
            </a:r>
            <a:r>
              <a:rPr lang="it-IT" sz="5600" b="1" dirty="0"/>
              <a:t>salvo il caso di sostituzione del leader</a:t>
            </a:r>
            <a:r>
              <a:rPr lang="it-IT" sz="5600" dirty="0" smtClean="0"/>
              <a:t>).</a:t>
            </a:r>
            <a:endParaRPr lang="it-IT" sz="5600" dirty="0"/>
          </a:p>
        </p:txBody>
      </p:sp>
    </p:spTree>
    <p:extLst>
      <p:ext uri="{BB962C8B-B14F-4D97-AF65-F5344CB8AC3E}">
        <p14:creationId xmlns:p14="http://schemas.microsoft.com/office/powerpoint/2010/main" val="1479560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Forma di Governo parlamentare</a:t>
            </a:r>
            <a:br>
              <a:rPr lang="it-IT" dirty="0" smtClean="0"/>
            </a:br>
            <a:r>
              <a:rPr lang="it-IT" dirty="0" smtClean="0"/>
              <a:t> a prevalenza dell’esecutivo (2)</a:t>
            </a:r>
            <a:endParaRPr lang="it-IT" dirty="0"/>
          </a:p>
        </p:txBody>
      </p:sp>
      <p:sp>
        <p:nvSpPr>
          <p:cNvPr id="3" name="Segnaposto contenuto 2"/>
          <p:cNvSpPr>
            <a:spLocks noGrp="1"/>
          </p:cNvSpPr>
          <p:nvPr>
            <p:ph idx="1"/>
          </p:nvPr>
        </p:nvSpPr>
        <p:spPr/>
        <p:txBody>
          <a:bodyPr>
            <a:normAutofit fontScale="55000" lnSpcReduction="20000"/>
          </a:bodyPr>
          <a:lstStyle/>
          <a:p>
            <a:r>
              <a:rPr lang="it-IT" dirty="0" smtClean="0"/>
              <a:t>La Corona è ridimensionata, i suoi poteri (</a:t>
            </a:r>
            <a:r>
              <a:rPr lang="it-IT" i="1" dirty="0" err="1" smtClean="0"/>
              <a:t>royal</a:t>
            </a:r>
            <a:r>
              <a:rPr lang="it-IT" i="1" dirty="0" smtClean="0"/>
              <a:t> </a:t>
            </a:r>
            <a:r>
              <a:rPr lang="it-IT" i="1" dirty="0" err="1" smtClean="0"/>
              <a:t>prerogatives</a:t>
            </a:r>
            <a:r>
              <a:rPr lang="it-IT" dirty="0" smtClean="0"/>
              <a:t>) sono formalmente da questa esercitati, ma sostanzialmente sono nelle mani del Primo Ministro. La titolarità formale, ovviamente è un limite alla assoluta discrezionalità del primo ministro.</a:t>
            </a:r>
          </a:p>
          <a:p>
            <a:r>
              <a:rPr lang="it-IT" dirty="0" smtClean="0"/>
              <a:t>Casi in cui riemerge la prerogativa:  mancata indicazione del leader; casi di </a:t>
            </a:r>
            <a:r>
              <a:rPr lang="it-IT" i="1" dirty="0" err="1" smtClean="0"/>
              <a:t>hung</a:t>
            </a:r>
            <a:r>
              <a:rPr lang="it-IT" i="1" dirty="0" smtClean="0"/>
              <a:t> </a:t>
            </a:r>
            <a:r>
              <a:rPr lang="it-IT" i="1" dirty="0" err="1" smtClean="0"/>
              <a:t>parliament</a:t>
            </a:r>
            <a:r>
              <a:rPr lang="it-IT" dirty="0" smtClean="0"/>
              <a:t>; revoca del primo ministro se attenta a democraticità ordinamento; rifiuto di scioglimento se inutile o contraria all’interesse nazionale.</a:t>
            </a:r>
          </a:p>
          <a:p>
            <a:r>
              <a:rPr lang="it-IT" u="sng" dirty="0" smtClean="0"/>
              <a:t>Ruolo opposizione:</a:t>
            </a:r>
          </a:p>
          <a:p>
            <a:r>
              <a:rPr lang="it-IT" dirty="0" smtClean="0"/>
              <a:t>Già si è detto che l’effetto della legislazione elettorale inglese è quello di originare un sistema partitico bipartitico: l’effetto non è quantitativo, ma qualitativo: 1) partito con la maggioranza assoluta dei seggi; 2) partito di opposizione che ha più degli altri effettive possibilità di vincere alle successive elezioni e di diventare il partito di maggioranza assoluta. </a:t>
            </a:r>
          </a:p>
          <a:p>
            <a:r>
              <a:rPr lang="it-IT" dirty="0" smtClean="0"/>
              <a:t>A questo partito è attribuito il ruolo di Opposizione di Sua Maestà: il</a:t>
            </a:r>
            <a:r>
              <a:rPr lang="it-IT" i="1" dirty="0" smtClean="0"/>
              <a:t> Ministers of the Crown Act 1937</a:t>
            </a:r>
            <a:r>
              <a:rPr lang="it-IT" dirty="0" smtClean="0"/>
              <a:t> conferisce al </a:t>
            </a:r>
            <a:r>
              <a:rPr lang="it-IT" i="1" dirty="0" smtClean="0"/>
              <a:t>leader</a:t>
            </a:r>
            <a:r>
              <a:rPr lang="it-IT" dirty="0" smtClean="0"/>
              <a:t> del principale partito di opposizione (quello che ha più possibilità di vincere le successive elezioni) uno </a:t>
            </a:r>
            <a:r>
              <a:rPr lang="it-IT" i="1" dirty="0" smtClean="0"/>
              <a:t>status</a:t>
            </a:r>
            <a:r>
              <a:rPr lang="it-IT" dirty="0" smtClean="0"/>
              <a:t> e un trattamento (anche economico) equiparabile a quelli dei Ministri. </a:t>
            </a:r>
          </a:p>
          <a:p>
            <a:r>
              <a:rPr lang="it-IT" dirty="0" smtClean="0"/>
              <a:t>In più è il «primo ministro» dello </a:t>
            </a:r>
            <a:r>
              <a:rPr lang="it-IT" i="1" dirty="0" err="1" smtClean="0"/>
              <a:t>shadow</a:t>
            </a:r>
            <a:r>
              <a:rPr lang="it-IT" i="1" dirty="0" smtClean="0"/>
              <a:t> cabinet</a:t>
            </a:r>
            <a:r>
              <a:rPr lang="it-IT" dirty="0" smtClean="0"/>
              <a:t>.</a:t>
            </a:r>
          </a:p>
          <a:p>
            <a:endParaRPr lang="it-IT" dirty="0"/>
          </a:p>
        </p:txBody>
      </p:sp>
    </p:spTree>
    <p:extLst>
      <p:ext uri="{BB962C8B-B14F-4D97-AF65-F5344CB8AC3E}">
        <p14:creationId xmlns:p14="http://schemas.microsoft.com/office/powerpoint/2010/main" val="21020278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Monista a prevalenza del Parlamento: Francia (III Repubblica: 1875-1940)</a:t>
            </a:r>
            <a:endParaRPr lang="it-IT" dirty="0"/>
          </a:p>
        </p:txBody>
      </p:sp>
      <p:sp>
        <p:nvSpPr>
          <p:cNvPr id="3" name="Segnaposto contenuto 2"/>
          <p:cNvSpPr>
            <a:spLocks noGrp="1"/>
          </p:cNvSpPr>
          <p:nvPr>
            <p:ph idx="1"/>
          </p:nvPr>
        </p:nvSpPr>
        <p:spPr/>
        <p:txBody>
          <a:bodyPr>
            <a:normAutofit fontScale="55000" lnSpcReduction="20000"/>
          </a:bodyPr>
          <a:lstStyle/>
          <a:p>
            <a:r>
              <a:rPr lang="it-IT" dirty="0" smtClean="0"/>
              <a:t>Esito di convenzioni più che di una rigorosa applicazione testi costituzionali);</a:t>
            </a:r>
          </a:p>
          <a:p>
            <a:r>
              <a:rPr lang="it-IT" dirty="0" smtClean="0"/>
              <a:t> Repubblica parlamentare, con presidente eletto per sette anni dalle camere riunite;  Parlamentare monista; esecutivo bicefalo: il presidente è parte dell’esecutivo; i ministri sono nominati dal presidente e potrebbero essere anche verso di lui responsabili; Camera e senato (indiretta elezione) sono in posizione paritaria;  Il presidente può sciogliere la Camera su parere conforme del Senato.</a:t>
            </a:r>
          </a:p>
          <a:p>
            <a:r>
              <a:rPr lang="it-IT" dirty="0" smtClean="0"/>
              <a:t>L’evoluzione denota un distacco da tale quadro: </a:t>
            </a:r>
          </a:p>
          <a:p>
            <a:pPr marL="514350" indent="-514350">
              <a:buAutoNum type="arabicParenR"/>
            </a:pPr>
            <a:r>
              <a:rPr lang="it-IT" dirty="0" smtClean="0"/>
              <a:t>dopo che il Presidente </a:t>
            </a:r>
            <a:r>
              <a:rPr lang="it-IT" dirty="0" err="1" smtClean="0"/>
              <a:t>MacMahon</a:t>
            </a:r>
            <a:r>
              <a:rPr lang="it-IT" dirty="0" smtClean="0"/>
              <a:t> fa uso nel 1877 del potere di scioglimento con esiti a lui avversi (si dimette), non verrà più utilizzato;</a:t>
            </a:r>
          </a:p>
          <a:p>
            <a:pPr marL="514350" indent="-514350">
              <a:buAutoNum type="arabicParenR"/>
            </a:pPr>
            <a:r>
              <a:rPr lang="it-IT" dirty="0" smtClean="0"/>
              <a:t>Dichiarazione del Presidente </a:t>
            </a:r>
            <a:r>
              <a:rPr lang="it-IT" dirty="0" err="1" smtClean="0"/>
              <a:t>Grévy</a:t>
            </a:r>
            <a:r>
              <a:rPr lang="it-IT" dirty="0" smtClean="0"/>
              <a:t> del 1879: sottomesso alla volontà popolare. Il presidente esce dal circuito dell’indirizzo politico.</a:t>
            </a:r>
          </a:p>
          <a:p>
            <a:r>
              <a:rPr lang="it-IT" dirty="0" smtClean="0"/>
              <a:t>Parlamento ha quindi un ruolo centrale: a tal punto influente (controlla esecutivo anche attraverso le commissioni permanenti) che basta un voto contrario per provocare le dimissioni del Governo, le quali, peraltro, non sono giuridicamente scritte e disciplinate.</a:t>
            </a:r>
          </a:p>
          <a:p>
            <a:r>
              <a:rPr lang="it-IT" dirty="0" smtClean="0"/>
              <a:t>Lo stesso Primo Ministro non è figura contemplata: si afferma in via di prassi e viene codificata solo nel 1934.</a:t>
            </a:r>
          </a:p>
          <a:p>
            <a:r>
              <a:rPr lang="it-IT" dirty="0" smtClean="0"/>
              <a:t>Deriva verso assemblearismo o a parlamentarismo assoluto.</a:t>
            </a:r>
          </a:p>
          <a:p>
            <a:endParaRPr lang="it-IT" dirty="0"/>
          </a:p>
        </p:txBody>
      </p:sp>
    </p:spTree>
    <p:extLst>
      <p:ext uri="{BB962C8B-B14F-4D97-AF65-F5344CB8AC3E}">
        <p14:creationId xmlns:p14="http://schemas.microsoft.com/office/powerpoint/2010/main" val="205658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Razionalizzazione della forma di governo</a:t>
            </a:r>
            <a:endParaRPr lang="it-IT" dirty="0"/>
          </a:p>
        </p:txBody>
      </p:sp>
      <p:sp>
        <p:nvSpPr>
          <p:cNvPr id="3" name="Segnaposto contenuto 2"/>
          <p:cNvSpPr>
            <a:spLocks noGrp="1"/>
          </p:cNvSpPr>
          <p:nvPr>
            <p:ph idx="1"/>
          </p:nvPr>
        </p:nvSpPr>
        <p:spPr/>
        <p:txBody>
          <a:bodyPr>
            <a:normAutofit fontScale="62500" lnSpcReduction="20000"/>
          </a:bodyPr>
          <a:lstStyle/>
          <a:p>
            <a:r>
              <a:rPr lang="it-IT" dirty="0" smtClean="0"/>
              <a:t>Con la fine della prima guerra mondiale ci si propone di razionalizzare la forma di governo: </a:t>
            </a:r>
          </a:p>
          <a:p>
            <a:pPr marL="514350" indent="-514350">
              <a:buAutoNum type="arabicParenR"/>
            </a:pPr>
            <a:r>
              <a:rPr lang="it-IT" dirty="0" smtClean="0"/>
              <a:t>rafforzare la stabilità degli esecutivi;</a:t>
            </a:r>
          </a:p>
          <a:p>
            <a:pPr marL="514350" indent="-514350">
              <a:buAutoNum type="arabicParenR"/>
            </a:pPr>
            <a:r>
              <a:rPr lang="it-IT" dirty="0" smtClean="0"/>
              <a:t>mettere per iscritto le norme relative al rapporto di fiducia: il governo ha l’obbligo di dimettersi solo in ipotesi di approvazione di mozione di sfiducia;</a:t>
            </a:r>
          </a:p>
          <a:p>
            <a:pPr marL="514350" indent="-514350">
              <a:buAutoNum type="arabicParenR"/>
            </a:pPr>
            <a:r>
              <a:rPr lang="it-IT" dirty="0" smtClean="0"/>
              <a:t>Ridimensionamento capo dello stato. </a:t>
            </a:r>
          </a:p>
          <a:p>
            <a:r>
              <a:rPr lang="it-IT" dirty="0" smtClean="0"/>
              <a:t>Due modelli: monista (Austria e Cecoslovacchia); dualista (Germania di Weimar).</a:t>
            </a:r>
          </a:p>
          <a:p>
            <a:r>
              <a:rPr lang="it-IT" dirty="0" smtClean="0"/>
              <a:t>In entrambi i casi: né la scrittura delle regole sulla sfiducia né la elezione del capo dello stato mettono al riparo dall’avvento dei totalitarismi.</a:t>
            </a:r>
          </a:p>
          <a:p>
            <a:r>
              <a:rPr lang="it-IT" dirty="0" smtClean="0"/>
              <a:t>Dopo la seconda guerra mondiale: 	</a:t>
            </a:r>
          </a:p>
          <a:p>
            <a:pPr marL="514350" indent="-514350">
              <a:buAutoNum type="arabicParenR"/>
            </a:pPr>
            <a:r>
              <a:rPr lang="it-IT" dirty="0" smtClean="0"/>
              <a:t>Razionalizzare il rapporto di fiducia nei suoi vari aspetti; </a:t>
            </a:r>
          </a:p>
          <a:p>
            <a:pPr marL="514350" indent="-514350">
              <a:buAutoNum type="arabicParenR"/>
            </a:pPr>
            <a:r>
              <a:rPr lang="it-IT" dirty="0" smtClean="0"/>
              <a:t>si aggiunge la previsione di organi di garanzia (tribunali costituzionali) chiamati a mediare e risolvere potenziali conflitti tra poteri ed evitare così le degenerazioni del primo tentativo di razionalizzazione.</a:t>
            </a:r>
          </a:p>
          <a:p>
            <a:pPr marL="0" indent="0">
              <a:buNone/>
            </a:pPr>
            <a:endParaRPr lang="it-IT" dirty="0" smtClean="0"/>
          </a:p>
          <a:p>
            <a:endParaRPr lang="it-IT" dirty="0" smtClean="0"/>
          </a:p>
          <a:p>
            <a:endParaRPr lang="it-IT" dirty="0"/>
          </a:p>
        </p:txBody>
      </p:sp>
    </p:spTree>
    <p:extLst>
      <p:ext uri="{BB962C8B-B14F-4D97-AF65-F5344CB8AC3E}">
        <p14:creationId xmlns:p14="http://schemas.microsoft.com/office/powerpoint/2010/main" val="1974517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forma di governo presidenziale</a:t>
            </a:r>
            <a:endParaRPr lang="it-IT" dirty="0"/>
          </a:p>
        </p:txBody>
      </p:sp>
      <p:sp>
        <p:nvSpPr>
          <p:cNvPr id="3" name="Segnaposto contenuto 2"/>
          <p:cNvSpPr>
            <a:spLocks noGrp="1"/>
          </p:cNvSpPr>
          <p:nvPr>
            <p:ph idx="1"/>
          </p:nvPr>
        </p:nvSpPr>
        <p:spPr/>
        <p:txBody>
          <a:bodyPr>
            <a:noAutofit/>
          </a:bodyPr>
          <a:lstStyle/>
          <a:p>
            <a:r>
              <a:rPr lang="it-IT" sz="2000" dirty="0" smtClean="0"/>
              <a:t>Caratteristiche essenziali: esecutivo monocratico (presidente direttamente espressivo della volontà popolare); separazione rigida dei poteri (non c’è fiducia, non c’è scioglimento).</a:t>
            </a:r>
          </a:p>
          <a:p>
            <a:r>
              <a:rPr lang="it-IT" sz="2000" b="1" dirty="0" smtClean="0"/>
              <a:t>Stati Uniti d’America</a:t>
            </a:r>
            <a:r>
              <a:rPr lang="it-IT" sz="2000" dirty="0" smtClean="0"/>
              <a:t>: deriva dalla monarchia costituzionale inglese. Forma di governo dualistica, dove, però, la differente legittimazione non deriva da ragioni di classe sociale, ma dalla circostanza che presidente e congresso attingono entrambi alla sovranità popolare.</a:t>
            </a:r>
          </a:p>
          <a:p>
            <a:r>
              <a:rPr lang="it-IT" sz="2000" dirty="0" smtClean="0"/>
              <a:t>LEGISLATIVO è composto dal Congresso: </a:t>
            </a:r>
            <a:r>
              <a:rPr lang="it-IT" sz="2000" i="1" dirty="0" smtClean="0"/>
              <a:t>House of </a:t>
            </a:r>
            <a:r>
              <a:rPr lang="it-IT" sz="2000" i="1" dirty="0" err="1" smtClean="0"/>
              <a:t>Representatives</a:t>
            </a:r>
            <a:r>
              <a:rPr lang="it-IT" sz="2000" i="1" dirty="0" smtClean="0"/>
              <a:t> </a:t>
            </a:r>
            <a:r>
              <a:rPr lang="it-IT" sz="2000" dirty="0" smtClean="0"/>
              <a:t>(ogni due anni dall’intero corpo elettorale: esprime il principio nazionale); </a:t>
            </a:r>
            <a:r>
              <a:rPr lang="it-IT" sz="2000" i="1" dirty="0" err="1" smtClean="0"/>
              <a:t>Senate</a:t>
            </a:r>
            <a:r>
              <a:rPr lang="it-IT" sz="2000" dirty="0" smtClean="0"/>
              <a:t> (due per Stato: principio federale. Durano in carica sei anni e si rinnovano ogni due: organo permanente; eletti dal popolo dal 1913: XVII </a:t>
            </a:r>
            <a:r>
              <a:rPr lang="it-IT" sz="2000" dirty="0" err="1" smtClean="0"/>
              <a:t>em</a:t>
            </a:r>
            <a:r>
              <a:rPr lang="it-IT" sz="2000" dirty="0" smtClean="0"/>
              <a:t>.). </a:t>
            </a:r>
          </a:p>
          <a:p>
            <a:r>
              <a:rPr lang="it-IT" sz="2000" dirty="0" smtClean="0"/>
              <a:t>ESECUTIVO: affidato al Presidente. Dura in carica 4 anni rinnovabile una sola volta (XXII </a:t>
            </a:r>
            <a:r>
              <a:rPr lang="it-IT" sz="2000" dirty="0" err="1" smtClean="0"/>
              <a:t>em</a:t>
            </a:r>
            <a:r>
              <a:rPr lang="it-IT" sz="2000" dirty="0" smtClean="0"/>
              <a:t> del 1951). Elezione di II grado</a:t>
            </a:r>
            <a:endParaRPr lang="it-IT" sz="2000" dirty="0"/>
          </a:p>
        </p:txBody>
      </p:sp>
    </p:spTree>
    <p:extLst>
      <p:ext uri="{BB962C8B-B14F-4D97-AF65-F5344CB8AC3E}">
        <p14:creationId xmlns:p14="http://schemas.microsoft.com/office/powerpoint/2010/main" val="1458354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2164</Words>
  <Application>Microsoft Office PowerPoint</Application>
  <PresentationFormat>Presentazione su schermo (4:3)</PresentationFormat>
  <Paragraphs>108</Paragraphs>
  <Slides>13</Slides>
  <Notes>0</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Tema di Office</vt:lpstr>
      <vt:lpstr>Forme di Governo</vt:lpstr>
      <vt:lpstr>Monarchia costituzionale</vt:lpstr>
      <vt:lpstr>Forma di governo Parlamentare</vt:lpstr>
      <vt:lpstr>Forma di governo parlamentare</vt:lpstr>
      <vt:lpstr>Forma di Governo parlamentare  a prevalenza dell’esecutivo (1)</vt:lpstr>
      <vt:lpstr>Forma di Governo parlamentare  a prevalenza dell’esecutivo (2)</vt:lpstr>
      <vt:lpstr>Monista a prevalenza del Parlamento: Francia (III Repubblica: 1875-1940)</vt:lpstr>
      <vt:lpstr>Razionalizzazione della forma di governo</vt:lpstr>
      <vt:lpstr>forma di governo presidenziale</vt:lpstr>
      <vt:lpstr>Checks and Balances</vt:lpstr>
      <vt:lpstr>Forma di governo direttoriale</vt:lpstr>
      <vt:lpstr>Forma di governo semipresidenziale</vt:lpstr>
      <vt:lpstr>Francia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Forme di Governo</dc:title>
  <dc:creator>Matteo Nicolini</dc:creator>
  <cp:lastModifiedBy>Chiara Bertoni</cp:lastModifiedBy>
  <cp:revision>7</cp:revision>
  <dcterms:created xsi:type="dcterms:W3CDTF">2013-04-18T08:24:03Z</dcterms:created>
  <dcterms:modified xsi:type="dcterms:W3CDTF">2013-04-19T13:19:24Z</dcterms:modified>
</cp:coreProperties>
</file>