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99" r:id="rId11"/>
    <p:sldId id="269" r:id="rId12"/>
    <p:sldId id="267" r:id="rId13"/>
    <p:sldId id="265" r:id="rId14"/>
    <p:sldId id="268" r:id="rId15"/>
    <p:sldId id="270" r:id="rId16"/>
    <p:sldId id="290" r:id="rId17"/>
    <p:sldId id="279" r:id="rId18"/>
    <p:sldId id="280" r:id="rId19"/>
    <p:sldId id="282" r:id="rId20"/>
    <p:sldId id="283" r:id="rId21"/>
    <p:sldId id="284" r:id="rId22"/>
    <p:sldId id="285" r:id="rId23"/>
    <p:sldId id="286" r:id="rId24"/>
    <p:sldId id="287" r:id="rId25"/>
    <p:sldId id="288" r:id="rId26"/>
    <p:sldId id="289" r:id="rId27"/>
    <p:sldId id="294" r:id="rId28"/>
    <p:sldId id="293" r:id="rId29"/>
    <p:sldId id="300" r:id="rId30"/>
    <p:sldId id="295" r:id="rId31"/>
    <p:sldId id="296" r:id="rId32"/>
    <p:sldId id="297" r:id="rId33"/>
    <p:sldId id="298" r:id="rId34"/>
    <p:sldId id="271" r:id="rId35"/>
    <p:sldId id="272" r:id="rId36"/>
    <p:sldId id="273" r:id="rId37"/>
    <p:sldId id="274" r:id="rId3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80" autoAdjust="0"/>
  </p:normalViewPr>
  <p:slideViewPr>
    <p:cSldViewPr>
      <p:cViewPr varScale="1">
        <p:scale>
          <a:sx n="86" d="100"/>
          <a:sy n="86" d="100"/>
        </p:scale>
        <p:origin x="-1542" y="-78"/>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1" Type="http://schemas.openxmlformats.org/officeDocument/2006/relationships/package" Target="../embeddings/Hoja_de_c_lculo_de_Microsoft_Office_Excel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a:pPr>
            <a:r>
              <a:rPr lang="es-ES" dirty="0" err="1" smtClean="0"/>
              <a:t>Tratti</a:t>
            </a:r>
            <a:endParaRPr lang="es-ES" dirty="0"/>
          </a:p>
        </c:rich>
      </c:tx>
      <c:layout/>
    </c:title>
    <c:plotArea>
      <c:layout/>
      <c:barChart>
        <c:barDir val="bar"/>
        <c:grouping val="clustered"/>
        <c:ser>
          <c:idx val="0"/>
          <c:order val="0"/>
          <c:tx>
            <c:strRef>
              <c:f>Hoja1!$B$1</c:f>
              <c:strCache>
                <c:ptCount val="1"/>
                <c:pt idx="0">
                  <c:v>Columna1</c:v>
                </c:pt>
              </c:strCache>
            </c:strRef>
          </c:tx>
          <c:dLbls>
            <c:showVal val="1"/>
          </c:dLbls>
          <c:cat>
            <c:strRef>
              <c:f>Hoja1!$A$2:$A$12</c:f>
              <c:strCache>
                <c:ptCount val="11"/>
                <c:pt idx="0">
                  <c:v>Dislocazione a destra</c:v>
                </c:pt>
                <c:pt idx="1">
                  <c:v>Dislocazione a sinistra </c:v>
                </c:pt>
                <c:pt idx="2">
                  <c:v>Averci</c:v>
                </c:pt>
                <c:pt idx="3">
                  <c:v>Congiuntivo/indicativo</c:v>
                </c:pt>
                <c:pt idx="4">
                  <c:v>Te soggetto</c:v>
                </c:pt>
                <c:pt idx="5">
                  <c:v>Doppio dativo</c:v>
                </c:pt>
                <c:pt idx="6">
                  <c:v>Imperfetto/condizionale</c:v>
                </c:pt>
                <c:pt idx="7">
                  <c:v>Fare polifunzionale</c:v>
                </c:pt>
                <c:pt idx="8">
                  <c:v>Pronominalizzazione verbale</c:v>
                </c:pt>
                <c:pt idx="9">
                  <c:v>Dativo GLI/LE</c:v>
                </c:pt>
                <c:pt idx="10">
                  <c:v>Accusativo preposizionale</c:v>
                </c:pt>
              </c:strCache>
            </c:strRef>
          </c:cat>
          <c:val>
            <c:numRef>
              <c:f>Hoja1!$B$2:$B$12</c:f>
              <c:numCache>
                <c:formatCode>General</c:formatCode>
                <c:ptCount val="11"/>
                <c:pt idx="0">
                  <c:v>126</c:v>
                </c:pt>
                <c:pt idx="1">
                  <c:v>114</c:v>
                </c:pt>
                <c:pt idx="2">
                  <c:v>113</c:v>
                </c:pt>
                <c:pt idx="3">
                  <c:v>65</c:v>
                </c:pt>
                <c:pt idx="4">
                  <c:v>59</c:v>
                </c:pt>
                <c:pt idx="5">
                  <c:v>59</c:v>
                </c:pt>
                <c:pt idx="6">
                  <c:v>23</c:v>
                </c:pt>
                <c:pt idx="7">
                  <c:v>19</c:v>
                </c:pt>
                <c:pt idx="8">
                  <c:v>17</c:v>
                </c:pt>
                <c:pt idx="9">
                  <c:v>15</c:v>
                </c:pt>
                <c:pt idx="10">
                  <c:v>14</c:v>
                </c:pt>
              </c:numCache>
            </c:numRef>
          </c:val>
        </c:ser>
        <c:axId val="94619904"/>
        <c:axId val="94629888"/>
      </c:barChart>
      <c:catAx>
        <c:axId val="94619904"/>
        <c:scaling>
          <c:orientation val="minMax"/>
        </c:scaling>
        <c:axPos val="l"/>
        <c:tickLblPos val="nextTo"/>
        <c:crossAx val="94629888"/>
        <c:crosses val="autoZero"/>
        <c:auto val="1"/>
        <c:lblAlgn val="ctr"/>
        <c:lblOffset val="100"/>
      </c:catAx>
      <c:valAx>
        <c:axId val="94629888"/>
        <c:scaling>
          <c:orientation val="minMax"/>
        </c:scaling>
        <c:axPos val="b"/>
        <c:majorGridlines/>
        <c:numFmt formatCode="General" sourceLinked="1"/>
        <c:tickLblPos val="nextTo"/>
        <c:crossAx val="94619904"/>
        <c:crosses val="autoZero"/>
        <c:crossBetween val="between"/>
      </c:valAx>
    </c:plotArea>
    <c:plotVisOnly val="1"/>
  </c:chart>
  <c:txPr>
    <a:bodyPr/>
    <a:lstStyle/>
    <a:p>
      <a:pPr>
        <a:defRPr sz="1800"/>
      </a:pPr>
      <a:endParaRPr lang="es-ES"/>
    </a:p>
  </c:txPr>
  <c:externalData r:id="rId1"/>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6 Redondear rectángulo de esquina diagonal"/>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7 Título"/>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10" name="9 Marcador de fecha"/>
          <p:cNvSpPr>
            <a:spLocks noGrp="1"/>
          </p:cNvSpPr>
          <p:nvPr>
            <p:ph type="dt" sz="half" idx="10"/>
          </p:nvPr>
        </p:nvSpPr>
        <p:spPr>
          <a:xfrm>
            <a:off x="5562600" y="6509004"/>
            <a:ext cx="3002280" cy="274320"/>
          </a:xfrm>
        </p:spPr>
        <p:txBody>
          <a:bodyPr vert="horz" rtlCol="0"/>
          <a:lstStyle>
            <a:extLst/>
          </a:lstStyle>
          <a:p>
            <a:fld id="{230308A2-5347-4B8F-9DA0-94A8C4811A90}" type="datetimeFigureOut">
              <a:rPr lang="es-ES" smtClean="0"/>
              <a:pPr/>
              <a:t>18/04/2016</a:t>
            </a:fld>
            <a:endParaRPr lang="es-ES"/>
          </a:p>
        </p:txBody>
      </p:sp>
      <p:sp>
        <p:nvSpPr>
          <p:cNvPr id="11" name="10 Marcador de número de diapositiva"/>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0BFCC4E-9FEC-464D-8A3A-7449EE219B6B}" type="slidenum">
              <a:rPr lang="es-ES" smtClean="0"/>
              <a:pPr/>
              <a:t>‹Nº›</a:t>
            </a:fld>
            <a:endParaRPr lang="es-ES"/>
          </a:p>
        </p:txBody>
      </p:sp>
      <p:sp>
        <p:nvSpPr>
          <p:cNvPr id="12" name="11 Marcador de pie de página"/>
          <p:cNvSpPr>
            <a:spLocks noGrp="1"/>
          </p:cNvSpPr>
          <p:nvPr>
            <p:ph type="ftr" sz="quarter" idx="12"/>
          </p:nvPr>
        </p:nvSpPr>
        <p:spPr>
          <a:xfrm>
            <a:off x="1600200" y="6509004"/>
            <a:ext cx="3907464" cy="274320"/>
          </a:xfrm>
        </p:spPr>
        <p:txBody>
          <a:bodyPr vert="horz" rtlCol="0"/>
          <a:lstStyle>
            <a:extLst/>
          </a:lstStyle>
          <a:p>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0BFCC4E-9FEC-464D-8A3A-7449EE219B6B}"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lvl1pPr algn="l">
              <a:defRPr/>
            </a:lvl1pPr>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0BFCC4E-9FEC-464D-8A3A-7449EE219B6B}"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7" name="6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70BFCC4E-9FEC-464D-8A3A-7449EE219B6B}"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7" name="6 Rectángulo"/>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8" name="7 Marcador de fecha"/>
          <p:cNvSpPr>
            <a:spLocks noGrp="1"/>
          </p:cNvSpPr>
          <p:nvPr>
            <p:ph type="dt" sz="half" idx="10"/>
          </p:nvPr>
        </p:nvSpPr>
        <p:spPr>
          <a:xfrm>
            <a:off x="5562600" y="6513670"/>
            <a:ext cx="3002280" cy="274320"/>
          </a:xfrm>
        </p:spPr>
        <p:txBody>
          <a:bodyPr vert="horz" rtlCol="0"/>
          <a:lstStyle>
            <a:extLst/>
          </a:lstStyle>
          <a:p>
            <a:fld id="{230308A2-5347-4B8F-9DA0-94A8C4811A90}" type="datetimeFigureOut">
              <a:rPr lang="es-ES" smtClean="0"/>
              <a:pPr/>
              <a:t>18/04/2016</a:t>
            </a:fld>
            <a:endParaRPr lang="es-ES"/>
          </a:p>
        </p:txBody>
      </p:sp>
      <p:sp>
        <p:nvSpPr>
          <p:cNvPr id="9" name="8 Marcador de número de diapositiva"/>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0BFCC4E-9FEC-464D-8A3A-7449EE219B6B}" type="slidenum">
              <a:rPr lang="es-ES" smtClean="0"/>
              <a:pPr/>
              <a:t>‹Nº›</a:t>
            </a:fld>
            <a:endParaRPr lang="es-ES"/>
          </a:p>
        </p:txBody>
      </p:sp>
      <p:sp>
        <p:nvSpPr>
          <p:cNvPr id="10" name="9 Marcador de pie de página"/>
          <p:cNvSpPr>
            <a:spLocks noGrp="1"/>
          </p:cNvSpPr>
          <p:nvPr>
            <p:ph type="ftr" sz="quarter" idx="12"/>
          </p:nvPr>
        </p:nvSpPr>
        <p:spPr>
          <a:xfrm>
            <a:off x="1600200" y="6513670"/>
            <a:ext cx="3907464" cy="274320"/>
          </a:xfrm>
        </p:spPr>
        <p:txBody>
          <a:bodyPr vert="horz" rtlCol="0"/>
          <a:lstStyle>
            <a:extLst/>
          </a:lstStyle>
          <a:p>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a:xfrm>
            <a:off x="8641080" y="6514568"/>
            <a:ext cx="464288" cy="274320"/>
          </a:xfrm>
        </p:spPr>
        <p:txBody>
          <a:bodyPr/>
          <a:lstStyle>
            <a:extLst/>
          </a:lstStyle>
          <a:p>
            <a:fld id="{70BFCC4E-9FEC-464D-8A3A-7449EE219B6B}" type="slidenum">
              <a:rPr lang="es-ES" smtClean="0"/>
              <a:pPr/>
              <a:t>‹Nº›</a:t>
            </a:fld>
            <a:endParaRPr lang="es-ES"/>
          </a:p>
        </p:txBody>
      </p:sp>
      <p:sp>
        <p:nvSpPr>
          <p:cNvPr id="10" name="9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9 Rectángulo"/>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10 Rectángulo"/>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1 Título"/>
          <p:cNvSpPr>
            <a:spLocks noGrp="1"/>
          </p:cNvSpPr>
          <p:nvPr>
            <p:ph type="title"/>
          </p:nvPr>
        </p:nvSpPr>
        <p:spPr>
          <a:xfrm>
            <a:off x="457200" y="251948"/>
            <a:ext cx="8229600"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a:xfrm>
            <a:off x="8641080" y="6514568"/>
            <a:ext cx="464288" cy="274320"/>
          </a:xfrm>
        </p:spPr>
        <p:txBody>
          <a:bodyPr/>
          <a:lstStyle>
            <a:extLst/>
          </a:lstStyle>
          <a:p>
            <a:fld id="{70BFCC4E-9FEC-464D-8A3A-7449EE219B6B}"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53218"/>
            <a:ext cx="8229600"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70BFCC4E-9FEC-464D-8A3A-7449EE219B6B}" type="slidenum">
              <a:rPr lang="es-ES" smtClean="0"/>
              <a:pPr/>
              <a:t>‹Nº›</a:t>
            </a:fld>
            <a:endParaRPr lang="es-ES"/>
          </a:p>
        </p:txBody>
      </p:sp>
      <p:sp>
        <p:nvSpPr>
          <p:cNvPr id="7" name="6 Rectángulo"/>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230308A2-5347-4B8F-9DA0-94A8C4811A90}" type="datetimeFigureOut">
              <a:rPr lang="es-ES" smtClean="0"/>
              <a:pPr/>
              <a:t>18/04/2016</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70BFCC4E-9FEC-464D-8A3A-7449EE219B6B}"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8" name="7 Rectángulo"/>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1 Título"/>
          <p:cNvSpPr>
            <a:spLocks noGrp="1"/>
          </p:cNvSpPr>
          <p:nvPr>
            <p:ph type="title"/>
          </p:nvPr>
        </p:nvSpPr>
        <p:spPr>
          <a:xfrm>
            <a:off x="4963136" y="304800"/>
            <a:ext cx="3931920" cy="762000"/>
          </a:xfrm>
        </p:spPr>
        <p:txBody>
          <a:bodyPr anchor="b"/>
          <a:lstStyle>
            <a:lvl1pPr marL="0" algn="r">
              <a:buNone/>
              <a:defRPr sz="2000" b="1"/>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9" name="8 Marcador de fecha"/>
          <p:cNvSpPr>
            <a:spLocks noGrp="1"/>
          </p:cNvSpPr>
          <p:nvPr>
            <p:ph type="dt" sz="half" idx="10"/>
          </p:nvPr>
        </p:nvSpPr>
        <p:spPr>
          <a:xfrm>
            <a:off x="5562600" y="6513670"/>
            <a:ext cx="3002280" cy="274320"/>
          </a:xfrm>
        </p:spPr>
        <p:txBody>
          <a:bodyPr vert="horz" rtlCol="0"/>
          <a:lstStyle>
            <a:extLst/>
          </a:lstStyle>
          <a:p>
            <a:fld id="{230308A2-5347-4B8F-9DA0-94A8C4811A90}" type="datetimeFigureOut">
              <a:rPr lang="es-ES" smtClean="0"/>
              <a:pPr/>
              <a:t>18/04/2016</a:t>
            </a:fld>
            <a:endParaRPr lang="es-ES"/>
          </a:p>
        </p:txBody>
      </p:sp>
      <p:sp>
        <p:nvSpPr>
          <p:cNvPr id="10" name="9 Marcador de número de diapositiva"/>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0BFCC4E-9FEC-464D-8A3A-7449EE219B6B}" type="slidenum">
              <a:rPr lang="es-ES" smtClean="0"/>
              <a:pPr/>
              <a:t>‹Nº›</a:t>
            </a:fld>
            <a:endParaRPr lang="es-ES"/>
          </a:p>
        </p:txBody>
      </p:sp>
      <p:sp>
        <p:nvSpPr>
          <p:cNvPr id="11" name="10 Marcador de pie de página"/>
          <p:cNvSpPr>
            <a:spLocks noGrp="1"/>
          </p:cNvSpPr>
          <p:nvPr>
            <p:ph type="ftr" sz="quarter" idx="12"/>
          </p:nvPr>
        </p:nvSpPr>
        <p:spPr>
          <a:xfrm>
            <a:off x="1600200" y="6513670"/>
            <a:ext cx="3907464" cy="274320"/>
          </a:xfrm>
        </p:spPr>
        <p:txBody>
          <a:bodyPr vert="horz" rtlCol="0"/>
          <a:lstStyle>
            <a:extLst/>
          </a:lstStyle>
          <a:p>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3040443" y="4724400"/>
            <a:ext cx="5486400" cy="664536"/>
          </a:xfrm>
        </p:spPr>
        <p:txBody>
          <a:bodyPr anchor="b"/>
          <a:lstStyle>
            <a:lvl1pPr marL="0" algn="r">
              <a:buNone/>
              <a:defRPr sz="2000" b="1"/>
            </a:lvl1pPr>
            <a:extLst/>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13" name="12 Marcador de posición de imagen"/>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8" name="7 Marcador de fecha"/>
          <p:cNvSpPr>
            <a:spLocks noGrp="1"/>
          </p:cNvSpPr>
          <p:nvPr>
            <p:ph type="dt" sz="half" idx="10"/>
          </p:nvPr>
        </p:nvSpPr>
        <p:spPr>
          <a:xfrm>
            <a:off x="5562600" y="6509004"/>
            <a:ext cx="3002280" cy="274320"/>
          </a:xfrm>
        </p:spPr>
        <p:txBody>
          <a:bodyPr vert="horz" rtlCol="0"/>
          <a:lstStyle>
            <a:extLst/>
          </a:lstStyle>
          <a:p>
            <a:fld id="{230308A2-5347-4B8F-9DA0-94A8C4811A90}" type="datetimeFigureOut">
              <a:rPr lang="es-ES" smtClean="0"/>
              <a:pPr/>
              <a:t>18/04/2016</a:t>
            </a:fld>
            <a:endParaRPr lang="es-ES"/>
          </a:p>
        </p:txBody>
      </p:sp>
      <p:sp>
        <p:nvSpPr>
          <p:cNvPr id="9" name="8 Marcador de número de diapositiva"/>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0BFCC4E-9FEC-464D-8A3A-7449EE219B6B}" type="slidenum">
              <a:rPr lang="es-ES" smtClean="0"/>
              <a:pPr/>
              <a:t>‹Nº›</a:t>
            </a:fld>
            <a:endParaRPr lang="es-ES"/>
          </a:p>
        </p:txBody>
      </p:sp>
      <p:sp>
        <p:nvSpPr>
          <p:cNvPr id="10" name="9 Marcador de pie de página"/>
          <p:cNvSpPr>
            <a:spLocks noGrp="1"/>
          </p:cNvSpPr>
          <p:nvPr>
            <p:ph type="ftr" sz="quarter" idx="12"/>
          </p:nvPr>
        </p:nvSpPr>
        <p:spPr>
          <a:xfrm>
            <a:off x="1600200" y="6509004"/>
            <a:ext cx="3907464" cy="274320"/>
          </a:xfrm>
        </p:spPr>
        <p:txBody>
          <a:bodyPr vert="horz" rtlCol="0"/>
          <a:lstStyle>
            <a:extLst/>
          </a:lstStyle>
          <a:p>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6 Redondear rectángulo de esquina diagonal"/>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pie de página"/>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s-ES"/>
          </a:p>
        </p:txBody>
      </p:sp>
      <p:sp>
        <p:nvSpPr>
          <p:cNvPr id="14" name="13 Marcador de fecha"/>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230308A2-5347-4B8F-9DA0-94A8C4811A90}" type="datetimeFigureOut">
              <a:rPr lang="es-ES" smtClean="0"/>
              <a:pPr/>
              <a:t>18/04/2016</a:t>
            </a:fld>
            <a:endParaRPr lang="es-ES"/>
          </a:p>
        </p:txBody>
      </p:sp>
      <p:sp>
        <p:nvSpPr>
          <p:cNvPr id="23" name="22 Marcador de número de diapositiva"/>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0BFCC4E-9FEC-464D-8A3A-7449EE219B6B}" type="slidenum">
              <a:rPr lang="es-ES" smtClean="0"/>
              <a:pPr/>
              <a:t>‹Nº›</a:t>
            </a:fld>
            <a:endParaRPr lang="es-ES"/>
          </a:p>
        </p:txBody>
      </p:sp>
      <p:sp>
        <p:nvSpPr>
          <p:cNvPr id="22" name="21 Marcador de título"/>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pPr algn="ctr"/>
            <a:r>
              <a:rPr lang="es-ES" dirty="0" smtClean="0"/>
              <a:t>Las marcas de oralidad: un desafío para el traductor</a:t>
            </a:r>
            <a:br>
              <a:rPr lang="es-ES" dirty="0" smtClean="0"/>
            </a:br>
            <a:endParaRPr lang="es-ES" dirty="0"/>
          </a:p>
        </p:txBody>
      </p:sp>
      <p:sp>
        <p:nvSpPr>
          <p:cNvPr id="5" name="4 Subtítulo"/>
          <p:cNvSpPr>
            <a:spLocks noGrp="1"/>
          </p:cNvSpPr>
          <p:nvPr>
            <p:ph type="subTitle" idx="1"/>
          </p:nvPr>
        </p:nvSpPr>
        <p:spPr>
          <a:xfrm>
            <a:off x="2133600" y="3212976"/>
            <a:ext cx="6560234" cy="1359024"/>
          </a:xfrm>
        </p:spPr>
        <p:style>
          <a:lnRef idx="2">
            <a:schemeClr val="dk1"/>
          </a:lnRef>
          <a:fillRef idx="1">
            <a:schemeClr val="lt1"/>
          </a:fillRef>
          <a:effectRef idx="0">
            <a:schemeClr val="dk1"/>
          </a:effectRef>
          <a:fontRef idx="minor">
            <a:schemeClr val="dk1"/>
          </a:fontRef>
        </p:style>
        <p:txBody>
          <a:bodyPr>
            <a:normAutofit fontScale="92500" lnSpcReduction="10000"/>
          </a:bodyPr>
          <a:lstStyle/>
          <a:p>
            <a:pPr algn="ctr"/>
            <a:r>
              <a:rPr lang="es-ES" dirty="0" smtClean="0">
                <a:solidFill>
                  <a:srgbClr val="FF0000"/>
                </a:solidFill>
              </a:rPr>
              <a:t>Verona, 21 de abril 2016</a:t>
            </a:r>
          </a:p>
          <a:p>
            <a:pPr algn="ctr"/>
            <a:r>
              <a:rPr lang="es-ES" dirty="0" smtClean="0">
                <a:solidFill>
                  <a:srgbClr val="FF0000"/>
                </a:solidFill>
              </a:rPr>
              <a:t>Pablo Zamora</a:t>
            </a:r>
          </a:p>
          <a:p>
            <a:pPr algn="ctr"/>
            <a:r>
              <a:rPr lang="es-ES" dirty="0" smtClean="0">
                <a:solidFill>
                  <a:srgbClr val="FF0000"/>
                </a:solidFill>
              </a:rPr>
              <a:t>(Universidad de Murcia)</a:t>
            </a:r>
            <a:endParaRPr lang="es-ES" dirty="0">
              <a:solidFill>
                <a:srgbClr val="FF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OTROS MOTIVOS</a:t>
            </a:r>
            <a:endParaRPr lang="es-ES" dirty="0"/>
          </a:p>
        </p:txBody>
      </p:sp>
      <p:sp>
        <p:nvSpPr>
          <p:cNvPr id="3" name="2 Marcador de contenido"/>
          <p:cNvSpPr>
            <a:spLocks noGrp="1"/>
          </p:cNvSpPr>
          <p:nvPr>
            <p:ph idx="1"/>
          </p:nvPr>
        </p:nvSpPr>
        <p:spPr/>
        <p:txBody>
          <a:bodyPr>
            <a:normAutofit fontScale="85000" lnSpcReduction="20000"/>
          </a:bodyPr>
          <a:lstStyle/>
          <a:p>
            <a:pPr algn="just"/>
            <a:r>
              <a:rPr lang="es-ES" dirty="0" smtClean="0"/>
              <a:t>Otros aspectos relacionado con las productoras: tiempo a disposición y retribución del traductor o equipo de doblaje.</a:t>
            </a:r>
          </a:p>
          <a:p>
            <a:pPr algn="just"/>
            <a:r>
              <a:rPr lang="es-ES" dirty="0" smtClean="0"/>
              <a:t> Las convenciones del </a:t>
            </a:r>
            <a:r>
              <a:rPr lang="es-ES" dirty="0" err="1" smtClean="0">
                <a:solidFill>
                  <a:srgbClr val="FFFF00"/>
                </a:solidFill>
              </a:rPr>
              <a:t>guionismo</a:t>
            </a:r>
            <a:r>
              <a:rPr lang="es-ES" dirty="0" smtClean="0"/>
              <a:t> y las </a:t>
            </a:r>
            <a:r>
              <a:rPr lang="es-ES" dirty="0" smtClean="0">
                <a:solidFill>
                  <a:srgbClr val="FFFF00"/>
                </a:solidFill>
              </a:rPr>
              <a:t>convenciones</a:t>
            </a:r>
            <a:r>
              <a:rPr lang="es-ES" dirty="0" smtClean="0"/>
              <a:t> de la traducción de una cultura determinada (</a:t>
            </a:r>
            <a:r>
              <a:rPr lang="es-ES" dirty="0" err="1" smtClean="0"/>
              <a:t>Zabalbeascoa</a:t>
            </a:r>
            <a:r>
              <a:rPr lang="es-ES" dirty="0" smtClean="0"/>
              <a:t>, 2008). </a:t>
            </a:r>
          </a:p>
          <a:p>
            <a:pPr algn="just"/>
            <a:r>
              <a:rPr lang="es-ES" dirty="0" smtClean="0"/>
              <a:t>Desconocimiento por parte de los traductores de las variedades en la lengua de llegada. Según </a:t>
            </a:r>
            <a:r>
              <a:rPr lang="es-ES" dirty="0" err="1" smtClean="0"/>
              <a:t>Ranzato</a:t>
            </a:r>
            <a:r>
              <a:rPr lang="es-ES" dirty="0" smtClean="0"/>
              <a:t> (2010), el inglés que se estudia en Italia está reservado al estándar y, por tanto, los traductores no prestan atención a las variantes de la norma.</a:t>
            </a:r>
          </a:p>
          <a:p>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RAI</a:t>
            </a:r>
            <a:endParaRPr lang="es-ES" dirty="0"/>
          </a:p>
        </p:txBody>
      </p:sp>
      <p:sp>
        <p:nvSpPr>
          <p:cNvPr id="3" name="2 Marcador de contenido"/>
          <p:cNvSpPr>
            <a:spLocks noGrp="1"/>
          </p:cNvSpPr>
          <p:nvPr>
            <p:ph idx="1"/>
          </p:nvPr>
        </p:nvSpPr>
        <p:spPr/>
        <p:txBody>
          <a:bodyPr>
            <a:normAutofit fontScale="55000" lnSpcReduction="20000"/>
          </a:bodyPr>
          <a:lstStyle/>
          <a:p>
            <a:pPr algn="just"/>
            <a:r>
              <a:rPr lang="es-ES" b="1" dirty="0" smtClean="0"/>
              <a:t>Respecto a las normas tácitas de corrección. En una carta, firmada por la </a:t>
            </a:r>
            <a:r>
              <a:rPr lang="es-ES" b="1" dirty="0" err="1" smtClean="0"/>
              <a:t>Associazione</a:t>
            </a:r>
            <a:r>
              <a:rPr lang="es-ES" b="1" dirty="0" smtClean="0"/>
              <a:t> italiana </a:t>
            </a:r>
            <a:r>
              <a:rPr lang="es-ES" b="1" dirty="0" err="1" smtClean="0"/>
              <a:t>dialoghisti</a:t>
            </a:r>
            <a:r>
              <a:rPr lang="es-ES" b="1" dirty="0" smtClean="0"/>
              <a:t> </a:t>
            </a:r>
            <a:r>
              <a:rPr lang="es-ES" b="1" dirty="0" err="1" smtClean="0"/>
              <a:t>adattarori</a:t>
            </a:r>
            <a:r>
              <a:rPr lang="es-ES" b="1" dirty="0" smtClean="0"/>
              <a:t> </a:t>
            </a:r>
            <a:r>
              <a:rPr lang="es-ES" b="1" dirty="0" err="1" smtClean="0"/>
              <a:t>cinetelevisivi</a:t>
            </a:r>
            <a:r>
              <a:rPr lang="es-ES" b="1" dirty="0" smtClean="0"/>
              <a:t>, fechada 3 de agosto de 2000, y dirigida entre otros al Presidente RAICINEMA, de la RAI, al Ministro </a:t>
            </a:r>
            <a:r>
              <a:rPr lang="es-ES" b="1" dirty="0" err="1" smtClean="0"/>
              <a:t>della</a:t>
            </a:r>
            <a:r>
              <a:rPr lang="es-ES" b="1" dirty="0" smtClean="0"/>
              <a:t> </a:t>
            </a:r>
            <a:r>
              <a:rPr lang="es-ES" b="1" dirty="0" err="1" smtClean="0"/>
              <a:t>pubblica</a:t>
            </a:r>
            <a:r>
              <a:rPr lang="es-ES" b="1" dirty="0" smtClean="0"/>
              <a:t> </a:t>
            </a:r>
            <a:r>
              <a:rPr lang="es-ES" b="1" dirty="0" err="1" smtClean="0"/>
              <a:t>istruzione</a:t>
            </a:r>
            <a:r>
              <a:rPr lang="es-ES" b="1" dirty="0" smtClean="0"/>
              <a:t>, respecto a la realización de doblajes en obras audiovisuales extranjeras, se puede leer “La </a:t>
            </a:r>
            <a:r>
              <a:rPr lang="es-ES" b="1" dirty="0" err="1" smtClean="0"/>
              <a:t>trasformazione</a:t>
            </a:r>
            <a:r>
              <a:rPr lang="es-ES" b="1" dirty="0" smtClean="0"/>
              <a:t> in </a:t>
            </a:r>
            <a:r>
              <a:rPr lang="es-ES" b="1" dirty="0" err="1" smtClean="0"/>
              <a:t>lingua</a:t>
            </a:r>
            <a:r>
              <a:rPr lang="es-ES" b="1" dirty="0" smtClean="0"/>
              <a:t> italiana </a:t>
            </a:r>
            <a:r>
              <a:rPr lang="es-ES" b="1" dirty="0" err="1" smtClean="0"/>
              <a:t>dei</a:t>
            </a:r>
            <a:r>
              <a:rPr lang="es-ES" b="1" dirty="0" smtClean="0"/>
              <a:t> </a:t>
            </a:r>
            <a:r>
              <a:rPr lang="es-ES" b="1" dirty="0" err="1" smtClean="0"/>
              <a:t>prodotti</a:t>
            </a:r>
            <a:r>
              <a:rPr lang="es-ES" b="1" dirty="0" smtClean="0"/>
              <a:t> </a:t>
            </a:r>
            <a:r>
              <a:rPr lang="es-ES" b="1" dirty="0" err="1" smtClean="0"/>
              <a:t>audiovisivi</a:t>
            </a:r>
            <a:r>
              <a:rPr lang="es-ES" b="1" dirty="0" smtClean="0"/>
              <a:t> </a:t>
            </a:r>
            <a:r>
              <a:rPr lang="es-ES" b="1" dirty="0" err="1" smtClean="0"/>
              <a:t>continuerà</a:t>
            </a:r>
            <a:r>
              <a:rPr lang="es-ES" b="1" dirty="0" smtClean="0"/>
              <a:t> </a:t>
            </a:r>
            <a:r>
              <a:rPr lang="es-ES" b="1" dirty="0" err="1" smtClean="0"/>
              <a:t>quindi</a:t>
            </a:r>
            <a:r>
              <a:rPr lang="es-ES" b="1" dirty="0" smtClean="0"/>
              <a:t> a restare </a:t>
            </a:r>
            <a:r>
              <a:rPr lang="es-ES" b="1" dirty="0" err="1" smtClean="0"/>
              <a:t>un’attività</a:t>
            </a:r>
            <a:r>
              <a:rPr lang="es-ES" b="1" dirty="0" smtClean="0"/>
              <a:t> prioritaria e </a:t>
            </a:r>
            <a:r>
              <a:rPr lang="es-ES" b="1" dirty="0" err="1" smtClean="0"/>
              <a:t>il</a:t>
            </a:r>
            <a:r>
              <a:rPr lang="es-ES" b="1" dirty="0" smtClean="0"/>
              <a:t> </a:t>
            </a:r>
            <a:r>
              <a:rPr lang="es-ES" b="1" dirty="0" err="1" smtClean="0"/>
              <a:t>controllo</a:t>
            </a:r>
            <a:r>
              <a:rPr lang="es-ES" b="1" dirty="0" smtClean="0"/>
              <a:t> del </a:t>
            </a:r>
            <a:r>
              <a:rPr lang="es-ES" b="1" dirty="0" err="1" smtClean="0"/>
              <a:t>suo</a:t>
            </a:r>
            <a:r>
              <a:rPr lang="es-ES" b="1" dirty="0" smtClean="0"/>
              <a:t> </a:t>
            </a:r>
            <a:r>
              <a:rPr lang="es-ES" b="1" dirty="0" err="1" smtClean="0"/>
              <a:t>livello</a:t>
            </a:r>
            <a:r>
              <a:rPr lang="es-ES" b="1" dirty="0" smtClean="0"/>
              <a:t> </a:t>
            </a:r>
            <a:r>
              <a:rPr lang="es-ES" b="1" dirty="0" err="1" smtClean="0"/>
              <a:t>qualitativo</a:t>
            </a:r>
            <a:r>
              <a:rPr lang="es-ES" b="1" dirty="0" smtClean="0"/>
              <a:t> debe restare un </a:t>
            </a:r>
            <a:r>
              <a:rPr lang="es-ES" b="1" dirty="0" err="1" smtClean="0"/>
              <a:t>obbiettivo</a:t>
            </a:r>
            <a:r>
              <a:rPr lang="es-ES" b="1" dirty="0" smtClean="0"/>
              <a:t> prioritario (…). </a:t>
            </a:r>
            <a:r>
              <a:rPr lang="es-ES" b="1" dirty="0" err="1" smtClean="0"/>
              <a:t>Viviamo</a:t>
            </a:r>
            <a:r>
              <a:rPr lang="es-ES" b="1" dirty="0" smtClean="0"/>
              <a:t> </a:t>
            </a:r>
            <a:r>
              <a:rPr lang="es-ES" b="1" dirty="0" err="1" smtClean="0"/>
              <a:t>infatti</a:t>
            </a:r>
            <a:r>
              <a:rPr lang="es-ES" b="1" dirty="0" smtClean="0"/>
              <a:t> in </a:t>
            </a:r>
            <a:r>
              <a:rPr lang="es-ES" b="1" dirty="0" err="1" smtClean="0"/>
              <a:t>un’epoca</a:t>
            </a:r>
            <a:r>
              <a:rPr lang="es-ES" b="1" dirty="0" smtClean="0"/>
              <a:t> in cui è </a:t>
            </a:r>
            <a:r>
              <a:rPr lang="es-ES" b="1" dirty="0" err="1" smtClean="0"/>
              <a:t>molto</a:t>
            </a:r>
            <a:r>
              <a:rPr lang="es-ES" b="1" dirty="0" smtClean="0"/>
              <a:t> importante </a:t>
            </a:r>
            <a:r>
              <a:rPr lang="es-ES" b="1" dirty="0" err="1" smtClean="0"/>
              <a:t>controllare</a:t>
            </a:r>
            <a:r>
              <a:rPr lang="es-ES" b="1" dirty="0" smtClean="0"/>
              <a:t> </a:t>
            </a:r>
            <a:r>
              <a:rPr lang="es-ES" b="1" dirty="0" err="1" smtClean="0"/>
              <a:t>il</a:t>
            </a:r>
            <a:r>
              <a:rPr lang="es-ES" b="1" dirty="0" smtClean="0"/>
              <a:t> </a:t>
            </a:r>
            <a:r>
              <a:rPr lang="es-ES" b="1" dirty="0" err="1" smtClean="0"/>
              <a:t>linguaggio</a:t>
            </a:r>
            <a:r>
              <a:rPr lang="es-ES" b="1" dirty="0" smtClean="0"/>
              <a:t> </a:t>
            </a:r>
            <a:r>
              <a:rPr lang="es-ES" b="1" dirty="0" err="1" smtClean="0"/>
              <a:t>dei</a:t>
            </a:r>
            <a:r>
              <a:rPr lang="es-ES" b="1" dirty="0" smtClean="0"/>
              <a:t> </a:t>
            </a:r>
            <a:r>
              <a:rPr lang="es-ES" b="1" dirty="0" err="1" smtClean="0"/>
              <a:t>programmi</a:t>
            </a:r>
            <a:r>
              <a:rPr lang="es-ES" b="1" dirty="0" smtClean="0"/>
              <a:t> di </a:t>
            </a:r>
            <a:r>
              <a:rPr lang="es-ES" b="1" dirty="0" err="1" smtClean="0"/>
              <a:t>fiction</a:t>
            </a:r>
            <a:r>
              <a:rPr lang="es-ES" b="1" dirty="0" smtClean="0"/>
              <a:t>, che </a:t>
            </a:r>
            <a:r>
              <a:rPr lang="es-ES" b="1" dirty="0" err="1" smtClean="0"/>
              <a:t>vengono</a:t>
            </a:r>
            <a:r>
              <a:rPr lang="es-ES" b="1" dirty="0" smtClean="0"/>
              <a:t> </a:t>
            </a:r>
            <a:r>
              <a:rPr lang="es-ES" b="1" dirty="0" err="1" smtClean="0"/>
              <a:t>ascoltati</a:t>
            </a:r>
            <a:r>
              <a:rPr lang="es-ES" b="1" dirty="0" smtClean="0"/>
              <a:t> da </a:t>
            </a:r>
            <a:r>
              <a:rPr lang="es-ES" b="1" dirty="0" err="1" smtClean="0"/>
              <a:t>milioni</a:t>
            </a:r>
            <a:r>
              <a:rPr lang="es-ES" b="1" dirty="0" smtClean="0"/>
              <a:t> di </a:t>
            </a:r>
            <a:r>
              <a:rPr lang="es-ES" b="1" dirty="0" err="1" smtClean="0"/>
              <a:t>telespettatori</a:t>
            </a:r>
            <a:r>
              <a:rPr lang="es-ES" b="1" dirty="0" smtClean="0"/>
              <a:t>, </a:t>
            </a:r>
            <a:r>
              <a:rPr lang="es-ES" b="1" u="sng" dirty="0" err="1" smtClean="0"/>
              <a:t>sia</a:t>
            </a:r>
            <a:r>
              <a:rPr lang="es-ES" b="1" u="sng" dirty="0" smtClean="0"/>
              <a:t> per </a:t>
            </a:r>
            <a:r>
              <a:rPr lang="es-ES" b="1" u="sng" dirty="0" err="1" smtClean="0"/>
              <a:t>difendere</a:t>
            </a:r>
            <a:r>
              <a:rPr lang="es-ES" b="1" u="sng" dirty="0" smtClean="0"/>
              <a:t> la </a:t>
            </a:r>
            <a:r>
              <a:rPr lang="es-ES" b="1" u="sng" dirty="0" err="1" smtClean="0"/>
              <a:t>correttezza</a:t>
            </a:r>
            <a:r>
              <a:rPr lang="es-ES" b="1" u="sng" dirty="0" smtClean="0"/>
              <a:t> </a:t>
            </a:r>
            <a:r>
              <a:rPr lang="es-ES" b="1" u="sng" dirty="0" err="1" smtClean="0"/>
              <a:t>grammaticale</a:t>
            </a:r>
            <a:r>
              <a:rPr lang="es-ES" b="1" u="sng" dirty="0" smtClean="0"/>
              <a:t> </a:t>
            </a:r>
            <a:r>
              <a:rPr lang="es-ES" b="1" u="sng" dirty="0" err="1" smtClean="0"/>
              <a:t>della</a:t>
            </a:r>
            <a:r>
              <a:rPr lang="es-ES" b="1" u="sng" dirty="0" smtClean="0"/>
              <a:t> </a:t>
            </a:r>
            <a:r>
              <a:rPr lang="es-ES" b="1" u="sng" dirty="0" err="1" smtClean="0"/>
              <a:t>nostra</a:t>
            </a:r>
            <a:r>
              <a:rPr lang="es-ES" b="1" u="sng" dirty="0" smtClean="0"/>
              <a:t> </a:t>
            </a:r>
            <a:r>
              <a:rPr lang="es-ES" b="1" u="sng" dirty="0" err="1" smtClean="0"/>
              <a:t>lingua</a:t>
            </a:r>
            <a:r>
              <a:rPr lang="es-ES" b="1" u="sng" dirty="0" smtClean="0"/>
              <a:t>, </a:t>
            </a:r>
            <a:r>
              <a:rPr lang="es-ES" b="1" u="sng" dirty="0" err="1" smtClean="0"/>
              <a:t>sia</a:t>
            </a:r>
            <a:r>
              <a:rPr lang="es-ES" b="1" u="sng" dirty="0" smtClean="0"/>
              <a:t> per salvaguardare i </a:t>
            </a:r>
            <a:r>
              <a:rPr lang="es-ES" b="1" u="sng" dirty="0" err="1" smtClean="0"/>
              <a:t>minori</a:t>
            </a:r>
            <a:r>
              <a:rPr lang="es-ES" b="1" u="sng" dirty="0" smtClean="0"/>
              <a:t>,  (…), che </a:t>
            </a:r>
            <a:r>
              <a:rPr lang="es-ES" b="1" u="sng" dirty="0" err="1" smtClean="0"/>
              <a:t>spesso</a:t>
            </a:r>
            <a:r>
              <a:rPr lang="es-ES" b="1" u="sng" dirty="0" smtClean="0"/>
              <a:t> </a:t>
            </a:r>
            <a:r>
              <a:rPr lang="es-ES" b="1" u="sng" dirty="0" err="1" smtClean="0"/>
              <a:t>subiscono</a:t>
            </a:r>
            <a:r>
              <a:rPr lang="es-ES" b="1" u="sng" dirty="0" smtClean="0"/>
              <a:t> </a:t>
            </a:r>
            <a:r>
              <a:rPr lang="es-ES" b="1" u="sng" dirty="0" err="1" smtClean="0"/>
              <a:t>passivamente</a:t>
            </a:r>
            <a:r>
              <a:rPr lang="es-ES" b="1" u="sng" dirty="0" smtClean="0"/>
              <a:t> </a:t>
            </a:r>
            <a:r>
              <a:rPr lang="es-ES" b="1" u="sng" dirty="0" err="1" smtClean="0">
                <a:solidFill>
                  <a:srgbClr val="FF0000"/>
                </a:solidFill>
              </a:rPr>
              <a:t>dialoghi</a:t>
            </a:r>
            <a:r>
              <a:rPr lang="es-ES" b="1" u="sng" dirty="0" smtClean="0">
                <a:solidFill>
                  <a:srgbClr val="FF0000"/>
                </a:solidFill>
              </a:rPr>
              <a:t> </a:t>
            </a:r>
            <a:r>
              <a:rPr lang="es-ES" b="1" u="sng" dirty="0" err="1" smtClean="0">
                <a:solidFill>
                  <a:srgbClr val="FF0000"/>
                </a:solidFill>
              </a:rPr>
              <a:t>poveri</a:t>
            </a:r>
            <a:r>
              <a:rPr lang="es-ES" b="1" u="sng" dirty="0" smtClean="0"/>
              <a:t>, </a:t>
            </a:r>
            <a:r>
              <a:rPr lang="es-ES" b="1" u="sng" dirty="0" err="1" smtClean="0">
                <a:solidFill>
                  <a:srgbClr val="FF0000"/>
                </a:solidFill>
              </a:rPr>
              <a:t>scorretti</a:t>
            </a:r>
            <a:r>
              <a:rPr lang="es-ES" b="1" u="sng" dirty="0" smtClean="0"/>
              <a:t>, </a:t>
            </a:r>
            <a:r>
              <a:rPr lang="es-ES" b="1" u="sng" dirty="0" err="1" smtClean="0"/>
              <a:t>violenti</a:t>
            </a:r>
            <a:r>
              <a:rPr lang="es-ES" b="1" u="sng" dirty="0" smtClean="0"/>
              <a:t> o inútilmente </a:t>
            </a:r>
            <a:r>
              <a:rPr lang="es-ES" b="1" u="sng" dirty="0" err="1" smtClean="0">
                <a:solidFill>
                  <a:srgbClr val="FF0000"/>
                </a:solidFill>
              </a:rPr>
              <a:t>volgari</a:t>
            </a:r>
            <a:r>
              <a:rPr lang="es-ES" b="1" dirty="0" smtClean="0"/>
              <a:t>. A </a:t>
            </a:r>
            <a:r>
              <a:rPr lang="es-ES" b="1" dirty="0" err="1" smtClean="0"/>
              <a:t>confermare</a:t>
            </a:r>
            <a:r>
              <a:rPr lang="es-ES" b="1" dirty="0" smtClean="0"/>
              <a:t> tale </a:t>
            </a:r>
            <a:r>
              <a:rPr lang="es-ES" b="1" dirty="0" err="1" smtClean="0"/>
              <a:t>nostra</a:t>
            </a:r>
            <a:r>
              <a:rPr lang="es-ES" b="1" dirty="0" smtClean="0"/>
              <a:t> </a:t>
            </a:r>
            <a:r>
              <a:rPr lang="es-ES" b="1" dirty="0" err="1" smtClean="0"/>
              <a:t>ferma</a:t>
            </a:r>
            <a:r>
              <a:rPr lang="es-ES" b="1" dirty="0" smtClean="0"/>
              <a:t> </a:t>
            </a:r>
            <a:r>
              <a:rPr lang="es-ES" b="1" dirty="0" err="1" smtClean="0"/>
              <a:t>convinzione</a:t>
            </a:r>
            <a:r>
              <a:rPr lang="es-ES" b="1" dirty="0" smtClean="0"/>
              <a:t> si pone </a:t>
            </a:r>
            <a:r>
              <a:rPr lang="es-ES" b="1" dirty="0" err="1" smtClean="0"/>
              <a:t>l’appena</a:t>
            </a:r>
            <a:r>
              <a:rPr lang="es-ES" b="1" dirty="0" smtClean="0"/>
              <a:t> </a:t>
            </a:r>
            <a:r>
              <a:rPr lang="es-ES" b="1" dirty="0" err="1" smtClean="0"/>
              <a:t>approvato</a:t>
            </a:r>
            <a:r>
              <a:rPr lang="es-ES" b="1" dirty="0" smtClean="0"/>
              <a:t> </a:t>
            </a:r>
            <a:r>
              <a:rPr lang="es-ES" b="1" dirty="0" err="1" smtClean="0"/>
              <a:t>contratto</a:t>
            </a:r>
            <a:r>
              <a:rPr lang="es-ES" b="1" dirty="0" smtClean="0"/>
              <a:t> di servicio </a:t>
            </a:r>
            <a:r>
              <a:rPr lang="es-ES" b="1" dirty="0" err="1" smtClean="0"/>
              <a:t>tra</a:t>
            </a:r>
            <a:r>
              <a:rPr lang="es-ES" b="1" dirty="0" smtClean="0"/>
              <a:t> lo </a:t>
            </a:r>
            <a:r>
              <a:rPr lang="es-ES" b="1" dirty="0" err="1" smtClean="0"/>
              <a:t>stato</a:t>
            </a:r>
            <a:r>
              <a:rPr lang="es-ES" b="1" dirty="0" smtClean="0"/>
              <a:t> e la </a:t>
            </a:r>
            <a:r>
              <a:rPr lang="es-ES" b="1" dirty="0" err="1" smtClean="0"/>
              <a:t>Rai</a:t>
            </a:r>
            <a:r>
              <a:rPr lang="es-ES" b="1" dirty="0" smtClean="0"/>
              <a:t>, in cui. Al </a:t>
            </a:r>
            <a:r>
              <a:rPr lang="es-ES" b="1" dirty="0" err="1" smtClean="0"/>
              <a:t>comma</a:t>
            </a:r>
            <a:r>
              <a:rPr lang="es-ES" b="1" dirty="0" smtClean="0"/>
              <a:t> 2 </a:t>
            </a:r>
            <a:r>
              <a:rPr lang="es-ES" b="1" dirty="0" err="1" smtClean="0"/>
              <a:t>dell’art</a:t>
            </a:r>
            <a:r>
              <a:rPr lang="es-ES" b="1" dirty="0" smtClean="0"/>
              <a:t>. 2. Si </a:t>
            </a:r>
            <a:r>
              <a:rPr lang="es-ES" b="1" dirty="0" err="1" smtClean="0"/>
              <a:t>stabilisce</a:t>
            </a:r>
            <a:r>
              <a:rPr lang="es-ES" b="1" dirty="0" smtClean="0"/>
              <a:t> </a:t>
            </a:r>
            <a:r>
              <a:rPr lang="es-ES" b="1" dirty="0" err="1" smtClean="0"/>
              <a:t>l’impegno</a:t>
            </a:r>
            <a:r>
              <a:rPr lang="es-ES" b="1" dirty="0" smtClean="0"/>
              <a:t> da parte </a:t>
            </a:r>
            <a:r>
              <a:rPr lang="es-ES" b="1" dirty="0" err="1" smtClean="0"/>
              <a:t>della</a:t>
            </a:r>
            <a:r>
              <a:rPr lang="es-ES" b="1" dirty="0" smtClean="0"/>
              <a:t> RAI di curare la </a:t>
            </a:r>
            <a:r>
              <a:rPr lang="es-ES" b="1" dirty="0" err="1" smtClean="0"/>
              <a:t>qualità</a:t>
            </a:r>
            <a:r>
              <a:rPr lang="es-ES" b="1" dirty="0" smtClean="0"/>
              <a:t> </a:t>
            </a:r>
            <a:r>
              <a:rPr lang="es-ES" b="1" dirty="0" err="1" smtClean="0"/>
              <a:t>d’ogni</a:t>
            </a:r>
            <a:r>
              <a:rPr lang="es-ES" b="1" dirty="0" smtClean="0"/>
              <a:t> fase </a:t>
            </a:r>
            <a:r>
              <a:rPr lang="es-ES" b="1" dirty="0" err="1" smtClean="0"/>
              <a:t>produttiva</a:t>
            </a:r>
            <a:r>
              <a:rPr lang="es-ES" b="1" dirty="0" smtClean="0"/>
              <a:t>, “</a:t>
            </a:r>
            <a:r>
              <a:rPr lang="es-ES" b="1" dirty="0" err="1" smtClean="0"/>
              <a:t>dall’ideazione</a:t>
            </a:r>
            <a:r>
              <a:rPr lang="es-ES" b="1" dirty="0" smtClean="0"/>
              <a:t> al </a:t>
            </a:r>
            <a:r>
              <a:rPr lang="es-ES" b="1" dirty="0" err="1" smtClean="0"/>
              <a:t>doppiaggio</a:t>
            </a:r>
            <a:r>
              <a:rPr lang="es-ES" b="1" dirty="0" smtClean="0"/>
              <a:t>”. </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Objetivo prioritario:  recreación el diálogo espontáneo</a:t>
            </a:r>
            <a:endParaRPr lang="es-ES" dirty="0"/>
          </a:p>
        </p:txBody>
      </p:sp>
      <p:sp>
        <p:nvSpPr>
          <p:cNvPr id="3" name="2 Marcador de contenido"/>
          <p:cNvSpPr>
            <a:spLocks noGrp="1"/>
          </p:cNvSpPr>
          <p:nvPr>
            <p:ph idx="1"/>
          </p:nvPr>
        </p:nvSpPr>
        <p:spPr/>
        <p:txBody>
          <a:bodyPr>
            <a:normAutofit fontScale="92500" lnSpcReduction="20000"/>
          </a:bodyPr>
          <a:lstStyle/>
          <a:p>
            <a:pPr algn="just"/>
            <a:r>
              <a:rPr lang="es-ES" dirty="0" smtClean="0"/>
              <a:t>Baños y </a:t>
            </a:r>
            <a:r>
              <a:rPr lang="es-ES" dirty="0" err="1" smtClean="0"/>
              <a:t>Chaume</a:t>
            </a:r>
            <a:r>
              <a:rPr lang="es-ES" dirty="0" smtClean="0"/>
              <a:t> (2009) se plantean de qué recursos debe valerse el traductor, considerado segundo guionista, para conservar las características del código lingüístico de los textos domésticos en los textos doblados.</a:t>
            </a:r>
          </a:p>
          <a:p>
            <a:pPr algn="just"/>
            <a:r>
              <a:rPr lang="es-ES" dirty="0" smtClean="0"/>
              <a:t>Los estudios del inglés-español se limitan únicamente analizar, como marcas de oralidad, los marcadores discursivos, las unidades fraseológicas, el léxico coloquial marcado y los rasgos </a:t>
            </a:r>
            <a:r>
              <a:rPr lang="es-ES" dirty="0" err="1" smtClean="0"/>
              <a:t>diatópicos</a:t>
            </a:r>
            <a:r>
              <a:rPr lang="es-ES" dirty="0" smtClean="0"/>
              <a:t>.</a:t>
            </a:r>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sz="3200" dirty="0" smtClean="0"/>
              <a:t>Marcas de oralidad o recursos para todas las lenguas salvo </a:t>
            </a:r>
            <a:r>
              <a:rPr lang="es-ES" sz="3200" dirty="0" smtClean="0">
                <a:solidFill>
                  <a:srgbClr val="FFFF00"/>
                </a:solidFill>
              </a:rPr>
              <a:t>el italiano </a:t>
            </a:r>
            <a:endParaRPr lang="es-ES" sz="3200" dirty="0">
              <a:solidFill>
                <a:srgbClr val="FFFF00"/>
              </a:solidFill>
            </a:endParaRPr>
          </a:p>
        </p:txBody>
      </p:sp>
      <p:sp>
        <p:nvSpPr>
          <p:cNvPr id="3" name="2 Marcador de contenido"/>
          <p:cNvSpPr>
            <a:spLocks noGrp="1"/>
          </p:cNvSpPr>
          <p:nvPr>
            <p:ph idx="1"/>
          </p:nvPr>
        </p:nvSpPr>
        <p:spPr/>
        <p:txBody>
          <a:bodyPr>
            <a:normAutofit fontScale="77500" lnSpcReduction="20000"/>
          </a:bodyPr>
          <a:lstStyle/>
          <a:p>
            <a:r>
              <a:rPr lang="es-ES" dirty="0" smtClean="0"/>
              <a:t>Reducciones y elisiones consonánticas y vocálicas;</a:t>
            </a:r>
          </a:p>
          <a:p>
            <a:r>
              <a:rPr lang="es-ES" dirty="0" smtClean="0"/>
              <a:t>Pronunciación relajada;</a:t>
            </a:r>
          </a:p>
          <a:p>
            <a:r>
              <a:rPr lang="es-ES" dirty="0" smtClean="0"/>
              <a:t>Planificación sintáctica reducida;</a:t>
            </a:r>
          </a:p>
          <a:p>
            <a:r>
              <a:rPr lang="es-ES" dirty="0" smtClean="0"/>
              <a:t>Marcadores discursivos;</a:t>
            </a:r>
          </a:p>
          <a:p>
            <a:r>
              <a:rPr lang="es-ES" dirty="0" smtClean="0"/>
              <a:t>Interjecciones -más frecuentes en italiano-;</a:t>
            </a:r>
          </a:p>
          <a:p>
            <a:r>
              <a:rPr lang="es-ES" dirty="0" smtClean="0"/>
              <a:t>Unidades fraseológicas -ofrecen resistencia a la traducción; difícil encontrar el equivalente acuñado perfecto; más que locuciones, se emplean las UFP, que cumplen funciones </a:t>
            </a:r>
            <a:r>
              <a:rPr lang="es-ES" dirty="0" smtClean="0"/>
              <a:t>pragmáticas-</a:t>
            </a:r>
            <a:endParaRPr lang="es-ES" dirty="0" smtClean="0"/>
          </a:p>
          <a:p>
            <a:r>
              <a:rPr lang="es-ES" dirty="0" smtClean="0"/>
              <a:t>Términos coloquiales;</a:t>
            </a:r>
          </a:p>
          <a:p>
            <a:r>
              <a:rPr lang="es-ES" dirty="0" smtClean="0"/>
              <a:t>Términos de argot;</a:t>
            </a:r>
          </a:p>
          <a:p>
            <a:r>
              <a:rPr lang="es-ES" dirty="0" smtClean="0"/>
              <a:t>Regionalismos (</a:t>
            </a:r>
            <a:r>
              <a:rPr lang="es-ES" dirty="0" smtClean="0">
                <a:solidFill>
                  <a:srgbClr val="FFFF00"/>
                </a:solidFill>
              </a:rPr>
              <a:t>dudoso</a:t>
            </a:r>
            <a:r>
              <a:rPr lang="es-ES" dirty="0" smtClean="0"/>
              <a:t>);</a:t>
            </a:r>
          </a:p>
          <a:p>
            <a:r>
              <a:rPr lang="es-ES" dirty="0" smtClean="0"/>
              <a:t>Términos y secuencias dialectales (</a:t>
            </a:r>
            <a:r>
              <a:rPr lang="es-ES" dirty="0" smtClean="0">
                <a:solidFill>
                  <a:srgbClr val="FFFF00"/>
                </a:solidFill>
              </a:rPr>
              <a:t>dudoso</a:t>
            </a:r>
            <a:r>
              <a:rPr lang="es-ES" dirty="0" smtClean="0"/>
              <a:t>);</a:t>
            </a:r>
          </a:p>
          <a:p>
            <a:r>
              <a:rPr lang="es-ES" dirty="0" smtClean="0"/>
              <a:t>Vulgarismos (tendencia a la </a:t>
            </a:r>
            <a:r>
              <a:rPr lang="es-ES" dirty="0" err="1" smtClean="0"/>
              <a:t>eufemización</a:t>
            </a:r>
            <a:r>
              <a:rPr lang="es-ES" dirty="0" smtClean="0"/>
              <a:t>).</a:t>
            </a: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Italiano vs Español</a:t>
            </a:r>
            <a:endParaRPr lang="es-ES" dirty="0"/>
          </a:p>
        </p:txBody>
      </p:sp>
      <p:sp>
        <p:nvSpPr>
          <p:cNvPr id="3" name="2 Marcador de contenido"/>
          <p:cNvSpPr>
            <a:spLocks noGrp="1"/>
          </p:cNvSpPr>
          <p:nvPr>
            <p:ph idx="1"/>
          </p:nvPr>
        </p:nvSpPr>
        <p:spPr/>
        <p:txBody>
          <a:bodyPr/>
          <a:lstStyle/>
          <a:p>
            <a:pPr algn="just">
              <a:buNone/>
            </a:pPr>
            <a:r>
              <a:rPr lang="es-ES" dirty="0" smtClean="0"/>
              <a:t>   En Italia está en curso el proceso de normalización lingüística, como en Cataluña, e imagino, como ha quedado demostrado en el documento anterior, que ha determinado que impere la tendencia purista que genera que se inserte la norma estándar tanto en los productos de producción propia como en los ajenos.  </a:t>
            </a: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pPr algn="ctr"/>
            <a:r>
              <a:rPr lang="es-ES" dirty="0" smtClean="0"/>
              <a:t>Italiano  vs  Español</a:t>
            </a:r>
            <a:endParaRPr lang="es-ES" dirty="0"/>
          </a:p>
        </p:txBody>
      </p:sp>
      <p:sp>
        <p:nvSpPr>
          <p:cNvPr id="3" name="2 Marcador de contenido"/>
          <p:cNvSpPr>
            <a:spLocks noGrp="1"/>
          </p:cNvSpPr>
          <p:nvPr>
            <p:ph idx="1"/>
          </p:nvPr>
        </p:nvSpPr>
        <p:spPr/>
        <p:txBody>
          <a:bodyPr>
            <a:normAutofit fontScale="55000" lnSpcReduction="20000"/>
          </a:bodyPr>
          <a:lstStyle/>
          <a:p>
            <a:pPr algn="just"/>
            <a:r>
              <a:rPr lang="es-ES" dirty="0" smtClean="0"/>
              <a:t>En italiano, a diferencia del español y otras lenguas, existe una gran divergencia entre el registro </a:t>
            </a:r>
            <a:r>
              <a:rPr lang="es-ES" dirty="0" err="1" smtClean="0"/>
              <a:t>neoestándar</a:t>
            </a:r>
            <a:r>
              <a:rPr lang="es-ES" dirty="0" smtClean="0"/>
              <a:t> y el coloquial. Estas desigualdades afectan de forma </a:t>
            </a:r>
            <a:r>
              <a:rPr lang="es-ES" dirty="0" smtClean="0">
                <a:solidFill>
                  <a:srgbClr val="FFFF00"/>
                </a:solidFill>
              </a:rPr>
              <a:t>sustancial al nivel morfológico y al nivel de la sintaxis de la frase</a:t>
            </a:r>
            <a:r>
              <a:rPr lang="es-ES" dirty="0" smtClean="0"/>
              <a:t>. </a:t>
            </a:r>
          </a:p>
          <a:p>
            <a:pPr algn="just"/>
            <a:endParaRPr lang="es-ES" dirty="0" smtClean="0"/>
          </a:p>
          <a:p>
            <a:pPr algn="just"/>
            <a:r>
              <a:rPr lang="es-ES" dirty="0" smtClean="0"/>
              <a:t>El coloquial +/- informal +/- descuidado es un </a:t>
            </a:r>
            <a:r>
              <a:rPr lang="es-ES" dirty="0" err="1" smtClean="0"/>
              <a:t>superregistro</a:t>
            </a:r>
            <a:r>
              <a:rPr lang="es-ES" dirty="0" smtClean="0"/>
              <a:t> (</a:t>
            </a:r>
            <a:r>
              <a:rPr lang="es-ES" dirty="0" err="1" smtClean="0"/>
              <a:t>Berrutto</a:t>
            </a:r>
            <a:r>
              <a:rPr lang="es-ES" dirty="0" smtClean="0"/>
              <a:t>). Es una lengua que se habla y no se escribe. Los textos fílmicos son aparentemente orales y no escritos. Deben imitar un coloquial oral espontáneo.</a:t>
            </a:r>
          </a:p>
          <a:p>
            <a:pPr algn="just">
              <a:buNone/>
            </a:pPr>
            <a:r>
              <a:rPr lang="es-ES" dirty="0" smtClean="0"/>
              <a:t> </a:t>
            </a:r>
          </a:p>
          <a:p>
            <a:pPr algn="just"/>
            <a:r>
              <a:rPr lang="es-ES" dirty="0" smtClean="0"/>
              <a:t>A lo que cabría añadir los </a:t>
            </a:r>
            <a:r>
              <a:rPr lang="es-ES" dirty="0" smtClean="0">
                <a:solidFill>
                  <a:srgbClr val="FFFF00"/>
                </a:solidFill>
              </a:rPr>
              <a:t>rasgos regionales</a:t>
            </a:r>
            <a:r>
              <a:rPr lang="es-ES" dirty="0" smtClean="0"/>
              <a:t>. El italiano es una lengua marcada regionalmente no sólo en el plano léxico, factor que repercute en la frecuencia de uso y el grado aceptación de los rasgos de este </a:t>
            </a:r>
            <a:r>
              <a:rPr lang="es-ES" dirty="0" err="1" smtClean="0"/>
              <a:t>superregristro</a:t>
            </a:r>
            <a:r>
              <a:rPr lang="es-ES" dirty="0" smtClean="0"/>
              <a:t> por el conjunto de hablantes italianos.   </a:t>
            </a:r>
          </a:p>
          <a:p>
            <a:pPr algn="just"/>
            <a:endParaRPr lang="es-ES" dirty="0" smtClean="0"/>
          </a:p>
          <a:p>
            <a:pPr algn="just"/>
            <a:r>
              <a:rPr lang="es-ES" dirty="0" smtClean="0"/>
              <a:t>Por consiguiente, el traductor cuenta con un abanico de recursos lingüísticos más amplio para conservar en el texto meta italiano esa verosimilitud oral, informal y dialogada. Por el contrario, el traductor que trasvasa la oralidad prefabricada del italiano a otros idiomas  se ve más limitado.</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259632" y="404664"/>
            <a:ext cx="7128792" cy="738336"/>
          </a:xfrm>
        </p:spPr>
        <p:txBody>
          <a:bodyPr>
            <a:normAutofit fontScale="90000"/>
          </a:bodyPr>
          <a:lstStyle/>
          <a:p>
            <a:pPr algn="ctr"/>
            <a:r>
              <a:rPr lang="es-ES" sz="3200" dirty="0" smtClean="0"/>
              <a:t>Algunos rasgos propios del italiano coloquial, prevalentemente oral.</a:t>
            </a:r>
            <a:endParaRPr lang="es-ES" sz="3200" dirty="0"/>
          </a:p>
        </p:txBody>
      </p:sp>
      <p:sp>
        <p:nvSpPr>
          <p:cNvPr id="3" name="2 Marcador de contenido"/>
          <p:cNvSpPr>
            <a:spLocks noGrp="1"/>
          </p:cNvSpPr>
          <p:nvPr>
            <p:ph idx="1"/>
          </p:nvPr>
        </p:nvSpPr>
        <p:spPr/>
        <p:txBody>
          <a:bodyPr>
            <a:normAutofit fontScale="62500" lnSpcReduction="20000"/>
          </a:bodyPr>
          <a:lstStyle/>
          <a:p>
            <a:pPr>
              <a:buNone/>
            </a:pPr>
            <a:r>
              <a:rPr lang="es-ES" dirty="0" smtClean="0"/>
              <a:t>a) Fonéticos y fonológicos: infinitivos sin “e”, el auxiliar “son”, sustantivos “</a:t>
            </a:r>
            <a:r>
              <a:rPr lang="es-ES" dirty="0" err="1" smtClean="0"/>
              <a:t>ragga</a:t>
            </a:r>
            <a:r>
              <a:rPr lang="es-ES" dirty="0" smtClean="0"/>
              <a:t>”, etc.</a:t>
            </a:r>
          </a:p>
          <a:p>
            <a:pPr>
              <a:buNone/>
            </a:pPr>
            <a:r>
              <a:rPr lang="es-ES" dirty="0" smtClean="0"/>
              <a:t>b) Morfológicos: Te sujeto, doble dativo, neutralización del subjuntivo, doble imperfecto, acusativo preposicional, sustantivos y adverbios en “-</a:t>
            </a:r>
            <a:r>
              <a:rPr lang="es-ES" dirty="0" err="1" smtClean="0"/>
              <a:t>issimo</a:t>
            </a:r>
            <a:r>
              <a:rPr lang="es-ES" dirty="0" smtClean="0"/>
              <a:t>”, participios sin auxiliar, el pronombre relativo “che” por “cui”, etc.</a:t>
            </a:r>
          </a:p>
          <a:p>
            <a:pPr>
              <a:buNone/>
            </a:pPr>
            <a:r>
              <a:rPr lang="es-ES" dirty="0" smtClean="0"/>
              <a:t>c) Sintaxis de la frase: dislocación a izquierda y derecha, </a:t>
            </a:r>
            <a:r>
              <a:rPr lang="es-ES" dirty="0" err="1" smtClean="0"/>
              <a:t>topicalizaciones</a:t>
            </a:r>
            <a:r>
              <a:rPr lang="es-ES" dirty="0" smtClean="0"/>
              <a:t>, frases escindidas, el “che” polivalente, etc.</a:t>
            </a:r>
          </a:p>
          <a:p>
            <a:pPr>
              <a:buNone/>
            </a:pPr>
            <a:r>
              <a:rPr lang="es-ES" dirty="0" smtClean="0"/>
              <a:t>d) léxicos: el verbo “</a:t>
            </a:r>
            <a:r>
              <a:rPr lang="es-ES" dirty="0" err="1" smtClean="0"/>
              <a:t>fare</a:t>
            </a:r>
            <a:r>
              <a:rPr lang="es-ES" dirty="0" smtClean="0"/>
              <a:t>” </a:t>
            </a:r>
            <a:r>
              <a:rPr lang="es-ES" dirty="0" err="1" smtClean="0"/>
              <a:t>polifuncional</a:t>
            </a:r>
            <a:r>
              <a:rPr lang="es-ES" dirty="0" smtClean="0"/>
              <a:t>, verbos </a:t>
            </a:r>
            <a:r>
              <a:rPr lang="es-ES" dirty="0" err="1" smtClean="0"/>
              <a:t>frasales</a:t>
            </a:r>
            <a:r>
              <a:rPr lang="es-ES" dirty="0" smtClean="0"/>
              <a:t>, términos genéricos, etc.</a:t>
            </a:r>
          </a:p>
          <a:p>
            <a:pPr>
              <a:buNone/>
            </a:pPr>
            <a:r>
              <a:rPr lang="es-ES" dirty="0" smtClean="0"/>
              <a:t>   </a:t>
            </a:r>
          </a:p>
          <a:p>
            <a:r>
              <a:rPr lang="es-ES" dirty="0" smtClean="0"/>
              <a:t>Estos rasgos han sido estudiados desde un enfoque pragmático por un buen número de lingüistas en los años 80 y 90 del siglo pasado (</a:t>
            </a:r>
            <a:r>
              <a:rPr lang="es-ES" dirty="0" err="1" smtClean="0"/>
              <a:t>Berretta</a:t>
            </a:r>
            <a:r>
              <a:rPr lang="es-ES" dirty="0" smtClean="0"/>
              <a:t>, </a:t>
            </a:r>
            <a:r>
              <a:rPr lang="es-ES" dirty="0" err="1" smtClean="0"/>
              <a:t>Berruto</a:t>
            </a:r>
            <a:r>
              <a:rPr lang="es-ES" dirty="0" smtClean="0"/>
              <a:t>, </a:t>
            </a:r>
            <a:r>
              <a:rPr lang="es-ES" dirty="0" err="1" smtClean="0"/>
              <a:t>Cortelazzo</a:t>
            </a:r>
            <a:r>
              <a:rPr lang="es-ES" dirty="0" smtClean="0"/>
              <a:t>, </a:t>
            </a:r>
            <a:r>
              <a:rPr lang="es-ES" dirty="0" err="1" smtClean="0"/>
              <a:t>etc</a:t>
            </a:r>
            <a:r>
              <a:rPr lang="es-ES" dirty="0" smtClean="0"/>
              <a:t>). </a:t>
            </a:r>
          </a:p>
          <a:p>
            <a:r>
              <a:rPr lang="es-ES" dirty="0" smtClean="0"/>
              <a:t> Puristas y “</a:t>
            </a:r>
            <a:r>
              <a:rPr lang="es-ES" dirty="0" err="1" smtClean="0"/>
              <a:t>cruschiani</a:t>
            </a:r>
            <a:r>
              <a:rPr lang="es-ES" dirty="0" smtClean="0"/>
              <a:t>” reniegan de ellos ¿Por qué poner puertas al mar?  </a:t>
            </a:r>
          </a:p>
          <a:p>
            <a:r>
              <a:rPr lang="es-ES" dirty="0" smtClean="0"/>
              <a:t>El coloquial italiano se está convirtiendo en una de las lenguas más </a:t>
            </a:r>
            <a:r>
              <a:rPr lang="es-ES" dirty="0" smtClean="0">
                <a:solidFill>
                  <a:srgbClr val="FFFF00"/>
                </a:solidFill>
              </a:rPr>
              <a:t>funcionales</a:t>
            </a:r>
            <a:r>
              <a:rPr lang="es-ES" dirty="0" smtClean="0"/>
              <a:t> del mundo.</a:t>
            </a:r>
          </a:p>
          <a:p>
            <a:pPr>
              <a:buNone/>
            </a:pPr>
            <a:endParaRPr lang="es-E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Dificultad y obstáculo</a:t>
            </a:r>
            <a:endParaRPr lang="es-ES" dirty="0"/>
          </a:p>
        </p:txBody>
      </p:sp>
      <p:sp>
        <p:nvSpPr>
          <p:cNvPr id="3" name="2 Marcador de contenido"/>
          <p:cNvSpPr>
            <a:spLocks noGrp="1"/>
          </p:cNvSpPr>
          <p:nvPr>
            <p:ph idx="1"/>
          </p:nvPr>
        </p:nvSpPr>
        <p:spPr/>
        <p:txBody>
          <a:bodyPr>
            <a:normAutofit/>
          </a:bodyPr>
          <a:lstStyle/>
          <a:p>
            <a:pPr algn="just"/>
            <a:r>
              <a:rPr lang="es-ES" dirty="0" smtClean="0"/>
              <a:t>Existe una gran controversia respecto al grado de aceptabilidad de este “nuevo italiano coloquial prevalentemente oral” en el hablado real espontáneo y, por ende, en el hablado fílmico. </a:t>
            </a:r>
          </a:p>
          <a:p>
            <a:pPr algn="just"/>
            <a:r>
              <a:rPr lang="es-ES" dirty="0" smtClean="0"/>
              <a:t>¿Cuáles de estos rasgos son tolerados por la audiencia meta media y cuáles no?</a:t>
            </a:r>
          </a:p>
          <a:p>
            <a:pPr algn="just"/>
            <a:r>
              <a:rPr lang="es-ES" dirty="0" smtClean="0"/>
              <a:t>¿Hasta qué punto pueden insertarse en los doblajes? </a:t>
            </a:r>
          </a:p>
          <a:p>
            <a:pPr algn="just"/>
            <a:endParaRPr lang="es-ES" dirty="0" smtClean="0"/>
          </a:p>
          <a:p>
            <a:endParaRPr lang="es-E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La recepción</a:t>
            </a:r>
            <a:endParaRPr lang="es-ES" dirty="0"/>
          </a:p>
        </p:txBody>
      </p:sp>
      <p:sp>
        <p:nvSpPr>
          <p:cNvPr id="3" name="2 Marcador de contenido"/>
          <p:cNvSpPr>
            <a:spLocks noGrp="1"/>
          </p:cNvSpPr>
          <p:nvPr>
            <p:ph idx="1"/>
          </p:nvPr>
        </p:nvSpPr>
        <p:spPr/>
        <p:txBody>
          <a:bodyPr/>
          <a:lstStyle/>
          <a:p>
            <a:r>
              <a:rPr lang="es-ES" dirty="0" smtClean="0"/>
              <a:t>La calidad de un doblaje reside en la recepción, en la aceptabilidad del producto por parte del público, de la audiencia. </a:t>
            </a:r>
          </a:p>
          <a:p>
            <a:r>
              <a:rPr lang="es-ES" dirty="0" smtClean="0"/>
              <a:t>Como ya hemos visto,  el doblaje, a diferencia de la traducción de obras literarias, está supeditado al canal imagen y a una serie de factores que condicionan el producto final. </a:t>
            </a:r>
            <a:endParaRPr lang="es-E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Canal imagen</a:t>
            </a:r>
            <a:endParaRPr lang="es-ES" dirty="0"/>
          </a:p>
        </p:txBody>
      </p:sp>
      <p:sp>
        <p:nvSpPr>
          <p:cNvPr id="3" name="2 Marcador de contenido"/>
          <p:cNvSpPr>
            <a:spLocks noGrp="1"/>
          </p:cNvSpPr>
          <p:nvPr>
            <p:ph idx="1"/>
          </p:nvPr>
        </p:nvSpPr>
        <p:spPr/>
        <p:txBody>
          <a:bodyPr>
            <a:normAutofit fontScale="77500" lnSpcReduction="20000"/>
          </a:bodyPr>
          <a:lstStyle/>
          <a:p>
            <a:endParaRPr lang="es-ES" dirty="0" smtClean="0"/>
          </a:p>
          <a:p>
            <a:r>
              <a:rPr lang="es-ES" dirty="0" err="1" smtClean="0"/>
              <a:t>Chaume</a:t>
            </a:r>
            <a:r>
              <a:rPr lang="es-ES" dirty="0" smtClean="0"/>
              <a:t> (2005) afirma que la </a:t>
            </a:r>
            <a:r>
              <a:rPr lang="es-ES" dirty="0" smtClean="0">
                <a:solidFill>
                  <a:srgbClr val="FFFF00"/>
                </a:solidFill>
              </a:rPr>
              <a:t>verosimilitud</a:t>
            </a:r>
            <a:r>
              <a:rPr lang="es-ES" dirty="0" smtClean="0"/>
              <a:t> de la oralidad es más importante que la sincronía labial y cinésica.</a:t>
            </a:r>
          </a:p>
          <a:p>
            <a:r>
              <a:rPr lang="es-ES" dirty="0" smtClean="0"/>
              <a:t>La verosimilitud de la presencia de variación lingüística en el doblaje encuentra sus </a:t>
            </a:r>
            <a:r>
              <a:rPr lang="es-ES" dirty="0" smtClean="0">
                <a:solidFill>
                  <a:srgbClr val="FFFF00"/>
                </a:solidFill>
              </a:rPr>
              <a:t>límites</a:t>
            </a:r>
            <a:r>
              <a:rPr lang="es-ES" dirty="0" smtClean="0"/>
              <a:t> en el componente visual (L. Romero, 2013).</a:t>
            </a:r>
          </a:p>
          <a:p>
            <a:r>
              <a:rPr lang="es-ES" dirty="0" smtClean="0"/>
              <a:t>El canal imagen repercute en el grado de credibilidad de los diálogos: “</a:t>
            </a:r>
            <a:r>
              <a:rPr lang="es-ES" dirty="0" smtClean="0">
                <a:solidFill>
                  <a:srgbClr val="FFFF00"/>
                </a:solidFill>
              </a:rPr>
              <a:t>La presencia de una lengua, fundamentalmente estandarizada, </a:t>
            </a:r>
            <a:r>
              <a:rPr lang="es-ES" dirty="0" smtClean="0"/>
              <a:t>en boca de personajes, cuyas características sociales que se perciben en la pantalla indican otra manera de hablar, comporta problemas de credibilidad”(L. Romero, 2013) </a:t>
            </a:r>
          </a:p>
          <a:p>
            <a:endParaRPr lang="es-ES" dirty="0" smtClean="0"/>
          </a:p>
          <a:p>
            <a:endParaRPr lang="es-ES" dirty="0" smtClean="0"/>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Retos</a:t>
            </a:r>
            <a:endParaRPr lang="es-ES" dirty="0"/>
          </a:p>
        </p:txBody>
      </p:sp>
      <p:sp>
        <p:nvSpPr>
          <p:cNvPr id="3" name="2 Marcador de contenido"/>
          <p:cNvSpPr>
            <a:spLocks noGrp="1"/>
          </p:cNvSpPr>
          <p:nvPr>
            <p:ph idx="1"/>
          </p:nvPr>
        </p:nvSpPr>
        <p:spPr/>
        <p:txBody>
          <a:bodyPr>
            <a:normAutofit fontScale="55000" lnSpcReduction="20000"/>
          </a:bodyPr>
          <a:lstStyle/>
          <a:p>
            <a:r>
              <a:rPr lang="es-ES" dirty="0" smtClean="0"/>
              <a:t>Trasponer diálogos en la versiones meta que resulten tan orales como los presentes en los textos originales (</a:t>
            </a:r>
            <a:r>
              <a:rPr lang="es-ES" dirty="0" err="1" smtClean="0"/>
              <a:t>Pavesi</a:t>
            </a:r>
            <a:r>
              <a:rPr lang="es-ES" dirty="0" smtClean="0"/>
              <a:t>, 2008; Romero, 2009; Baños, 2009). Se busca, desde el código lingüístico:</a:t>
            </a:r>
          </a:p>
          <a:p>
            <a:pPr>
              <a:buNone/>
            </a:pPr>
            <a:r>
              <a:rPr lang="es-ES" dirty="0" smtClean="0"/>
              <a:t>	a) la naturalidad;</a:t>
            </a:r>
          </a:p>
          <a:p>
            <a:pPr>
              <a:buNone/>
            </a:pPr>
            <a:r>
              <a:rPr lang="es-ES" dirty="0" smtClean="0"/>
              <a:t>	b) la verosimilitud;</a:t>
            </a:r>
          </a:p>
          <a:p>
            <a:pPr>
              <a:buNone/>
            </a:pPr>
            <a:r>
              <a:rPr lang="es-ES" dirty="0" smtClean="0"/>
              <a:t>	c) la credibilidad;</a:t>
            </a:r>
          </a:p>
          <a:p>
            <a:pPr>
              <a:buNone/>
            </a:pPr>
            <a:r>
              <a:rPr lang="es-ES" dirty="0" smtClean="0"/>
              <a:t>	d) la </a:t>
            </a:r>
            <a:r>
              <a:rPr lang="es-ES" dirty="0" err="1" smtClean="0"/>
              <a:t>idiomaticidad</a:t>
            </a:r>
            <a:r>
              <a:rPr lang="es-ES" dirty="0" smtClean="0"/>
              <a:t> de los diálogos (Romero, 2006). </a:t>
            </a:r>
          </a:p>
          <a:p>
            <a:endParaRPr lang="es-ES" dirty="0" smtClean="0"/>
          </a:p>
          <a:p>
            <a:r>
              <a:rPr lang="es-ES" dirty="0" smtClean="0"/>
              <a:t>Este último autor, basándose en Sinclair (1995), indica que el traductor debe evitar la lengua artificial, el </a:t>
            </a:r>
            <a:r>
              <a:rPr lang="es-ES" dirty="0" err="1" smtClean="0"/>
              <a:t>dubbese</a:t>
            </a:r>
            <a:r>
              <a:rPr lang="es-ES" dirty="0" smtClean="0"/>
              <a:t>, y buscar el uso del lenguaje que parezca natural a los hablantes nativos de esa lengua.</a:t>
            </a:r>
          </a:p>
          <a:p>
            <a:r>
              <a:rPr lang="es-ES" dirty="0" smtClean="0"/>
              <a:t>Esta oralidad </a:t>
            </a:r>
            <a:r>
              <a:rPr lang="es-ES" dirty="0" smtClean="0">
                <a:solidFill>
                  <a:srgbClr val="FFFF00"/>
                </a:solidFill>
              </a:rPr>
              <a:t>imitación del espontáneo </a:t>
            </a:r>
            <a:r>
              <a:rPr lang="es-ES" dirty="0" smtClean="0"/>
              <a:t>se denomina </a:t>
            </a:r>
            <a:r>
              <a:rPr lang="es-ES" dirty="0" smtClean="0">
                <a:solidFill>
                  <a:srgbClr val="FFFF00"/>
                </a:solidFill>
              </a:rPr>
              <a:t>“fingida” </a:t>
            </a:r>
            <a:r>
              <a:rPr lang="es-ES" dirty="0" smtClean="0"/>
              <a:t>en las obras literarias y  </a:t>
            </a:r>
            <a:r>
              <a:rPr lang="es-ES" dirty="0" smtClean="0">
                <a:solidFill>
                  <a:srgbClr val="FFFF00"/>
                </a:solidFill>
              </a:rPr>
              <a:t>“</a:t>
            </a:r>
            <a:r>
              <a:rPr lang="es-ES" dirty="0" err="1" smtClean="0">
                <a:solidFill>
                  <a:srgbClr val="FFFF00"/>
                </a:solidFill>
              </a:rPr>
              <a:t>riprodotto</a:t>
            </a:r>
            <a:r>
              <a:rPr lang="es-ES" dirty="0" smtClean="0">
                <a:solidFill>
                  <a:srgbClr val="FFFF00"/>
                </a:solidFill>
              </a:rPr>
              <a:t> “ </a:t>
            </a:r>
            <a:r>
              <a:rPr lang="es-ES" dirty="0" smtClean="0"/>
              <a:t>(Sabatini, 1997) o </a:t>
            </a:r>
            <a:r>
              <a:rPr lang="es-ES" dirty="0" smtClean="0">
                <a:solidFill>
                  <a:srgbClr val="FFFF00"/>
                </a:solidFill>
              </a:rPr>
              <a:t>“prefabricada” </a:t>
            </a:r>
            <a:r>
              <a:rPr lang="es-ES" dirty="0" smtClean="0"/>
              <a:t>en textos audiovisuales (</a:t>
            </a:r>
            <a:r>
              <a:rPr lang="es-ES" dirty="0" err="1" smtClean="0"/>
              <a:t>Chaume</a:t>
            </a:r>
            <a:r>
              <a:rPr lang="es-ES" dirty="0" smtClean="0"/>
              <a:t>, 2001).</a:t>
            </a:r>
          </a:p>
          <a:p>
            <a:r>
              <a:rPr lang="es-ES" dirty="0" smtClean="0"/>
              <a:t>De todas formas, se trata de dos oralidades diferentes: los diálogos de las novelas se escriben para ser leídos; por el contrario, los diálogos de los filmes son escritos para ser recitados por los actores y, en el caso del doblaje, por los actores de doblaje.  Se trata de un </a:t>
            </a:r>
            <a:r>
              <a:rPr lang="es-ES" dirty="0" err="1" smtClean="0"/>
              <a:t>guión“written</a:t>
            </a:r>
            <a:r>
              <a:rPr lang="es-ES" dirty="0" smtClean="0"/>
              <a:t> </a:t>
            </a:r>
            <a:r>
              <a:rPr lang="es-ES" dirty="0" err="1" smtClean="0"/>
              <a:t>to</a:t>
            </a:r>
            <a:r>
              <a:rPr lang="es-ES" dirty="0" smtClean="0"/>
              <a:t> </a:t>
            </a:r>
            <a:r>
              <a:rPr lang="es-ES" dirty="0" err="1" smtClean="0"/>
              <a:t>be</a:t>
            </a:r>
            <a:r>
              <a:rPr lang="es-ES" dirty="0" smtClean="0"/>
              <a:t> </a:t>
            </a:r>
            <a:r>
              <a:rPr lang="es-ES" dirty="0" err="1" smtClean="0"/>
              <a:t>spoken</a:t>
            </a:r>
            <a:r>
              <a:rPr lang="es-ES" dirty="0" smtClean="0"/>
              <a:t> as </a:t>
            </a:r>
            <a:r>
              <a:rPr lang="es-ES" dirty="0" err="1" smtClean="0"/>
              <a:t>if</a:t>
            </a:r>
            <a:r>
              <a:rPr lang="es-ES" dirty="0" smtClean="0"/>
              <a:t> non </a:t>
            </a:r>
            <a:r>
              <a:rPr lang="es-ES" dirty="0" err="1" smtClean="0"/>
              <a:t>written</a:t>
            </a:r>
            <a:r>
              <a:rPr lang="es-ES" dirty="0" smtClean="0"/>
              <a:t>”  (Gregory  y Carroll, 1978).</a:t>
            </a:r>
          </a:p>
          <a:p>
            <a:endParaRPr lang="es-ES" dirty="0" smtClean="0"/>
          </a:p>
          <a:p>
            <a:endParaRPr lang="es-ES"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Credibilidad</a:t>
            </a:r>
            <a:endParaRPr lang="es-ES" dirty="0"/>
          </a:p>
        </p:txBody>
      </p:sp>
      <p:sp>
        <p:nvSpPr>
          <p:cNvPr id="3" name="2 Marcador de contenido"/>
          <p:cNvSpPr>
            <a:spLocks noGrp="1"/>
          </p:cNvSpPr>
          <p:nvPr>
            <p:ph idx="1"/>
          </p:nvPr>
        </p:nvSpPr>
        <p:spPr/>
        <p:txBody>
          <a:bodyPr>
            <a:normAutofit lnSpcReduction="10000"/>
          </a:bodyPr>
          <a:lstStyle/>
          <a:p>
            <a:r>
              <a:rPr lang="es-ES" dirty="0" smtClean="0"/>
              <a:t>Los fallos de credibilidad se deben a la </a:t>
            </a:r>
            <a:r>
              <a:rPr lang="es-ES" dirty="0" smtClean="0">
                <a:solidFill>
                  <a:srgbClr val="FF0000"/>
                </a:solidFill>
              </a:rPr>
              <a:t>ausencia de rasgos lingüísticos </a:t>
            </a:r>
            <a:r>
              <a:rPr lang="es-ES" dirty="0" smtClean="0"/>
              <a:t>que caracterizan a los personajes que se ven en pantalla. Esto genera un problema de </a:t>
            </a:r>
            <a:r>
              <a:rPr lang="es-ES" dirty="0" smtClean="0">
                <a:solidFill>
                  <a:srgbClr val="FFFF00"/>
                </a:solidFill>
              </a:rPr>
              <a:t>DESUBICACIÓN</a:t>
            </a:r>
            <a:r>
              <a:rPr lang="es-ES" dirty="0" smtClean="0"/>
              <a:t> (</a:t>
            </a:r>
            <a:r>
              <a:rPr lang="es-ES" dirty="0" err="1" smtClean="0"/>
              <a:t>Zabalbeascoa</a:t>
            </a:r>
            <a:r>
              <a:rPr lang="es-ES" dirty="0" smtClean="0"/>
              <a:t>, 2008)</a:t>
            </a:r>
          </a:p>
          <a:p>
            <a:r>
              <a:rPr lang="es-ES" dirty="0" smtClean="0"/>
              <a:t>Es el caso de </a:t>
            </a:r>
            <a:r>
              <a:rPr lang="es-ES" dirty="0" smtClean="0">
                <a:solidFill>
                  <a:srgbClr val="FFFF00"/>
                </a:solidFill>
              </a:rPr>
              <a:t>personajes</a:t>
            </a:r>
            <a:r>
              <a:rPr lang="es-ES" dirty="0" smtClean="0"/>
              <a:t> relativamente </a:t>
            </a:r>
            <a:r>
              <a:rPr lang="es-ES" dirty="0" smtClean="0">
                <a:solidFill>
                  <a:srgbClr val="FFFF00"/>
                </a:solidFill>
              </a:rPr>
              <a:t>jóvenes</a:t>
            </a:r>
            <a:r>
              <a:rPr lang="es-ES" dirty="0" smtClean="0"/>
              <a:t>, que en </a:t>
            </a:r>
            <a:r>
              <a:rPr lang="es-ES" dirty="0" smtClean="0">
                <a:solidFill>
                  <a:srgbClr val="FFFF00"/>
                </a:solidFill>
              </a:rPr>
              <a:t>contextos informales</a:t>
            </a:r>
            <a:r>
              <a:rPr lang="es-ES" dirty="0" smtClean="0"/>
              <a:t>, se expresan haciendo uso de un italiano </a:t>
            </a:r>
            <a:r>
              <a:rPr lang="es-ES" dirty="0" err="1" smtClean="0"/>
              <a:t>neoestandar</a:t>
            </a:r>
            <a:r>
              <a:rPr lang="es-ES" dirty="0" smtClean="0"/>
              <a:t> y no de un italiano coloquial +/- informal y +/-descuidado.</a:t>
            </a: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Acuerdo tácito</a:t>
            </a:r>
            <a:endParaRPr lang="es-ES" dirty="0"/>
          </a:p>
        </p:txBody>
      </p:sp>
      <p:sp>
        <p:nvSpPr>
          <p:cNvPr id="3" name="2 Marcador de contenido"/>
          <p:cNvSpPr>
            <a:spLocks noGrp="1"/>
          </p:cNvSpPr>
          <p:nvPr>
            <p:ph idx="1"/>
          </p:nvPr>
        </p:nvSpPr>
        <p:spPr/>
        <p:txBody>
          <a:bodyPr>
            <a:normAutofit fontScale="85000" lnSpcReduction="20000"/>
          </a:bodyPr>
          <a:lstStyle/>
          <a:p>
            <a:r>
              <a:rPr lang="es-ES" dirty="0" smtClean="0"/>
              <a:t>Existe un </a:t>
            </a:r>
            <a:r>
              <a:rPr lang="es-ES" dirty="0" smtClean="0">
                <a:solidFill>
                  <a:srgbClr val="FFFF00"/>
                </a:solidFill>
              </a:rPr>
              <a:t>acuerdo tácito </a:t>
            </a:r>
            <a:r>
              <a:rPr lang="es-ES" dirty="0" smtClean="0"/>
              <a:t>entre el producto y la audiencia, gracias al cual el público acepta ciertas </a:t>
            </a:r>
            <a:r>
              <a:rPr lang="es-ES" dirty="0" err="1" smtClean="0">
                <a:solidFill>
                  <a:srgbClr val="FFFF00"/>
                </a:solidFill>
              </a:rPr>
              <a:t>discronías</a:t>
            </a:r>
            <a:r>
              <a:rPr lang="es-ES" dirty="0" smtClean="0"/>
              <a:t>. </a:t>
            </a:r>
          </a:p>
          <a:p>
            <a:r>
              <a:rPr lang="es-ES" dirty="0" smtClean="0"/>
              <a:t>Dentro de las </a:t>
            </a:r>
            <a:r>
              <a:rPr lang="es-ES" dirty="0" err="1" smtClean="0"/>
              <a:t>discronías</a:t>
            </a:r>
            <a:r>
              <a:rPr lang="es-ES" dirty="0" smtClean="0"/>
              <a:t> permitidas por el público meta está la </a:t>
            </a:r>
            <a:r>
              <a:rPr lang="es-ES" dirty="0" err="1" smtClean="0"/>
              <a:t>inequivalencia</a:t>
            </a:r>
            <a:r>
              <a:rPr lang="es-ES" dirty="0" smtClean="0"/>
              <a:t> de registros. Aceptamos que todos los protagonistas se expresen en el mismo registro,  italiano </a:t>
            </a:r>
            <a:r>
              <a:rPr lang="es-ES" dirty="0" err="1" smtClean="0"/>
              <a:t>neoestándar</a:t>
            </a:r>
            <a:r>
              <a:rPr lang="es-ES" dirty="0" smtClean="0"/>
              <a:t>.</a:t>
            </a:r>
          </a:p>
          <a:p>
            <a:r>
              <a:rPr lang="es-ES" dirty="0" smtClean="0"/>
              <a:t>Queda por definir cuáles son esos </a:t>
            </a:r>
            <a:r>
              <a:rPr lang="es-ES" dirty="0" smtClean="0">
                <a:solidFill>
                  <a:srgbClr val="FFFF00"/>
                </a:solidFill>
              </a:rPr>
              <a:t>umbrales de permisividad </a:t>
            </a:r>
            <a:r>
              <a:rPr lang="es-ES" dirty="0" smtClean="0"/>
              <a:t>que tolera el público y cuáles no.  (</a:t>
            </a:r>
            <a:r>
              <a:rPr lang="es-ES" dirty="0" err="1" smtClean="0"/>
              <a:t>Chaume</a:t>
            </a:r>
            <a:r>
              <a:rPr lang="es-ES" dirty="0" smtClean="0"/>
              <a:t>, 2005).</a:t>
            </a:r>
          </a:p>
          <a:p>
            <a:r>
              <a:rPr lang="es-ES" dirty="0" smtClean="0"/>
              <a:t>Es decir, qué rasgos del coloquial nos parecen naturales y cuáles no.</a:t>
            </a:r>
          </a:p>
          <a:p>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Tendencias  o normas operativas en el doblaje</a:t>
            </a:r>
            <a:endParaRPr lang="es-ES" dirty="0"/>
          </a:p>
        </p:txBody>
      </p:sp>
      <p:sp>
        <p:nvSpPr>
          <p:cNvPr id="3" name="2 Marcador de contenido"/>
          <p:cNvSpPr>
            <a:spLocks noGrp="1"/>
          </p:cNvSpPr>
          <p:nvPr>
            <p:ph idx="1"/>
          </p:nvPr>
        </p:nvSpPr>
        <p:spPr/>
        <p:txBody>
          <a:bodyPr>
            <a:normAutofit fontScale="85000" lnSpcReduction="20000"/>
          </a:bodyPr>
          <a:lstStyle/>
          <a:p>
            <a:r>
              <a:rPr lang="es-ES" dirty="0" err="1" smtClean="0"/>
              <a:t>Toury</a:t>
            </a:r>
            <a:r>
              <a:rPr lang="es-ES" dirty="0" smtClean="0"/>
              <a:t> (1995) observa en la actividad traductora dos tendencias esenciales: </a:t>
            </a:r>
          </a:p>
          <a:p>
            <a:r>
              <a:rPr lang="es-ES" dirty="0" smtClean="0">
                <a:solidFill>
                  <a:srgbClr val="FFFF00"/>
                </a:solidFill>
              </a:rPr>
              <a:t>La estandarización</a:t>
            </a:r>
            <a:r>
              <a:rPr lang="es-ES" dirty="0" smtClean="0"/>
              <a:t>, es decir, la neutralización de la mayor parte de los rasgos marcados, a través del empleo de las técnicas de la omisión o la sustitución.</a:t>
            </a:r>
          </a:p>
          <a:p>
            <a:r>
              <a:rPr lang="es-ES" dirty="0" smtClean="0">
                <a:solidFill>
                  <a:srgbClr val="FFFF00"/>
                </a:solidFill>
              </a:rPr>
              <a:t>La fidelidad lingüística</a:t>
            </a:r>
            <a:r>
              <a:rPr lang="es-ES" dirty="0" smtClean="0"/>
              <a:t>, que consiste en mantener estructuras lingüísticas formalmente simples del texto original, cuya conservación no suponga cambios substanciales en la lengua meta. Esta tendencia se materializa mediante la aplicación de la técnica de la traducción literal.</a:t>
            </a:r>
          </a:p>
          <a:p>
            <a:pPr>
              <a:buNone/>
            </a:pPr>
            <a:endParaRPr lang="es-E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¿Ruptura de los cánones imperantes?</a:t>
            </a:r>
            <a:endParaRPr lang="es-ES" dirty="0"/>
          </a:p>
        </p:txBody>
      </p:sp>
      <p:sp>
        <p:nvSpPr>
          <p:cNvPr id="3" name="2 Marcador de contenido"/>
          <p:cNvSpPr>
            <a:spLocks noGrp="1"/>
          </p:cNvSpPr>
          <p:nvPr>
            <p:ph idx="1"/>
          </p:nvPr>
        </p:nvSpPr>
        <p:spPr/>
        <p:txBody>
          <a:bodyPr>
            <a:normAutofit fontScale="62500" lnSpcReduction="20000"/>
          </a:bodyPr>
          <a:lstStyle/>
          <a:p>
            <a:r>
              <a:rPr lang="es-ES" dirty="0" smtClean="0"/>
              <a:t>Romper las reglas y cánones establecidos, la estandarización, con la trasposición del </a:t>
            </a:r>
            <a:r>
              <a:rPr lang="es-ES" dirty="0" err="1" smtClean="0"/>
              <a:t>subestándar</a:t>
            </a:r>
            <a:r>
              <a:rPr lang="es-ES" dirty="0" smtClean="0"/>
              <a:t> supone un riesgo que puede que no sea aceptado por el público meta. Ese</a:t>
            </a:r>
            <a:r>
              <a:rPr lang="es-ES" dirty="0" smtClean="0">
                <a:solidFill>
                  <a:srgbClr val="FFFF00"/>
                </a:solidFill>
              </a:rPr>
              <a:t> innovar </a:t>
            </a:r>
            <a:r>
              <a:rPr lang="es-ES" dirty="0" smtClean="0"/>
              <a:t>o cambiar las </a:t>
            </a:r>
            <a:r>
              <a:rPr lang="es-ES" dirty="0" smtClean="0">
                <a:solidFill>
                  <a:srgbClr val="FF0000"/>
                </a:solidFill>
              </a:rPr>
              <a:t>normas imperantes </a:t>
            </a:r>
            <a:r>
              <a:rPr lang="es-ES" dirty="0" smtClean="0"/>
              <a:t>puede suponer un </a:t>
            </a:r>
            <a:r>
              <a:rPr lang="es-ES" dirty="0" smtClean="0">
                <a:solidFill>
                  <a:srgbClr val="FFFF00"/>
                </a:solidFill>
              </a:rPr>
              <a:t>riesgo</a:t>
            </a:r>
            <a:r>
              <a:rPr lang="es-ES" dirty="0" smtClean="0"/>
              <a:t> porque la audiencia meta está acostumbrada a otras </a:t>
            </a:r>
            <a:r>
              <a:rPr lang="es-ES" dirty="0" smtClean="0">
                <a:solidFill>
                  <a:srgbClr val="FF0000"/>
                </a:solidFill>
              </a:rPr>
              <a:t>convenciones</a:t>
            </a:r>
            <a:r>
              <a:rPr lang="es-ES" dirty="0" smtClean="0"/>
              <a:t> (</a:t>
            </a:r>
            <a:r>
              <a:rPr lang="es-ES" dirty="0" err="1" smtClean="0"/>
              <a:t>Chaume</a:t>
            </a:r>
            <a:r>
              <a:rPr lang="es-ES" dirty="0" smtClean="0"/>
              <a:t>, 2005).</a:t>
            </a:r>
          </a:p>
          <a:p>
            <a:endParaRPr lang="es-ES" dirty="0" smtClean="0"/>
          </a:p>
          <a:p>
            <a:r>
              <a:rPr lang="es-ES" dirty="0" smtClean="0"/>
              <a:t>El pacto tácito, según el cual, el audiencia acepta que la mayor parte de los personajes, independiente de sus características sociales y culturales y de los marcos de situación en los que se ubique la escena, emplean una lengua estándar, formal, que </a:t>
            </a:r>
            <a:r>
              <a:rPr lang="es-ES" dirty="0" smtClean="0">
                <a:solidFill>
                  <a:srgbClr val="FFFF00"/>
                </a:solidFill>
              </a:rPr>
              <a:t>facilita la comprensión </a:t>
            </a:r>
            <a:r>
              <a:rPr lang="es-ES" dirty="0" smtClean="0"/>
              <a:t>por parte del receptor. Esa fácil comprensión constituye uno de los estándares de calidad del doblaje.</a:t>
            </a:r>
          </a:p>
          <a:p>
            <a:r>
              <a:rPr lang="es-ES" dirty="0" smtClean="0"/>
              <a:t>No hay que olvidar que la industria del cine es un negocio. El público debe entender el texto para que le guste el producto por el cual ha pagado el dinero de una entrada.</a:t>
            </a:r>
          </a:p>
          <a:p>
            <a:endParaRPr lang="es-E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Dilema</a:t>
            </a:r>
            <a:endParaRPr lang="es-ES" dirty="0"/>
          </a:p>
        </p:txBody>
      </p:sp>
      <p:sp>
        <p:nvSpPr>
          <p:cNvPr id="3" name="2 Marcador de contenido"/>
          <p:cNvSpPr>
            <a:spLocks noGrp="1"/>
          </p:cNvSpPr>
          <p:nvPr>
            <p:ph idx="1"/>
          </p:nvPr>
        </p:nvSpPr>
        <p:spPr/>
        <p:txBody>
          <a:bodyPr>
            <a:normAutofit fontScale="77500" lnSpcReduction="20000"/>
          </a:bodyPr>
          <a:lstStyle/>
          <a:p>
            <a:r>
              <a:rPr lang="es-ES" dirty="0" smtClean="0"/>
              <a:t>El dilema reside en conjugar la </a:t>
            </a:r>
            <a:r>
              <a:rPr lang="es-ES" dirty="0" smtClean="0">
                <a:solidFill>
                  <a:srgbClr val="FFFF00"/>
                </a:solidFill>
              </a:rPr>
              <a:t>aceptabilidad</a:t>
            </a:r>
            <a:r>
              <a:rPr lang="es-ES" dirty="0" smtClean="0"/>
              <a:t> del producto por parte de la audiencia meta y la </a:t>
            </a:r>
            <a:r>
              <a:rPr lang="es-ES" dirty="0" smtClean="0">
                <a:solidFill>
                  <a:srgbClr val="FFFF00"/>
                </a:solidFill>
              </a:rPr>
              <a:t>verosimilitud</a:t>
            </a:r>
            <a:r>
              <a:rPr lang="es-ES" dirty="0" smtClean="0"/>
              <a:t> de los diálogos, los cuales: </a:t>
            </a:r>
          </a:p>
          <a:p>
            <a:pPr marL="514350" indent="-514350">
              <a:buAutoNum type="alphaLcParenR"/>
            </a:pPr>
            <a:r>
              <a:rPr lang="es-ES" dirty="0" smtClean="0"/>
              <a:t>se adapten a las peculiaridades de los personajes y a las situaciones de uso en las que tiene lugar las escenas; </a:t>
            </a:r>
          </a:p>
          <a:p>
            <a:pPr marL="514350" indent="-514350">
              <a:buAutoNum type="alphaLcParenR"/>
            </a:pPr>
            <a:r>
              <a:rPr lang="es-ES" dirty="0" smtClean="0"/>
              <a:t>mantengan ese barniz oral y coloquial que resulte natural y verosímil en la versión meta;</a:t>
            </a:r>
          </a:p>
          <a:p>
            <a:pPr marL="514350" indent="-514350">
              <a:buAutoNum type="alphaLcParenR"/>
            </a:pPr>
            <a:r>
              <a:rPr lang="es-ES" dirty="0" smtClean="0"/>
              <a:t>huyan del “</a:t>
            </a:r>
            <a:r>
              <a:rPr lang="es-ES" dirty="0" err="1" smtClean="0"/>
              <a:t>dubbese</a:t>
            </a:r>
            <a:r>
              <a:rPr lang="es-ES" dirty="0" smtClean="0"/>
              <a:t>”, calcos de estructuras y secuencias propias del texto origen, generado por la tendencia a la fidelidad lingüística.</a:t>
            </a:r>
          </a:p>
          <a:p>
            <a:pPr marL="514350" indent="-514350">
              <a:buAutoNum type="alphaLcParenR"/>
            </a:pPr>
            <a:r>
              <a:rPr lang="es-ES" dirty="0" smtClean="0"/>
              <a:t>En el caso italiano/español, a causa de la presunta afinidad lingüística, el porcentaje de calcos de secuencias en los filmes doblados es muy alto.   </a:t>
            </a:r>
          </a:p>
          <a:p>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¿Dónde está el límite o el umbral?</a:t>
            </a:r>
            <a:endParaRPr lang="es-ES" dirty="0"/>
          </a:p>
        </p:txBody>
      </p:sp>
      <p:sp>
        <p:nvSpPr>
          <p:cNvPr id="3" name="2 Marcador de contenido"/>
          <p:cNvSpPr>
            <a:spLocks noGrp="1"/>
          </p:cNvSpPr>
          <p:nvPr>
            <p:ph idx="1"/>
          </p:nvPr>
        </p:nvSpPr>
        <p:spPr/>
        <p:txBody>
          <a:bodyPr>
            <a:normAutofit fontScale="55000" lnSpcReduction="20000"/>
          </a:bodyPr>
          <a:lstStyle/>
          <a:p>
            <a:pPr>
              <a:buNone/>
            </a:pPr>
            <a:endParaRPr lang="es-ES" dirty="0" smtClean="0"/>
          </a:p>
          <a:p>
            <a:r>
              <a:rPr lang="es-ES" dirty="0" smtClean="0"/>
              <a:t> L. Romero (2013: 198), respecto a la traslación de los rasgos </a:t>
            </a:r>
            <a:r>
              <a:rPr lang="es-ES" dirty="0" err="1" smtClean="0"/>
              <a:t>diatópico</a:t>
            </a:r>
            <a:r>
              <a:rPr lang="es-ES" dirty="0" smtClean="0"/>
              <a:t>, distingue entre rasgos marcados que tienen una </a:t>
            </a:r>
            <a:r>
              <a:rPr lang="es-ES" dirty="0" smtClean="0">
                <a:solidFill>
                  <a:srgbClr val="FFFF00"/>
                </a:solidFill>
              </a:rPr>
              <a:t>finalidad</a:t>
            </a:r>
            <a:r>
              <a:rPr lang="es-ES" dirty="0" smtClean="0"/>
              <a:t> </a:t>
            </a:r>
            <a:r>
              <a:rPr lang="es-ES" dirty="0" smtClean="0">
                <a:solidFill>
                  <a:srgbClr val="FFFF00"/>
                </a:solidFill>
              </a:rPr>
              <a:t>predominante</a:t>
            </a:r>
            <a:r>
              <a:rPr lang="es-ES" dirty="0" smtClean="0"/>
              <a:t> y una </a:t>
            </a:r>
            <a:r>
              <a:rPr lang="es-ES" dirty="0" smtClean="0">
                <a:solidFill>
                  <a:srgbClr val="FF0000"/>
                </a:solidFill>
              </a:rPr>
              <a:t>finalidad secundaria </a:t>
            </a:r>
            <a:r>
              <a:rPr lang="es-ES" dirty="0" smtClean="0"/>
              <a:t>en el texto origen.</a:t>
            </a:r>
          </a:p>
          <a:p>
            <a:endParaRPr lang="es-ES" dirty="0" smtClean="0"/>
          </a:p>
          <a:p>
            <a:r>
              <a:rPr lang="es-ES" dirty="0" smtClean="0"/>
              <a:t>Según el tipo, así deberán ser las soluciones de traducción. Los rasgos que cumplen una </a:t>
            </a:r>
            <a:r>
              <a:rPr lang="es-ES" dirty="0" smtClean="0">
                <a:solidFill>
                  <a:srgbClr val="FFFF00"/>
                </a:solidFill>
              </a:rPr>
              <a:t>finalidad mimética</a:t>
            </a:r>
            <a:r>
              <a:rPr lang="es-ES" dirty="0" smtClean="0"/>
              <a:t>, que le otorgan un carácter </a:t>
            </a:r>
            <a:r>
              <a:rPr lang="es-ES" dirty="0" smtClean="0">
                <a:solidFill>
                  <a:srgbClr val="7030A0"/>
                </a:solidFill>
              </a:rPr>
              <a:t>realista </a:t>
            </a:r>
            <a:r>
              <a:rPr lang="es-ES" dirty="0" smtClean="0"/>
              <a:t>al texto, realizan una finalidad predominante. </a:t>
            </a:r>
          </a:p>
          <a:p>
            <a:pPr>
              <a:buNone/>
            </a:pPr>
            <a:endParaRPr lang="es-ES" dirty="0" smtClean="0"/>
          </a:p>
          <a:p>
            <a:r>
              <a:rPr lang="es-ES" dirty="0" smtClean="0"/>
              <a:t>Aplicado a la oralidad y al registro coloquial, todos cumplen una finalidad predominante. Sin embargo, salvo los rasgos léxicos y los relativos a la sintaxis del periodo, no es posibles conservarlos en el texto meta, mediante la técnica del equivalente acuñado, por no existir su equivalente funcional en la lengua de llegada. </a:t>
            </a:r>
          </a:p>
          <a:p>
            <a:pPr>
              <a:buNone/>
            </a:pPr>
            <a:r>
              <a:rPr lang="es-ES" dirty="0" smtClean="0"/>
              <a:t> </a:t>
            </a:r>
          </a:p>
          <a:p>
            <a:r>
              <a:rPr lang="es-ES" dirty="0" smtClean="0"/>
              <a:t>Esta </a:t>
            </a:r>
            <a:r>
              <a:rPr lang="es-ES" dirty="0" err="1" smtClean="0"/>
              <a:t>inequivalencia</a:t>
            </a:r>
            <a:r>
              <a:rPr lang="es-ES" dirty="0" smtClean="0"/>
              <a:t> imperante conlleva aplicar la técnica de la compensación e insertar otros recursos lingüísticos propios de la dimensión </a:t>
            </a:r>
            <a:r>
              <a:rPr lang="es-ES" dirty="0" err="1" smtClean="0"/>
              <a:t>diamésica</a:t>
            </a:r>
            <a:r>
              <a:rPr lang="es-ES" dirty="0" smtClean="0"/>
              <a:t> oral y del registro coloquial del sistema lingüístico y cultural meta.  </a:t>
            </a:r>
          </a:p>
          <a:p>
            <a:endParaRPr lang="es-E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Al punto justo: ni muy hecha ni poco hecha</a:t>
            </a:r>
            <a:endParaRPr lang="es-ES" dirty="0"/>
          </a:p>
        </p:txBody>
      </p:sp>
      <p:sp>
        <p:nvSpPr>
          <p:cNvPr id="3" name="2 Marcador de contenido"/>
          <p:cNvSpPr>
            <a:spLocks noGrp="1"/>
          </p:cNvSpPr>
          <p:nvPr>
            <p:ph idx="1"/>
          </p:nvPr>
        </p:nvSpPr>
        <p:spPr/>
        <p:txBody>
          <a:bodyPr>
            <a:normAutofit fontScale="62500" lnSpcReduction="20000"/>
          </a:bodyPr>
          <a:lstStyle/>
          <a:p>
            <a:r>
              <a:rPr lang="es-ES" dirty="0" smtClean="0"/>
              <a:t>No es conveniente extralimitarse y sobrecargar el texto de llegada de marcas de oralidad.</a:t>
            </a:r>
          </a:p>
          <a:p>
            <a:r>
              <a:rPr lang="es-ES" dirty="0" smtClean="0"/>
              <a:t>¿De qué parámetros valerse para establecer que rasgos morfológicos y sintácticos se pueden insertar o no?</a:t>
            </a:r>
          </a:p>
          <a:p>
            <a:r>
              <a:rPr lang="es-ES" dirty="0" smtClean="0"/>
              <a:t>Dos instrumentos:</a:t>
            </a:r>
          </a:p>
          <a:p>
            <a:pPr marL="514350" indent="-514350">
              <a:buAutoNum type="alphaLcParenR"/>
            </a:pPr>
            <a:r>
              <a:rPr lang="es-ES" dirty="0" smtClean="0"/>
              <a:t>Una encuesta que consienta constatar qué rasgos son aceptados por el hablante/espectador medio italiano.</a:t>
            </a:r>
          </a:p>
          <a:p>
            <a:pPr marL="514350" indent="-514350">
              <a:buAutoNum type="alphaLcParenR"/>
            </a:pPr>
            <a:r>
              <a:rPr lang="es-ES" dirty="0" smtClean="0"/>
              <a:t>Llevar a cabo un estudio que permita averiguar el porcentaje de uso, el número de ocurrencias, de estos rasgos que los directores o guionistas han insertado en los filmes de producción propia.</a:t>
            </a:r>
          </a:p>
          <a:p>
            <a:pPr marL="514350" indent="-514350"/>
            <a:r>
              <a:rPr lang="es-ES" dirty="0" smtClean="0"/>
              <a:t>Este último procedimiento nos ofrece la posibilidad de averiguar cuáles son </a:t>
            </a:r>
            <a:r>
              <a:rPr lang="es-ES" dirty="0" smtClean="0">
                <a:solidFill>
                  <a:srgbClr val="FFFF00"/>
                </a:solidFill>
              </a:rPr>
              <a:t>esas convenciones lingüísticas </a:t>
            </a:r>
            <a:r>
              <a:rPr lang="es-ES" dirty="0" smtClean="0"/>
              <a:t>a las que está acostumbrada la audiencia meta italiana. Si el público los considera aceptables y está acostumbrado a escucharlas en las versiones domésticas, las debe tolerar y considerar naturales en las meta.   </a:t>
            </a:r>
          </a:p>
          <a:p>
            <a:endParaRPr lang="es-E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Corpus fílmico</a:t>
            </a:r>
            <a:endParaRPr lang="es-ES" dirty="0"/>
          </a:p>
        </p:txBody>
      </p:sp>
      <p:sp>
        <p:nvSpPr>
          <p:cNvPr id="3" name="2 Marcador de contenido"/>
          <p:cNvSpPr>
            <a:spLocks noGrp="1"/>
          </p:cNvSpPr>
          <p:nvPr>
            <p:ph idx="1"/>
          </p:nvPr>
        </p:nvSpPr>
        <p:spPr/>
        <p:txBody>
          <a:bodyPr>
            <a:normAutofit fontScale="70000" lnSpcReduction="20000"/>
          </a:bodyPr>
          <a:lstStyle/>
          <a:p>
            <a:pPr>
              <a:buNone/>
            </a:pPr>
            <a:r>
              <a:rPr lang="es-ES" dirty="0" smtClean="0"/>
              <a:t>	12 filmes comedia 2009-2014 </a:t>
            </a:r>
          </a:p>
          <a:p>
            <a:r>
              <a:rPr lang="es-ES" dirty="0" err="1" smtClean="0"/>
              <a:t>Generazione</a:t>
            </a:r>
            <a:r>
              <a:rPr lang="es-ES" dirty="0" smtClean="0"/>
              <a:t> 1000 euro (2009), M. </a:t>
            </a:r>
            <a:r>
              <a:rPr lang="es-ES" dirty="0" err="1" smtClean="0"/>
              <a:t>Venier</a:t>
            </a:r>
            <a:r>
              <a:rPr lang="es-ES" dirty="0" smtClean="0"/>
              <a:t>, 101 m.</a:t>
            </a:r>
          </a:p>
          <a:p>
            <a:r>
              <a:rPr lang="es-ES" dirty="0" err="1" smtClean="0"/>
              <a:t>Matrimoni</a:t>
            </a:r>
            <a:r>
              <a:rPr lang="es-ES" dirty="0" smtClean="0"/>
              <a:t> e </a:t>
            </a:r>
            <a:r>
              <a:rPr lang="es-ES" dirty="0" err="1" smtClean="0"/>
              <a:t>altri</a:t>
            </a:r>
            <a:r>
              <a:rPr lang="es-ES" dirty="0" smtClean="0"/>
              <a:t> </a:t>
            </a:r>
            <a:r>
              <a:rPr lang="es-ES" dirty="0" err="1" smtClean="0"/>
              <a:t>disastri</a:t>
            </a:r>
            <a:r>
              <a:rPr lang="es-ES" dirty="0" smtClean="0"/>
              <a:t> (2010), N. Di Majo, 102 m.</a:t>
            </a:r>
          </a:p>
          <a:p>
            <a:r>
              <a:rPr lang="es-ES" dirty="0" smtClean="0"/>
              <a:t>La </a:t>
            </a:r>
            <a:r>
              <a:rPr lang="es-ES" dirty="0" err="1" smtClean="0"/>
              <a:t>donna</a:t>
            </a:r>
            <a:r>
              <a:rPr lang="es-ES" dirty="0" smtClean="0"/>
              <a:t> </a:t>
            </a:r>
            <a:r>
              <a:rPr lang="es-ES" dirty="0" err="1" smtClean="0"/>
              <a:t>della</a:t>
            </a:r>
            <a:r>
              <a:rPr lang="es-ES" dirty="0" smtClean="0"/>
              <a:t> </a:t>
            </a:r>
            <a:r>
              <a:rPr lang="es-ES" dirty="0" err="1" smtClean="0"/>
              <a:t>mia</a:t>
            </a:r>
            <a:r>
              <a:rPr lang="es-ES" dirty="0" smtClean="0"/>
              <a:t> vita (2010), L. </a:t>
            </a:r>
            <a:r>
              <a:rPr lang="es-ES" dirty="0" err="1" smtClean="0"/>
              <a:t>Lucini</a:t>
            </a:r>
            <a:r>
              <a:rPr lang="es-ES" dirty="0" smtClean="0"/>
              <a:t>, 96 m.</a:t>
            </a:r>
          </a:p>
          <a:p>
            <a:r>
              <a:rPr lang="es-ES" dirty="0" err="1" smtClean="0"/>
              <a:t>Il</a:t>
            </a:r>
            <a:r>
              <a:rPr lang="es-ES" dirty="0" smtClean="0"/>
              <a:t> </a:t>
            </a:r>
            <a:r>
              <a:rPr lang="es-ES" dirty="0" err="1" smtClean="0"/>
              <a:t>giorno</a:t>
            </a:r>
            <a:r>
              <a:rPr lang="es-ES" dirty="0" smtClean="0"/>
              <a:t> in </a:t>
            </a:r>
            <a:r>
              <a:rPr lang="es-ES" dirty="0" err="1" smtClean="0"/>
              <a:t>più</a:t>
            </a:r>
            <a:r>
              <a:rPr lang="es-ES" dirty="0" smtClean="0"/>
              <a:t> (2011), M. </a:t>
            </a:r>
            <a:r>
              <a:rPr lang="es-ES" dirty="0" err="1" smtClean="0"/>
              <a:t>Venier</a:t>
            </a:r>
            <a:r>
              <a:rPr lang="es-ES" dirty="0" smtClean="0"/>
              <a:t>, 111 m.</a:t>
            </a:r>
          </a:p>
          <a:p>
            <a:r>
              <a:rPr lang="es-ES" dirty="0" err="1" smtClean="0"/>
              <a:t>Baciami</a:t>
            </a:r>
            <a:r>
              <a:rPr lang="es-ES" dirty="0" smtClean="0"/>
              <a:t> ancora (2011), G. </a:t>
            </a:r>
            <a:r>
              <a:rPr lang="es-ES" dirty="0" err="1" smtClean="0"/>
              <a:t>Muccino</a:t>
            </a:r>
            <a:r>
              <a:rPr lang="es-ES" dirty="0" smtClean="0"/>
              <a:t>, 139 m.</a:t>
            </a:r>
          </a:p>
          <a:p>
            <a:r>
              <a:rPr lang="es-ES" dirty="0" err="1" smtClean="0"/>
              <a:t>Tutti</a:t>
            </a:r>
            <a:r>
              <a:rPr lang="es-ES" dirty="0" smtClean="0"/>
              <a:t> i </a:t>
            </a:r>
            <a:r>
              <a:rPr lang="es-ES" dirty="0" err="1" smtClean="0"/>
              <a:t>santi</a:t>
            </a:r>
            <a:r>
              <a:rPr lang="es-ES" dirty="0" smtClean="0"/>
              <a:t> </a:t>
            </a:r>
            <a:r>
              <a:rPr lang="es-ES" dirty="0" err="1" smtClean="0"/>
              <a:t>giorni</a:t>
            </a:r>
            <a:r>
              <a:rPr lang="es-ES" dirty="0" smtClean="0"/>
              <a:t> (2012), P. </a:t>
            </a:r>
            <a:r>
              <a:rPr lang="es-ES" dirty="0" err="1" smtClean="0"/>
              <a:t>Virzi</a:t>
            </a:r>
            <a:r>
              <a:rPr lang="es-ES" dirty="0" smtClean="0"/>
              <a:t>, 102 m.</a:t>
            </a:r>
          </a:p>
          <a:p>
            <a:r>
              <a:rPr lang="es-ES" dirty="0" err="1" smtClean="0"/>
              <a:t>Posti</a:t>
            </a:r>
            <a:r>
              <a:rPr lang="es-ES" dirty="0" smtClean="0"/>
              <a:t> in </a:t>
            </a:r>
            <a:r>
              <a:rPr lang="es-ES" dirty="0" err="1" smtClean="0"/>
              <a:t>piedi</a:t>
            </a:r>
            <a:r>
              <a:rPr lang="es-ES" dirty="0" smtClean="0"/>
              <a:t> in </a:t>
            </a:r>
            <a:r>
              <a:rPr lang="es-ES" dirty="0" err="1" smtClean="0"/>
              <a:t>paradiso</a:t>
            </a:r>
            <a:r>
              <a:rPr lang="es-ES" dirty="0" smtClean="0"/>
              <a:t> (2012), C. </a:t>
            </a:r>
            <a:r>
              <a:rPr lang="es-ES" dirty="0" err="1" smtClean="0"/>
              <a:t>Verdone</a:t>
            </a:r>
            <a:r>
              <a:rPr lang="es-ES" dirty="0" smtClean="0"/>
              <a:t>, 119 m.</a:t>
            </a:r>
          </a:p>
          <a:p>
            <a:r>
              <a:rPr lang="es-ES" dirty="0" err="1" smtClean="0"/>
              <a:t>Il</a:t>
            </a:r>
            <a:r>
              <a:rPr lang="es-ES" dirty="0" smtClean="0"/>
              <a:t> </a:t>
            </a:r>
            <a:r>
              <a:rPr lang="es-ES" dirty="0" err="1" smtClean="0"/>
              <a:t>capitale</a:t>
            </a:r>
            <a:r>
              <a:rPr lang="es-ES" dirty="0" smtClean="0"/>
              <a:t> </a:t>
            </a:r>
            <a:r>
              <a:rPr lang="es-ES" dirty="0" err="1" smtClean="0"/>
              <a:t>umano</a:t>
            </a:r>
            <a:r>
              <a:rPr lang="es-ES" dirty="0" smtClean="0"/>
              <a:t> (2013), P. </a:t>
            </a:r>
            <a:r>
              <a:rPr lang="es-ES" dirty="0" err="1" smtClean="0"/>
              <a:t>Virzi</a:t>
            </a:r>
            <a:r>
              <a:rPr lang="es-ES" dirty="0" smtClean="0"/>
              <a:t>, 102 m.</a:t>
            </a:r>
          </a:p>
          <a:p>
            <a:r>
              <a:rPr lang="es-ES" dirty="0" err="1" smtClean="0"/>
              <a:t>Passione</a:t>
            </a:r>
            <a:r>
              <a:rPr lang="es-ES" dirty="0" smtClean="0"/>
              <a:t> </a:t>
            </a:r>
            <a:r>
              <a:rPr lang="es-ES" dirty="0" err="1" smtClean="0"/>
              <a:t>sinistra</a:t>
            </a:r>
            <a:r>
              <a:rPr lang="es-ES" dirty="0" smtClean="0"/>
              <a:t> (2013), M. </a:t>
            </a:r>
            <a:r>
              <a:rPr lang="es-ES" dirty="0" err="1" smtClean="0"/>
              <a:t>Ponti</a:t>
            </a:r>
            <a:r>
              <a:rPr lang="es-ES" dirty="0" smtClean="0"/>
              <a:t>, 90 m.</a:t>
            </a:r>
          </a:p>
          <a:p>
            <a:r>
              <a:rPr lang="es-ES" dirty="0" smtClean="0"/>
              <a:t>I </a:t>
            </a:r>
            <a:r>
              <a:rPr lang="es-ES" dirty="0" err="1" smtClean="0"/>
              <a:t>nostri</a:t>
            </a:r>
            <a:r>
              <a:rPr lang="es-ES" dirty="0" smtClean="0"/>
              <a:t> </a:t>
            </a:r>
            <a:r>
              <a:rPr lang="es-ES" dirty="0" err="1" smtClean="0"/>
              <a:t>ragazzi</a:t>
            </a:r>
            <a:r>
              <a:rPr lang="es-ES" dirty="0" smtClean="0"/>
              <a:t> (2014), I. De </a:t>
            </a:r>
            <a:r>
              <a:rPr lang="es-ES" dirty="0" err="1" smtClean="0"/>
              <a:t>Matteo</a:t>
            </a:r>
            <a:r>
              <a:rPr lang="es-ES" dirty="0" smtClean="0"/>
              <a:t>, 92 m.</a:t>
            </a:r>
          </a:p>
          <a:p>
            <a:r>
              <a:rPr lang="es-ES" dirty="0" err="1" smtClean="0"/>
              <a:t>Sotto</a:t>
            </a:r>
            <a:r>
              <a:rPr lang="es-ES" dirty="0" smtClean="0"/>
              <a:t> una </a:t>
            </a:r>
            <a:r>
              <a:rPr lang="es-ES" dirty="0" err="1" smtClean="0"/>
              <a:t>buona</a:t>
            </a:r>
            <a:r>
              <a:rPr lang="es-ES" dirty="0" smtClean="0"/>
              <a:t> </a:t>
            </a:r>
            <a:r>
              <a:rPr lang="es-ES" dirty="0" err="1" smtClean="0"/>
              <a:t>stella</a:t>
            </a:r>
            <a:r>
              <a:rPr lang="es-ES" dirty="0" smtClean="0"/>
              <a:t> (2014), C. </a:t>
            </a:r>
            <a:r>
              <a:rPr lang="es-ES" dirty="0" err="1" smtClean="0"/>
              <a:t>Verdone</a:t>
            </a:r>
            <a:r>
              <a:rPr lang="es-ES" dirty="0" smtClean="0"/>
              <a:t>, 110 m.</a:t>
            </a:r>
          </a:p>
          <a:p>
            <a:r>
              <a:rPr lang="es-ES" dirty="0" err="1" smtClean="0"/>
              <a:t>Tutta</a:t>
            </a:r>
            <a:r>
              <a:rPr lang="es-ES" dirty="0" smtClean="0"/>
              <a:t> colpa di Freud (2014), P. </a:t>
            </a:r>
            <a:r>
              <a:rPr lang="es-ES" dirty="0" err="1" smtClean="0"/>
              <a:t>Genovese</a:t>
            </a:r>
            <a:r>
              <a:rPr lang="es-ES" dirty="0" smtClean="0"/>
              <a:t>, 120 m.</a:t>
            </a:r>
          </a:p>
          <a:p>
            <a:endParaRPr lang="es-ES" dirty="0" smtClean="0"/>
          </a:p>
          <a:p>
            <a:pPr>
              <a:buNone/>
            </a:pPr>
            <a:r>
              <a:rPr lang="es-ES" dirty="0" smtClean="0"/>
              <a:t>	21 horas e 51 minutos</a:t>
            </a:r>
          </a:p>
          <a:p>
            <a:pPr>
              <a:buNone/>
            </a:pPr>
            <a:endParaRPr lang="es-ES" dirty="0" smtClean="0"/>
          </a:p>
          <a:p>
            <a:endParaRPr lang="es-ES" dirty="0" smtClean="0"/>
          </a:p>
          <a:p>
            <a:endParaRPr lang="es-ES" dirty="0" smtClean="0"/>
          </a:p>
          <a:p>
            <a:endParaRPr lang="es-E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Datos corpus fílmico</a:t>
            </a:r>
            <a:endParaRPr lang="es-ES" dirty="0"/>
          </a:p>
        </p:txBody>
      </p:sp>
      <p:graphicFrame>
        <p:nvGraphicFramePr>
          <p:cNvPr id="4" name="3 Marcador de contenido"/>
          <p:cNvGraphicFramePr>
            <a:graphicFrameLocks noGrp="1"/>
          </p:cNvGraphicFramePr>
          <p:nvPr>
            <p:ph idx="1"/>
          </p:nvPr>
        </p:nvGraphicFramePr>
        <p:xfrm>
          <a:off x="457200" y="1646238"/>
          <a:ext cx="8229600" cy="452596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Datos corpus fílmico</a:t>
            </a:r>
            <a:endParaRPr lang="es-ES" dirty="0"/>
          </a:p>
        </p:txBody>
      </p:sp>
      <p:sp>
        <p:nvSpPr>
          <p:cNvPr id="3" name="2 Marcador de contenido"/>
          <p:cNvSpPr>
            <a:spLocks noGrp="1"/>
          </p:cNvSpPr>
          <p:nvPr>
            <p:ph idx="1"/>
          </p:nvPr>
        </p:nvSpPr>
        <p:spPr/>
        <p:txBody>
          <a:bodyPr>
            <a:normAutofit lnSpcReduction="10000"/>
          </a:bodyPr>
          <a:lstStyle/>
          <a:p>
            <a:r>
              <a:rPr lang="es-ES" dirty="0" smtClean="0"/>
              <a:t>Un total de 624 rasgos marcados. </a:t>
            </a:r>
          </a:p>
          <a:p>
            <a:r>
              <a:rPr lang="es-ES" dirty="0" smtClean="0"/>
              <a:t>1 cada 2,1 minutos. </a:t>
            </a:r>
          </a:p>
          <a:p>
            <a:r>
              <a:rPr lang="es-ES" dirty="0" smtClean="0"/>
              <a:t>El 38, 4% son DD y DI, estructuras muy próximas al </a:t>
            </a:r>
            <a:r>
              <a:rPr lang="es-ES" dirty="0" err="1" smtClean="0"/>
              <a:t>neoestándar</a:t>
            </a:r>
            <a:r>
              <a:rPr lang="es-ES" dirty="0" smtClean="0"/>
              <a:t>.</a:t>
            </a:r>
          </a:p>
          <a:p>
            <a:r>
              <a:rPr lang="es-ES" dirty="0" smtClean="0"/>
              <a:t>Cifra reducida. Sin embargo, además de estos rasgos morfosintácticos marcados, en los textos aparecen otros muchas otras marcas de oralidad que favorecen esa oralidad prefabricada, ese barniz a italiano oral espontáneo.   </a:t>
            </a:r>
            <a:endParaRPr lang="es-E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OBJETIVOS DE LA TRADUCCIÓN/DOBLAJE</a:t>
            </a:r>
            <a:endParaRPr lang="es-ES" dirty="0"/>
          </a:p>
        </p:txBody>
      </p:sp>
      <p:sp>
        <p:nvSpPr>
          <p:cNvPr id="3" name="2 Marcador de contenido"/>
          <p:cNvSpPr>
            <a:spLocks noGrp="1"/>
          </p:cNvSpPr>
          <p:nvPr>
            <p:ph idx="1"/>
          </p:nvPr>
        </p:nvSpPr>
        <p:spPr/>
        <p:txBody>
          <a:bodyPr>
            <a:normAutofit fontScale="85000" lnSpcReduction="20000"/>
          </a:bodyPr>
          <a:lstStyle/>
          <a:p>
            <a:pPr>
              <a:buNone/>
            </a:pPr>
            <a:endParaRPr lang="es-ES" dirty="0" smtClean="0"/>
          </a:p>
          <a:p>
            <a:pPr marL="514350" indent="-514350">
              <a:buAutoNum type="alphaLcParenR"/>
            </a:pPr>
            <a:r>
              <a:rPr lang="es-ES" dirty="0" smtClean="0"/>
              <a:t>Combinar la planificación con la verosimilitud espontánea (Romero,  2009) y buscar un equilibrio entre lo oral y lo escrito (Baños, 2010);</a:t>
            </a:r>
          </a:p>
          <a:p>
            <a:pPr marL="514350" indent="-514350">
              <a:buAutoNum type="alphaLcParenR"/>
            </a:pPr>
            <a:r>
              <a:rPr lang="es-ES" dirty="0" smtClean="0"/>
              <a:t>Evitar insertar diálogos artificiales; la denominada </a:t>
            </a:r>
            <a:r>
              <a:rPr lang="es-ES" dirty="0" err="1" smtClean="0"/>
              <a:t>pseudolengua</a:t>
            </a:r>
            <a:r>
              <a:rPr lang="es-ES" dirty="0" smtClean="0"/>
              <a:t> o del doblaje (Salmon, 2005);</a:t>
            </a:r>
          </a:p>
          <a:p>
            <a:pPr marL="514350" indent="-514350">
              <a:buAutoNum type="alphaLcParenR"/>
            </a:pPr>
            <a:r>
              <a:rPr lang="es-ES" dirty="0" smtClean="0"/>
              <a:t>Intentar que se asemejen lo más posible al oral espontáneo en la lengua meta;</a:t>
            </a:r>
          </a:p>
          <a:p>
            <a:pPr marL="514350" indent="-514350">
              <a:buAutoNum type="alphaLcParenR"/>
            </a:pPr>
            <a:r>
              <a:rPr lang="es-ES" dirty="0" smtClean="0"/>
              <a:t>Mantener o insertar las marcas de oralidad, mediante las técnicas del equivalente acuñado y la compensación.</a:t>
            </a:r>
          </a:p>
          <a:p>
            <a:endParaRPr lang="es-E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Grado de permisividad</a:t>
            </a:r>
            <a:endParaRPr lang="es-ES" dirty="0"/>
          </a:p>
        </p:txBody>
      </p:sp>
      <p:sp>
        <p:nvSpPr>
          <p:cNvPr id="3" name="2 Marcador de contenido"/>
          <p:cNvSpPr>
            <a:spLocks noGrp="1"/>
          </p:cNvSpPr>
          <p:nvPr>
            <p:ph idx="1"/>
          </p:nvPr>
        </p:nvSpPr>
        <p:spPr/>
        <p:txBody>
          <a:bodyPr>
            <a:normAutofit fontScale="77500" lnSpcReduction="20000"/>
          </a:bodyPr>
          <a:lstStyle/>
          <a:p>
            <a:r>
              <a:rPr lang="es-ES" dirty="0" smtClean="0"/>
              <a:t>La mayor o menor índice de tolerancia de estos rasgos morfosintácticos marcados en la variedad </a:t>
            </a:r>
            <a:r>
              <a:rPr lang="es-ES" dirty="0" err="1" smtClean="0"/>
              <a:t>diastrática</a:t>
            </a:r>
            <a:r>
              <a:rPr lang="es-ES" dirty="0" smtClean="0"/>
              <a:t> depende de cada uno de los rasgos y, sobre todo, del nivel de lexicalización o fijación de la secuencia en el discurso.</a:t>
            </a:r>
          </a:p>
          <a:p>
            <a:r>
              <a:rPr lang="es-ES" dirty="0" smtClean="0"/>
              <a:t>El 53,3% de los participantes declara que “Lo trovo </a:t>
            </a:r>
            <a:r>
              <a:rPr lang="es-ES" dirty="0" err="1" smtClean="0"/>
              <a:t>naturale</a:t>
            </a:r>
            <a:r>
              <a:rPr lang="es-ES" dirty="0" smtClean="0"/>
              <a:t> in </a:t>
            </a:r>
            <a:r>
              <a:rPr lang="es-ES" dirty="0" err="1" smtClean="0"/>
              <a:t>ambienti</a:t>
            </a:r>
            <a:r>
              <a:rPr lang="es-ES" dirty="0" smtClean="0"/>
              <a:t> </a:t>
            </a:r>
            <a:r>
              <a:rPr lang="es-ES" dirty="0" err="1" smtClean="0"/>
              <a:t>informali</a:t>
            </a:r>
            <a:r>
              <a:rPr lang="es-ES" dirty="0" smtClean="0"/>
              <a:t> e </a:t>
            </a:r>
            <a:r>
              <a:rPr lang="es-ES" dirty="0" err="1" smtClean="0"/>
              <a:t>familiari</a:t>
            </a:r>
            <a:r>
              <a:rPr lang="es-ES" dirty="0" smtClean="0"/>
              <a:t>” y el 40,5% “Lo </a:t>
            </a:r>
            <a:r>
              <a:rPr lang="es-ES" dirty="0" err="1" smtClean="0"/>
              <a:t>ritengo</a:t>
            </a:r>
            <a:r>
              <a:rPr lang="es-ES" dirty="0" smtClean="0"/>
              <a:t> </a:t>
            </a:r>
            <a:r>
              <a:rPr lang="es-ES" dirty="0" err="1" smtClean="0"/>
              <a:t>normale</a:t>
            </a:r>
            <a:r>
              <a:rPr lang="es-ES" dirty="0" smtClean="0"/>
              <a:t>, </a:t>
            </a:r>
            <a:r>
              <a:rPr lang="es-ES" dirty="0" err="1" smtClean="0"/>
              <a:t>ma</a:t>
            </a:r>
            <a:r>
              <a:rPr lang="es-ES" dirty="0" smtClean="0"/>
              <a:t> non </a:t>
            </a:r>
            <a:r>
              <a:rPr lang="es-ES" dirty="0" err="1" smtClean="0"/>
              <a:t>ne</a:t>
            </a:r>
            <a:r>
              <a:rPr lang="es-ES" dirty="0" smtClean="0"/>
              <a:t> </a:t>
            </a:r>
            <a:r>
              <a:rPr lang="es-ES" dirty="0" err="1" smtClean="0"/>
              <a:t>tollero</a:t>
            </a:r>
            <a:r>
              <a:rPr lang="es-ES" dirty="0" smtClean="0"/>
              <a:t> i </a:t>
            </a:r>
            <a:r>
              <a:rPr lang="es-ES" dirty="0" err="1" smtClean="0"/>
              <a:t>tratto</a:t>
            </a:r>
            <a:r>
              <a:rPr lang="es-ES" dirty="0" smtClean="0"/>
              <a:t> </a:t>
            </a:r>
            <a:r>
              <a:rPr lang="es-ES" dirty="0" err="1" smtClean="0"/>
              <a:t>eccessivi</a:t>
            </a:r>
            <a:r>
              <a:rPr lang="es-ES" dirty="0" smtClean="0"/>
              <a:t>”. El 1,55 “Non lo </a:t>
            </a:r>
            <a:r>
              <a:rPr lang="es-ES" dirty="0" err="1" smtClean="0"/>
              <a:t>sopporto</a:t>
            </a:r>
            <a:r>
              <a:rPr lang="es-ES" dirty="0" smtClean="0"/>
              <a:t> e mi </a:t>
            </a:r>
            <a:r>
              <a:rPr lang="es-ES" dirty="0" err="1" smtClean="0"/>
              <a:t>sembra</a:t>
            </a:r>
            <a:r>
              <a:rPr lang="es-ES" dirty="0" smtClean="0"/>
              <a:t> una </a:t>
            </a:r>
            <a:r>
              <a:rPr lang="es-ES" dirty="0" err="1" smtClean="0"/>
              <a:t>degradazione</a:t>
            </a:r>
            <a:r>
              <a:rPr lang="es-ES" dirty="0" smtClean="0"/>
              <a:t> </a:t>
            </a:r>
            <a:r>
              <a:rPr lang="es-ES" dirty="0" err="1" smtClean="0"/>
              <a:t>della</a:t>
            </a:r>
            <a:r>
              <a:rPr lang="es-ES" dirty="0" smtClean="0"/>
              <a:t> </a:t>
            </a:r>
            <a:r>
              <a:rPr lang="es-ES" dirty="0" err="1" smtClean="0"/>
              <a:t>lingua</a:t>
            </a:r>
            <a:r>
              <a:rPr lang="es-ES" dirty="0" smtClean="0"/>
              <a:t> italiana”.</a:t>
            </a:r>
          </a:p>
          <a:p>
            <a:r>
              <a:rPr lang="es-ES" dirty="0" smtClean="0"/>
              <a:t>El 80,0% manifiesta que “Lo </a:t>
            </a:r>
            <a:r>
              <a:rPr lang="es-ES" dirty="0" err="1" smtClean="0"/>
              <a:t>adopero</a:t>
            </a:r>
            <a:r>
              <a:rPr lang="es-ES" dirty="0" smtClean="0"/>
              <a:t> </a:t>
            </a:r>
            <a:r>
              <a:rPr lang="es-ES" dirty="0" err="1" smtClean="0"/>
              <a:t>soltanto</a:t>
            </a:r>
            <a:r>
              <a:rPr lang="es-ES" dirty="0" smtClean="0"/>
              <a:t> con </a:t>
            </a:r>
            <a:r>
              <a:rPr lang="es-ES" dirty="0" err="1" smtClean="0"/>
              <a:t>gli</a:t>
            </a:r>
            <a:r>
              <a:rPr lang="es-ES" dirty="0" smtClean="0"/>
              <a:t> </a:t>
            </a:r>
            <a:r>
              <a:rPr lang="es-ES" dirty="0" err="1" smtClean="0"/>
              <a:t>amici</a:t>
            </a:r>
            <a:r>
              <a:rPr lang="es-ES" dirty="0" smtClean="0"/>
              <a:t>” y el 7,2% “Non lo </a:t>
            </a:r>
            <a:r>
              <a:rPr lang="es-ES" dirty="0" err="1" smtClean="0"/>
              <a:t>adopero</a:t>
            </a:r>
            <a:r>
              <a:rPr lang="es-ES" dirty="0" smtClean="0"/>
              <a:t> </a:t>
            </a:r>
            <a:r>
              <a:rPr lang="es-ES" dirty="0" err="1" smtClean="0"/>
              <a:t>quasi</a:t>
            </a:r>
            <a:r>
              <a:rPr lang="es-ES" dirty="0" smtClean="0"/>
              <a:t> </a:t>
            </a:r>
            <a:r>
              <a:rPr lang="es-ES" dirty="0" err="1" smtClean="0"/>
              <a:t>mai</a:t>
            </a:r>
            <a:r>
              <a:rPr lang="es-ES" dirty="0" smtClean="0"/>
              <a:t>”. </a:t>
            </a:r>
          </a:p>
          <a:p>
            <a:r>
              <a:rPr lang="es-ES" dirty="0" smtClean="0"/>
              <a:t>El 53,3% origen septentrional;</a:t>
            </a:r>
          </a:p>
          <a:p>
            <a:r>
              <a:rPr lang="es-ES" dirty="0" smtClean="0"/>
              <a:t>El 67,7% menores de 25 años.  </a:t>
            </a:r>
            <a:endParaRPr lang="es-E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Lexicalización</a:t>
            </a:r>
            <a:endParaRPr lang="es-ES" dirty="0"/>
          </a:p>
        </p:txBody>
      </p:sp>
      <p:sp>
        <p:nvSpPr>
          <p:cNvPr id="3" name="2 Marcador de contenido"/>
          <p:cNvSpPr>
            <a:spLocks noGrp="1"/>
          </p:cNvSpPr>
          <p:nvPr>
            <p:ph idx="1"/>
          </p:nvPr>
        </p:nvSpPr>
        <p:spPr/>
        <p:txBody>
          <a:bodyPr>
            <a:normAutofit fontScale="92500" lnSpcReduction="20000"/>
          </a:bodyPr>
          <a:lstStyle/>
          <a:p>
            <a:r>
              <a:rPr lang="es-ES" dirty="0" err="1" smtClean="0"/>
              <a:t>Senti</a:t>
            </a:r>
            <a:r>
              <a:rPr lang="es-ES" dirty="0" smtClean="0"/>
              <a:t>, mi </a:t>
            </a:r>
            <a:r>
              <a:rPr lang="es-ES" dirty="0" err="1" smtClean="0"/>
              <a:t>hai</a:t>
            </a:r>
            <a:r>
              <a:rPr lang="es-ES" dirty="0" smtClean="0"/>
              <a:t> </a:t>
            </a:r>
            <a:r>
              <a:rPr lang="es-ES" dirty="0" err="1" smtClean="0"/>
              <a:t>rotto</a:t>
            </a:r>
            <a:r>
              <a:rPr lang="es-ES" dirty="0" smtClean="0"/>
              <a:t>; è </a:t>
            </a:r>
            <a:r>
              <a:rPr lang="es-ES" dirty="0" err="1" smtClean="0"/>
              <a:t>meglio</a:t>
            </a:r>
            <a:r>
              <a:rPr lang="es-ES" dirty="0" smtClean="0"/>
              <a:t> che te </a:t>
            </a:r>
            <a:r>
              <a:rPr lang="es-ES" dirty="0" err="1" smtClean="0"/>
              <a:t>ne</a:t>
            </a:r>
            <a:r>
              <a:rPr lang="es-ES" dirty="0" smtClean="0"/>
              <a:t> </a:t>
            </a:r>
            <a:r>
              <a:rPr lang="es-ES" dirty="0" err="1" smtClean="0"/>
              <a:t>vai</a:t>
            </a:r>
            <a:r>
              <a:rPr lang="es-ES" dirty="0" smtClean="0"/>
              <a:t>: </a:t>
            </a:r>
            <a:r>
              <a:rPr lang="es-ES" dirty="0" smtClean="0">
                <a:solidFill>
                  <a:srgbClr val="FFFF00"/>
                </a:solidFill>
              </a:rPr>
              <a:t>0,9</a:t>
            </a:r>
          </a:p>
          <a:p>
            <a:r>
              <a:rPr lang="es-ES" dirty="0" err="1" smtClean="0"/>
              <a:t>Hai</a:t>
            </a:r>
            <a:r>
              <a:rPr lang="es-ES" dirty="0" smtClean="0"/>
              <a:t> </a:t>
            </a:r>
            <a:r>
              <a:rPr lang="es-ES" dirty="0" err="1" smtClean="0"/>
              <a:t>mollato</a:t>
            </a:r>
            <a:r>
              <a:rPr lang="es-ES" dirty="0" smtClean="0"/>
              <a:t> </a:t>
            </a:r>
            <a:r>
              <a:rPr lang="es-ES" dirty="0" err="1" smtClean="0"/>
              <a:t>quel</a:t>
            </a:r>
            <a:r>
              <a:rPr lang="es-ES" dirty="0" smtClean="0"/>
              <a:t> cretino di Federico? </a:t>
            </a:r>
            <a:r>
              <a:rPr lang="es-ES" dirty="0" err="1" smtClean="0"/>
              <a:t>Penso</a:t>
            </a:r>
            <a:r>
              <a:rPr lang="es-ES" dirty="0" smtClean="0"/>
              <a:t> che </a:t>
            </a:r>
            <a:r>
              <a:rPr lang="es-ES" dirty="0" err="1" smtClean="0"/>
              <a:t>hai</a:t>
            </a:r>
            <a:r>
              <a:rPr lang="es-ES" dirty="0" smtClean="0"/>
              <a:t> </a:t>
            </a:r>
            <a:r>
              <a:rPr lang="es-ES" dirty="0" err="1" smtClean="0"/>
              <a:t>fatto</a:t>
            </a:r>
            <a:r>
              <a:rPr lang="es-ES" dirty="0" smtClean="0"/>
              <a:t> bene:</a:t>
            </a:r>
            <a:r>
              <a:rPr lang="es-ES" dirty="0" smtClean="0">
                <a:solidFill>
                  <a:srgbClr val="FFFF00"/>
                </a:solidFill>
              </a:rPr>
              <a:t>1,3</a:t>
            </a:r>
          </a:p>
          <a:p>
            <a:r>
              <a:rPr lang="es-ES" dirty="0" smtClean="0"/>
              <a:t>Ti </a:t>
            </a:r>
            <a:r>
              <a:rPr lang="es-ES" dirty="0" err="1" smtClean="0"/>
              <a:t>ho</a:t>
            </a:r>
            <a:r>
              <a:rPr lang="es-ES" dirty="0" smtClean="0"/>
              <a:t> </a:t>
            </a:r>
            <a:r>
              <a:rPr lang="es-ES" dirty="0" err="1" smtClean="0"/>
              <a:t>portato</a:t>
            </a:r>
            <a:r>
              <a:rPr lang="es-ES" dirty="0" smtClean="0"/>
              <a:t> una torta di </a:t>
            </a:r>
            <a:r>
              <a:rPr lang="es-ES" dirty="0" err="1" smtClean="0"/>
              <a:t>miele</a:t>
            </a:r>
            <a:r>
              <a:rPr lang="es-ES" dirty="0" smtClean="0"/>
              <a:t>. </a:t>
            </a:r>
            <a:r>
              <a:rPr lang="es-ES" dirty="0" err="1" smtClean="0"/>
              <a:t>Spero</a:t>
            </a:r>
            <a:r>
              <a:rPr lang="es-ES" dirty="0" smtClean="0"/>
              <a:t> che ti </a:t>
            </a:r>
            <a:r>
              <a:rPr lang="es-ES" dirty="0" err="1" smtClean="0"/>
              <a:t>piace</a:t>
            </a:r>
            <a:r>
              <a:rPr lang="es-ES" dirty="0" smtClean="0"/>
              <a:t>: </a:t>
            </a:r>
            <a:r>
              <a:rPr lang="es-ES" dirty="0" smtClean="0">
                <a:solidFill>
                  <a:srgbClr val="FF0000"/>
                </a:solidFill>
              </a:rPr>
              <a:t>2,1</a:t>
            </a:r>
          </a:p>
          <a:p>
            <a:r>
              <a:rPr lang="es-ES" dirty="0" smtClean="0"/>
              <a:t>A me mi </a:t>
            </a:r>
            <a:r>
              <a:rPr lang="es-ES" dirty="0" err="1" smtClean="0"/>
              <a:t>piace</a:t>
            </a:r>
            <a:r>
              <a:rPr lang="es-ES" dirty="0" smtClean="0"/>
              <a:t> </a:t>
            </a:r>
            <a:r>
              <a:rPr lang="es-ES" dirty="0" err="1" smtClean="0"/>
              <a:t>parecchio</a:t>
            </a:r>
            <a:r>
              <a:rPr lang="es-ES" dirty="0" smtClean="0"/>
              <a:t> </a:t>
            </a:r>
            <a:r>
              <a:rPr lang="es-ES" dirty="0" err="1" smtClean="0"/>
              <a:t>il</a:t>
            </a:r>
            <a:r>
              <a:rPr lang="es-ES" dirty="0" smtClean="0"/>
              <a:t> Grande </a:t>
            </a:r>
            <a:r>
              <a:rPr lang="es-ES" dirty="0" err="1" smtClean="0"/>
              <a:t>fratello</a:t>
            </a:r>
            <a:r>
              <a:rPr lang="es-ES" dirty="0" smtClean="0"/>
              <a:t>: </a:t>
            </a:r>
            <a:r>
              <a:rPr lang="es-ES" dirty="0" smtClean="0">
                <a:solidFill>
                  <a:srgbClr val="FF0000"/>
                </a:solidFill>
              </a:rPr>
              <a:t>2,4</a:t>
            </a:r>
          </a:p>
          <a:p>
            <a:r>
              <a:rPr lang="es-ES" dirty="0" err="1" smtClean="0"/>
              <a:t>Dove</a:t>
            </a:r>
            <a:r>
              <a:rPr lang="es-ES" dirty="0" smtClean="0"/>
              <a:t> vado!? A te che te </a:t>
            </a:r>
            <a:r>
              <a:rPr lang="es-ES" dirty="0" err="1" smtClean="0"/>
              <a:t>ne</a:t>
            </a:r>
            <a:r>
              <a:rPr lang="es-ES" dirty="0" smtClean="0"/>
              <a:t> </a:t>
            </a:r>
            <a:r>
              <a:rPr lang="es-ES" dirty="0" err="1" smtClean="0"/>
              <a:t>frega</a:t>
            </a:r>
            <a:r>
              <a:rPr lang="es-ES" dirty="0" smtClean="0"/>
              <a:t>!?: </a:t>
            </a:r>
            <a:r>
              <a:rPr lang="es-ES" dirty="0" smtClean="0">
                <a:solidFill>
                  <a:srgbClr val="FFFF00"/>
                </a:solidFill>
              </a:rPr>
              <a:t>0,8</a:t>
            </a:r>
          </a:p>
          <a:p>
            <a:r>
              <a:rPr lang="es-ES" dirty="0" smtClean="0"/>
              <a:t>Come </a:t>
            </a:r>
            <a:r>
              <a:rPr lang="es-ES" dirty="0" err="1" smtClean="0"/>
              <a:t>psichiatra</a:t>
            </a:r>
            <a:r>
              <a:rPr lang="es-ES" dirty="0" smtClean="0"/>
              <a:t> </a:t>
            </a:r>
            <a:r>
              <a:rPr lang="es-ES" dirty="0" err="1" smtClean="0"/>
              <a:t>devo</a:t>
            </a:r>
            <a:r>
              <a:rPr lang="es-ES" dirty="0" smtClean="0"/>
              <a:t> </a:t>
            </a:r>
            <a:r>
              <a:rPr lang="es-ES" dirty="0" err="1" smtClean="0"/>
              <a:t>aiutare</a:t>
            </a:r>
            <a:r>
              <a:rPr lang="es-ES" dirty="0" smtClean="0"/>
              <a:t> </a:t>
            </a:r>
            <a:r>
              <a:rPr lang="es-ES" dirty="0" err="1" smtClean="0"/>
              <a:t>gli</a:t>
            </a:r>
            <a:r>
              <a:rPr lang="es-ES" dirty="0" smtClean="0"/>
              <a:t> </a:t>
            </a:r>
            <a:r>
              <a:rPr lang="es-ES" dirty="0" err="1" smtClean="0"/>
              <a:t>altri</a:t>
            </a:r>
            <a:r>
              <a:rPr lang="es-ES" dirty="0" smtClean="0"/>
              <a:t>, </a:t>
            </a:r>
            <a:r>
              <a:rPr lang="es-ES" dirty="0" err="1" smtClean="0"/>
              <a:t>ma</a:t>
            </a:r>
            <a:r>
              <a:rPr lang="es-ES" dirty="0" smtClean="0"/>
              <a:t> a me </a:t>
            </a:r>
            <a:r>
              <a:rPr lang="es-ES" dirty="0" err="1" smtClean="0"/>
              <a:t>chi</a:t>
            </a:r>
            <a:r>
              <a:rPr lang="es-ES" dirty="0" smtClean="0"/>
              <a:t> mi </a:t>
            </a:r>
            <a:r>
              <a:rPr lang="es-ES" dirty="0" err="1" smtClean="0"/>
              <a:t>capisce</a:t>
            </a:r>
            <a:r>
              <a:rPr lang="es-ES" dirty="0" smtClean="0"/>
              <a:t>!? </a:t>
            </a:r>
            <a:r>
              <a:rPr lang="es-ES" dirty="0" err="1" smtClean="0"/>
              <a:t>Nessuno</a:t>
            </a:r>
            <a:r>
              <a:rPr lang="es-ES" dirty="0" smtClean="0"/>
              <a:t>… :</a:t>
            </a:r>
            <a:r>
              <a:rPr lang="es-ES" dirty="0" smtClean="0">
                <a:solidFill>
                  <a:srgbClr val="FFFF00"/>
                </a:solidFill>
              </a:rPr>
              <a:t>1,1</a:t>
            </a:r>
          </a:p>
          <a:p>
            <a:r>
              <a:rPr lang="es-ES" dirty="0" smtClean="0"/>
              <a:t>Ti </a:t>
            </a:r>
            <a:r>
              <a:rPr lang="es-ES" dirty="0" err="1" smtClean="0"/>
              <a:t>sei</a:t>
            </a:r>
            <a:r>
              <a:rPr lang="es-ES" dirty="0" smtClean="0"/>
              <a:t> </a:t>
            </a:r>
            <a:r>
              <a:rPr lang="es-ES" dirty="0" err="1" smtClean="0"/>
              <a:t>fatta</a:t>
            </a:r>
            <a:r>
              <a:rPr lang="es-ES" dirty="0" smtClean="0"/>
              <a:t> </a:t>
            </a:r>
            <a:r>
              <a:rPr lang="es-ES" dirty="0" err="1" smtClean="0"/>
              <a:t>il</a:t>
            </a:r>
            <a:r>
              <a:rPr lang="es-ES" dirty="0" smtClean="0"/>
              <a:t> </a:t>
            </a:r>
            <a:r>
              <a:rPr lang="es-ES" dirty="0" err="1" smtClean="0"/>
              <a:t>piercing</a:t>
            </a:r>
            <a:r>
              <a:rPr lang="es-ES" dirty="0" smtClean="0"/>
              <a:t>!? Te </a:t>
            </a:r>
            <a:r>
              <a:rPr lang="es-ES" dirty="0" err="1" smtClean="0"/>
              <a:t>sei</a:t>
            </a:r>
            <a:r>
              <a:rPr lang="es-ES" dirty="0" smtClean="0"/>
              <a:t> </a:t>
            </a:r>
            <a:r>
              <a:rPr lang="es-ES" dirty="0" err="1" smtClean="0"/>
              <a:t>pazza</a:t>
            </a:r>
            <a:r>
              <a:rPr lang="es-ES" dirty="0" smtClean="0"/>
              <a:t>: </a:t>
            </a:r>
            <a:r>
              <a:rPr lang="es-ES" dirty="0" smtClean="0">
                <a:solidFill>
                  <a:srgbClr val="FFFF00"/>
                </a:solidFill>
              </a:rPr>
              <a:t>0,9</a:t>
            </a:r>
          </a:p>
          <a:p>
            <a:endParaRPr lang="es-ES" dirty="0" smtClean="0"/>
          </a:p>
          <a:p>
            <a:endParaRPr lang="es-ES" dirty="0" smtClean="0"/>
          </a:p>
          <a:p>
            <a:endParaRPr lang="es-E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Casi casi no marcadas</a:t>
            </a:r>
            <a:endParaRPr lang="es-ES" dirty="0"/>
          </a:p>
        </p:txBody>
      </p:sp>
      <p:sp>
        <p:nvSpPr>
          <p:cNvPr id="3" name="2 Marcador de contenido"/>
          <p:cNvSpPr>
            <a:spLocks noGrp="1"/>
          </p:cNvSpPr>
          <p:nvPr>
            <p:ph idx="1"/>
          </p:nvPr>
        </p:nvSpPr>
        <p:spPr/>
        <p:txBody>
          <a:bodyPr/>
          <a:lstStyle/>
          <a:p>
            <a:r>
              <a:rPr lang="es-ES" dirty="0" smtClean="0"/>
              <a:t>Che </a:t>
            </a:r>
            <a:r>
              <a:rPr lang="es-ES" dirty="0" err="1" smtClean="0"/>
              <a:t>fai</a:t>
            </a:r>
            <a:r>
              <a:rPr lang="es-ES" dirty="0" smtClean="0"/>
              <a:t>, non la </a:t>
            </a:r>
            <a:r>
              <a:rPr lang="es-ES" dirty="0" err="1" smtClean="0"/>
              <a:t>mangi</a:t>
            </a:r>
            <a:r>
              <a:rPr lang="es-ES" dirty="0" smtClean="0"/>
              <a:t> la pizza?: </a:t>
            </a:r>
            <a:r>
              <a:rPr lang="es-ES" dirty="0" smtClean="0">
                <a:solidFill>
                  <a:srgbClr val="FFFF00"/>
                </a:solidFill>
              </a:rPr>
              <a:t>0,5</a:t>
            </a:r>
          </a:p>
          <a:p>
            <a:r>
              <a:rPr lang="es-ES" dirty="0" smtClean="0"/>
              <a:t>Io </a:t>
            </a:r>
            <a:r>
              <a:rPr lang="es-ES" dirty="0" err="1" smtClean="0"/>
              <a:t>il</a:t>
            </a:r>
            <a:r>
              <a:rPr lang="es-ES" dirty="0" smtClean="0"/>
              <a:t> </a:t>
            </a:r>
            <a:r>
              <a:rPr lang="es-ES" dirty="0" err="1" smtClean="0"/>
              <a:t>caffè</a:t>
            </a:r>
            <a:r>
              <a:rPr lang="es-ES" dirty="0" smtClean="0"/>
              <a:t> lo prendo </a:t>
            </a:r>
            <a:r>
              <a:rPr lang="es-ES" dirty="0" err="1" smtClean="0"/>
              <a:t>senza</a:t>
            </a:r>
            <a:r>
              <a:rPr lang="es-ES" dirty="0" smtClean="0"/>
              <a:t> </a:t>
            </a:r>
            <a:r>
              <a:rPr lang="es-ES" dirty="0" err="1" smtClean="0"/>
              <a:t>zucchero</a:t>
            </a:r>
            <a:r>
              <a:rPr lang="es-ES" dirty="0" smtClean="0"/>
              <a:t>: </a:t>
            </a:r>
            <a:r>
              <a:rPr lang="es-ES" dirty="0" smtClean="0">
                <a:solidFill>
                  <a:srgbClr val="FFFF00"/>
                </a:solidFill>
              </a:rPr>
              <a:t>0,4</a:t>
            </a:r>
          </a:p>
          <a:p>
            <a:r>
              <a:rPr lang="es-ES" dirty="0" smtClean="0"/>
              <a:t>Ancora </a:t>
            </a:r>
            <a:r>
              <a:rPr lang="es-ES" dirty="0" err="1" smtClean="0"/>
              <a:t>minestrina</a:t>
            </a:r>
            <a:r>
              <a:rPr lang="es-ES" dirty="0" smtClean="0"/>
              <a:t>!? Se lo </a:t>
            </a:r>
            <a:r>
              <a:rPr lang="es-ES" dirty="0" err="1" smtClean="0"/>
              <a:t>sapevo</a:t>
            </a:r>
            <a:r>
              <a:rPr lang="es-ES" dirty="0" smtClean="0"/>
              <a:t>, non </a:t>
            </a:r>
            <a:r>
              <a:rPr lang="es-ES" dirty="0" err="1" smtClean="0"/>
              <a:t>venivo</a:t>
            </a:r>
            <a:r>
              <a:rPr lang="es-ES" dirty="0" smtClean="0"/>
              <a:t> a cena: </a:t>
            </a:r>
            <a:r>
              <a:rPr lang="es-ES" dirty="0" smtClean="0">
                <a:solidFill>
                  <a:srgbClr val="FFFF00"/>
                </a:solidFill>
              </a:rPr>
              <a:t>1,1</a:t>
            </a:r>
          </a:p>
          <a:p>
            <a:r>
              <a:rPr lang="es-ES" dirty="0" smtClean="0"/>
              <a:t>Ho </a:t>
            </a:r>
            <a:r>
              <a:rPr lang="es-ES" dirty="0" err="1" smtClean="0"/>
              <a:t>fatto</a:t>
            </a:r>
            <a:r>
              <a:rPr lang="es-ES" dirty="0" smtClean="0"/>
              <a:t> i </a:t>
            </a:r>
            <a:r>
              <a:rPr lang="es-ES" dirty="0" err="1" smtClean="0"/>
              <a:t>capelli</a:t>
            </a:r>
            <a:r>
              <a:rPr lang="es-ES" dirty="0" smtClean="0"/>
              <a:t>; se </a:t>
            </a:r>
            <a:r>
              <a:rPr lang="es-ES" dirty="0" err="1" smtClean="0"/>
              <a:t>piove</a:t>
            </a:r>
            <a:r>
              <a:rPr lang="es-ES" dirty="0" smtClean="0"/>
              <a:t> </a:t>
            </a:r>
            <a:r>
              <a:rPr lang="es-ES" dirty="0" err="1" smtClean="0"/>
              <a:t>sono</a:t>
            </a:r>
            <a:r>
              <a:rPr lang="es-ES" dirty="0" smtClean="0"/>
              <a:t> </a:t>
            </a:r>
            <a:r>
              <a:rPr lang="es-ES" dirty="0" err="1" smtClean="0"/>
              <a:t>guai</a:t>
            </a:r>
            <a:r>
              <a:rPr lang="es-ES" dirty="0" smtClean="0"/>
              <a:t>!: </a:t>
            </a:r>
            <a:r>
              <a:rPr lang="es-ES" dirty="0" smtClean="0">
                <a:solidFill>
                  <a:srgbClr val="FFFF00"/>
                </a:solidFill>
              </a:rPr>
              <a:t>0,8</a:t>
            </a:r>
          </a:p>
          <a:p>
            <a:r>
              <a:rPr lang="es-ES" dirty="0" smtClean="0"/>
              <a:t>Ti </a:t>
            </a:r>
            <a:r>
              <a:rPr lang="es-ES" dirty="0" err="1" smtClean="0"/>
              <a:t>telefono</a:t>
            </a:r>
            <a:r>
              <a:rPr lang="es-ES" dirty="0" smtClean="0"/>
              <a:t> </a:t>
            </a:r>
            <a:r>
              <a:rPr lang="es-ES" dirty="0" err="1" smtClean="0"/>
              <a:t>subitissimo</a:t>
            </a:r>
            <a:r>
              <a:rPr lang="es-ES" dirty="0" smtClean="0"/>
              <a:t>: </a:t>
            </a:r>
            <a:r>
              <a:rPr lang="es-ES" dirty="0" smtClean="0">
                <a:solidFill>
                  <a:srgbClr val="FFFF00"/>
                </a:solidFill>
              </a:rPr>
              <a:t>0,8</a:t>
            </a:r>
          </a:p>
          <a:p>
            <a:r>
              <a:rPr lang="es-ES" dirty="0" smtClean="0"/>
              <a:t>Che ti </a:t>
            </a:r>
            <a:r>
              <a:rPr lang="es-ES" dirty="0" err="1" smtClean="0"/>
              <a:t>urli</a:t>
            </a:r>
            <a:r>
              <a:rPr lang="es-ES" dirty="0" smtClean="0"/>
              <a:t>!? Mica </a:t>
            </a:r>
            <a:r>
              <a:rPr lang="es-ES" dirty="0" err="1" smtClean="0"/>
              <a:t>siamo</a:t>
            </a:r>
            <a:r>
              <a:rPr lang="es-ES" dirty="0" smtClean="0"/>
              <a:t> al </a:t>
            </a:r>
            <a:r>
              <a:rPr lang="es-ES" dirty="0" err="1" smtClean="0"/>
              <a:t>mercato</a:t>
            </a:r>
            <a:r>
              <a:rPr lang="es-ES" dirty="0" smtClean="0"/>
              <a:t>: </a:t>
            </a:r>
            <a:r>
              <a:rPr lang="es-ES" dirty="0" smtClean="0">
                <a:solidFill>
                  <a:srgbClr val="FFFF00"/>
                </a:solidFill>
              </a:rPr>
              <a:t>0,7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¿En proceso?</a:t>
            </a:r>
            <a:endParaRPr lang="es-ES" dirty="0"/>
          </a:p>
        </p:txBody>
      </p:sp>
      <p:sp>
        <p:nvSpPr>
          <p:cNvPr id="3" name="2 Marcador de contenido"/>
          <p:cNvSpPr>
            <a:spLocks noGrp="1"/>
          </p:cNvSpPr>
          <p:nvPr>
            <p:ph idx="1"/>
          </p:nvPr>
        </p:nvSpPr>
        <p:spPr/>
        <p:txBody>
          <a:bodyPr>
            <a:normAutofit fontScale="92500" lnSpcReduction="20000"/>
          </a:bodyPr>
          <a:lstStyle/>
          <a:p>
            <a:r>
              <a:rPr lang="es-ES" dirty="0" smtClean="0"/>
              <a:t>Le </a:t>
            </a:r>
            <a:r>
              <a:rPr lang="es-ES" dirty="0" err="1" smtClean="0"/>
              <a:t>ho</a:t>
            </a:r>
            <a:r>
              <a:rPr lang="es-ES" dirty="0" smtClean="0"/>
              <a:t> </a:t>
            </a:r>
            <a:r>
              <a:rPr lang="es-ES" dirty="0" err="1" smtClean="0"/>
              <a:t>detto</a:t>
            </a:r>
            <a:r>
              <a:rPr lang="es-ES" dirty="0" smtClean="0"/>
              <a:t> a Marina che </a:t>
            </a:r>
            <a:r>
              <a:rPr lang="es-ES" dirty="0" err="1" smtClean="0"/>
              <a:t>ho</a:t>
            </a:r>
            <a:r>
              <a:rPr lang="es-ES" dirty="0" smtClean="0"/>
              <a:t> </a:t>
            </a:r>
            <a:r>
              <a:rPr lang="es-ES" dirty="0" err="1" smtClean="0"/>
              <a:t>bisogno</a:t>
            </a:r>
            <a:r>
              <a:rPr lang="es-ES" dirty="0" smtClean="0"/>
              <a:t> </a:t>
            </a:r>
            <a:r>
              <a:rPr lang="es-ES" dirty="0" err="1" smtClean="0"/>
              <a:t>dei</a:t>
            </a:r>
            <a:r>
              <a:rPr lang="es-ES" dirty="0" smtClean="0"/>
              <a:t> </a:t>
            </a:r>
            <a:r>
              <a:rPr lang="es-ES" dirty="0" err="1" smtClean="0"/>
              <a:t>miei</a:t>
            </a:r>
            <a:r>
              <a:rPr lang="es-ES" dirty="0" smtClean="0"/>
              <a:t> </a:t>
            </a:r>
            <a:r>
              <a:rPr lang="es-ES" dirty="0" err="1" smtClean="0"/>
              <a:t>spazi</a:t>
            </a:r>
            <a:r>
              <a:rPr lang="es-ES" dirty="0" smtClean="0"/>
              <a:t>: </a:t>
            </a:r>
            <a:r>
              <a:rPr lang="es-ES" dirty="0" smtClean="0">
                <a:solidFill>
                  <a:srgbClr val="FF0000"/>
                </a:solidFill>
              </a:rPr>
              <a:t>1,9</a:t>
            </a:r>
          </a:p>
          <a:p>
            <a:r>
              <a:rPr lang="es-ES" dirty="0" err="1" smtClean="0"/>
              <a:t>Alla</a:t>
            </a:r>
            <a:r>
              <a:rPr lang="es-ES" dirty="0" smtClean="0"/>
              <a:t> </a:t>
            </a:r>
            <a:r>
              <a:rPr lang="es-ES" dirty="0" err="1" smtClean="0"/>
              <a:t>commessa</a:t>
            </a:r>
            <a:r>
              <a:rPr lang="es-ES" dirty="0" smtClean="0"/>
              <a:t> le </a:t>
            </a:r>
            <a:r>
              <a:rPr lang="es-ES" dirty="0" err="1" smtClean="0"/>
              <a:t>hanno</a:t>
            </a:r>
            <a:r>
              <a:rPr lang="es-ES" dirty="0" smtClean="0"/>
              <a:t> dato la </a:t>
            </a:r>
            <a:r>
              <a:rPr lang="es-ES" dirty="0" err="1" smtClean="0"/>
              <a:t>lettera</a:t>
            </a:r>
            <a:r>
              <a:rPr lang="es-ES" dirty="0" smtClean="0"/>
              <a:t> di </a:t>
            </a:r>
            <a:r>
              <a:rPr lang="es-ES" dirty="0" err="1" smtClean="0"/>
              <a:t>licenziamento</a:t>
            </a:r>
            <a:r>
              <a:rPr lang="es-ES" dirty="0" smtClean="0"/>
              <a:t>: </a:t>
            </a:r>
            <a:r>
              <a:rPr lang="es-ES" dirty="0" smtClean="0">
                <a:solidFill>
                  <a:srgbClr val="FF0000"/>
                </a:solidFill>
              </a:rPr>
              <a:t>1,8</a:t>
            </a:r>
          </a:p>
          <a:p>
            <a:r>
              <a:rPr lang="es-ES" dirty="0" err="1" smtClean="0"/>
              <a:t>Alla</a:t>
            </a:r>
            <a:r>
              <a:rPr lang="es-ES" dirty="0" smtClean="0"/>
              <a:t> </a:t>
            </a:r>
            <a:r>
              <a:rPr lang="es-ES" dirty="0" err="1" smtClean="0"/>
              <a:t>mia</a:t>
            </a:r>
            <a:r>
              <a:rPr lang="es-ES" dirty="0" smtClean="0"/>
              <a:t> </a:t>
            </a:r>
            <a:r>
              <a:rPr lang="es-ES" dirty="0" err="1" smtClean="0"/>
              <a:t>gatta</a:t>
            </a:r>
            <a:r>
              <a:rPr lang="es-ES" dirty="0" smtClean="0"/>
              <a:t> </a:t>
            </a:r>
            <a:r>
              <a:rPr lang="es-ES" dirty="0" err="1" smtClean="0"/>
              <a:t>gli</a:t>
            </a:r>
            <a:r>
              <a:rPr lang="es-ES" dirty="0" smtClean="0"/>
              <a:t> </a:t>
            </a:r>
            <a:r>
              <a:rPr lang="es-ES" dirty="0" err="1" smtClean="0"/>
              <a:t>hanno</a:t>
            </a:r>
            <a:r>
              <a:rPr lang="es-ES" dirty="0" smtClean="0"/>
              <a:t> </a:t>
            </a:r>
            <a:r>
              <a:rPr lang="es-ES" dirty="0" err="1" smtClean="0"/>
              <a:t>fatto</a:t>
            </a:r>
            <a:r>
              <a:rPr lang="es-ES" dirty="0" smtClean="0"/>
              <a:t> </a:t>
            </a:r>
            <a:r>
              <a:rPr lang="es-ES" dirty="0" err="1" smtClean="0"/>
              <a:t>il</a:t>
            </a:r>
            <a:r>
              <a:rPr lang="es-ES" dirty="0" smtClean="0"/>
              <a:t> </a:t>
            </a:r>
            <a:r>
              <a:rPr lang="es-ES" dirty="0" err="1" smtClean="0"/>
              <a:t>vaccino</a:t>
            </a:r>
            <a:r>
              <a:rPr lang="es-ES" dirty="0" smtClean="0"/>
              <a:t>, </a:t>
            </a:r>
            <a:r>
              <a:rPr lang="es-ES" dirty="0" err="1" smtClean="0"/>
              <a:t>poveretta</a:t>
            </a:r>
            <a:r>
              <a:rPr lang="es-ES" dirty="0" smtClean="0"/>
              <a:t>!: </a:t>
            </a:r>
            <a:r>
              <a:rPr lang="es-ES" dirty="0" smtClean="0">
                <a:solidFill>
                  <a:srgbClr val="FF0000"/>
                </a:solidFill>
              </a:rPr>
              <a:t>1,8</a:t>
            </a:r>
          </a:p>
          <a:p>
            <a:r>
              <a:rPr lang="es-ES" dirty="0" smtClean="0"/>
              <a:t>A Mary </a:t>
            </a:r>
            <a:r>
              <a:rPr lang="es-ES" dirty="0" err="1" smtClean="0"/>
              <a:t>l’hanno</a:t>
            </a:r>
            <a:r>
              <a:rPr lang="es-ES" dirty="0" smtClean="0"/>
              <a:t> vista con un </a:t>
            </a:r>
            <a:r>
              <a:rPr lang="es-ES" dirty="0" err="1" smtClean="0"/>
              <a:t>altro</a:t>
            </a:r>
            <a:r>
              <a:rPr lang="es-ES" dirty="0" smtClean="0"/>
              <a:t>: </a:t>
            </a:r>
            <a:r>
              <a:rPr lang="es-ES" dirty="0" smtClean="0">
                <a:solidFill>
                  <a:srgbClr val="FF0000"/>
                </a:solidFill>
              </a:rPr>
              <a:t>1,9</a:t>
            </a:r>
          </a:p>
          <a:p>
            <a:r>
              <a:rPr lang="es-ES" dirty="0" smtClean="0"/>
              <a:t>Non </a:t>
            </a:r>
            <a:r>
              <a:rPr lang="es-ES" dirty="0" err="1" smtClean="0"/>
              <a:t>conosco</a:t>
            </a:r>
            <a:r>
              <a:rPr lang="es-ES" dirty="0" smtClean="0"/>
              <a:t> </a:t>
            </a:r>
            <a:r>
              <a:rPr lang="es-ES" dirty="0" err="1" smtClean="0"/>
              <a:t>nessuno</a:t>
            </a:r>
            <a:r>
              <a:rPr lang="es-ES" dirty="0" smtClean="0"/>
              <a:t> che </a:t>
            </a:r>
            <a:r>
              <a:rPr lang="es-ES" dirty="0" err="1" smtClean="0"/>
              <a:t>gli</a:t>
            </a:r>
            <a:r>
              <a:rPr lang="es-ES" dirty="0" smtClean="0"/>
              <a:t> </a:t>
            </a:r>
            <a:r>
              <a:rPr lang="es-ES" dirty="0" err="1" smtClean="0"/>
              <a:t>faccia</a:t>
            </a:r>
            <a:r>
              <a:rPr lang="es-ES" dirty="0" smtClean="0"/>
              <a:t> </a:t>
            </a:r>
            <a:r>
              <a:rPr lang="es-ES" dirty="0" err="1" smtClean="0"/>
              <a:t>schifo</a:t>
            </a:r>
            <a:r>
              <a:rPr lang="es-ES" dirty="0" smtClean="0"/>
              <a:t> un bel </a:t>
            </a:r>
            <a:r>
              <a:rPr lang="es-ES" dirty="0" err="1" smtClean="0"/>
              <a:t>piatto</a:t>
            </a:r>
            <a:r>
              <a:rPr lang="es-ES" dirty="0" smtClean="0"/>
              <a:t> di </a:t>
            </a:r>
            <a:r>
              <a:rPr lang="es-ES" dirty="0" err="1" smtClean="0"/>
              <a:t>tagliatelle</a:t>
            </a:r>
            <a:r>
              <a:rPr lang="es-ES" dirty="0" smtClean="0"/>
              <a:t> </a:t>
            </a:r>
            <a:r>
              <a:rPr lang="es-ES" dirty="0" err="1" smtClean="0"/>
              <a:t>ai</a:t>
            </a:r>
            <a:r>
              <a:rPr lang="es-ES" dirty="0" smtClean="0"/>
              <a:t> </a:t>
            </a:r>
            <a:r>
              <a:rPr lang="es-ES" dirty="0" err="1" smtClean="0"/>
              <a:t>funghi</a:t>
            </a:r>
            <a:r>
              <a:rPr lang="es-ES" dirty="0" smtClean="0"/>
              <a:t>: </a:t>
            </a:r>
            <a:r>
              <a:rPr lang="es-ES" dirty="0" smtClean="0">
                <a:solidFill>
                  <a:srgbClr val="FF0000"/>
                </a:solidFill>
              </a:rPr>
              <a:t>2,0</a:t>
            </a:r>
          </a:p>
          <a:p>
            <a:r>
              <a:rPr lang="es-ES" dirty="0" smtClean="0"/>
              <a:t>Marina, propio Marina, che le </a:t>
            </a:r>
            <a:r>
              <a:rPr lang="es-ES" dirty="0" err="1" smtClean="0"/>
              <a:t>piace</a:t>
            </a:r>
            <a:r>
              <a:rPr lang="es-ES" dirty="0" smtClean="0"/>
              <a:t> </a:t>
            </a:r>
            <a:r>
              <a:rPr lang="es-ES" dirty="0" err="1" smtClean="0"/>
              <a:t>mangiare</a:t>
            </a:r>
            <a:r>
              <a:rPr lang="es-ES" dirty="0" smtClean="0"/>
              <a:t>, è a dieta: </a:t>
            </a:r>
            <a:r>
              <a:rPr lang="es-ES" dirty="0" smtClean="0">
                <a:solidFill>
                  <a:srgbClr val="FF0000"/>
                </a:solidFill>
              </a:rPr>
              <a:t>1,6</a:t>
            </a:r>
            <a:endParaRPr lang="es-ES"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EJEMPLO OCHO CITAS</a:t>
            </a:r>
            <a:endParaRPr lang="es-ES" dirty="0"/>
          </a:p>
        </p:txBody>
      </p:sp>
      <p:sp>
        <p:nvSpPr>
          <p:cNvPr id="3" name="2 Marcador de contenido"/>
          <p:cNvSpPr>
            <a:spLocks noGrp="1"/>
          </p:cNvSpPr>
          <p:nvPr>
            <p:ph idx="1"/>
          </p:nvPr>
        </p:nvSpPr>
        <p:spPr/>
        <p:txBody>
          <a:bodyPr>
            <a:normAutofit fontScale="70000" lnSpcReduction="20000"/>
          </a:bodyPr>
          <a:lstStyle/>
          <a:p>
            <a:pPr algn="just">
              <a:buNone/>
            </a:pPr>
            <a:r>
              <a:rPr lang="es-ES" dirty="0" smtClean="0"/>
              <a:t>	Era viernes </a:t>
            </a:r>
            <a:r>
              <a:rPr lang="es-ES" dirty="0" smtClean="0">
                <a:solidFill>
                  <a:srgbClr val="FF0000"/>
                </a:solidFill>
              </a:rPr>
              <a:t>¿vale? </a:t>
            </a:r>
            <a:r>
              <a:rPr lang="es-ES" dirty="0" smtClean="0"/>
              <a:t>Había quedado con unos </a:t>
            </a:r>
            <a:r>
              <a:rPr lang="es-ES" dirty="0" smtClean="0">
                <a:solidFill>
                  <a:srgbClr val="FF0000"/>
                </a:solidFill>
              </a:rPr>
              <a:t>colegas</a:t>
            </a:r>
            <a:r>
              <a:rPr lang="es-ES" dirty="0" smtClean="0"/>
              <a:t> para celebrar el final de los exámenes </a:t>
            </a:r>
            <a:r>
              <a:rPr lang="es-ES" dirty="0" smtClean="0">
                <a:solidFill>
                  <a:srgbClr val="FF0000"/>
                </a:solidFill>
              </a:rPr>
              <a:t>y todo eso</a:t>
            </a:r>
            <a:r>
              <a:rPr lang="es-ES" dirty="0" smtClean="0"/>
              <a:t>. Estaban </a:t>
            </a:r>
            <a:r>
              <a:rPr lang="es-ES" dirty="0" smtClean="0">
                <a:solidFill>
                  <a:srgbClr val="FF0000"/>
                </a:solidFill>
              </a:rPr>
              <a:t>el Adrián el Bryan, el Javi </a:t>
            </a:r>
            <a:r>
              <a:rPr lang="es-ES" dirty="0" smtClean="0"/>
              <a:t>que es un </a:t>
            </a:r>
            <a:r>
              <a:rPr lang="es-ES" dirty="0" smtClean="0">
                <a:solidFill>
                  <a:srgbClr val="FF0000"/>
                </a:solidFill>
              </a:rPr>
              <a:t>tío</a:t>
            </a:r>
            <a:r>
              <a:rPr lang="es-ES" dirty="0" smtClean="0"/>
              <a:t> de </a:t>
            </a:r>
            <a:r>
              <a:rPr lang="es-ES" dirty="0" smtClean="0">
                <a:solidFill>
                  <a:srgbClr val="FF0000"/>
                </a:solidFill>
              </a:rPr>
              <a:t>puta madre</a:t>
            </a:r>
            <a:r>
              <a:rPr lang="es-ES" dirty="0" smtClean="0"/>
              <a:t>, ya te lo presentaré. </a:t>
            </a:r>
            <a:r>
              <a:rPr lang="es-ES" dirty="0" smtClean="0">
                <a:solidFill>
                  <a:srgbClr val="FF0000"/>
                </a:solidFill>
              </a:rPr>
              <a:t>Bueno</a:t>
            </a:r>
            <a:r>
              <a:rPr lang="es-ES" dirty="0" smtClean="0"/>
              <a:t> el caso; que cuando salí de la ducha vi que me esperaban en el salón</a:t>
            </a:r>
            <a:r>
              <a:rPr lang="es-ES" dirty="0" smtClean="0">
                <a:solidFill>
                  <a:srgbClr val="FF0000"/>
                </a:solidFill>
              </a:rPr>
              <a:t>, </a:t>
            </a:r>
            <a:r>
              <a:rPr lang="es-ES" dirty="0" smtClean="0"/>
              <a:t>decidí </a:t>
            </a:r>
            <a:r>
              <a:rPr lang="es-ES" dirty="0" smtClean="0">
                <a:solidFill>
                  <a:srgbClr val="FF0000"/>
                </a:solidFill>
              </a:rPr>
              <a:t>hacer una de las mías</a:t>
            </a:r>
            <a:r>
              <a:rPr lang="es-ES" dirty="0" smtClean="0"/>
              <a:t>, porque ahora no, pero es que yo antes </a:t>
            </a:r>
            <a:r>
              <a:rPr lang="es-ES" dirty="0" smtClean="0">
                <a:solidFill>
                  <a:srgbClr val="FF0000"/>
                </a:solidFill>
              </a:rPr>
              <a:t>era muy de bromas</a:t>
            </a:r>
            <a:r>
              <a:rPr lang="es-ES" dirty="0" smtClean="0"/>
              <a:t>. </a:t>
            </a:r>
            <a:r>
              <a:rPr lang="es-ES" dirty="0" smtClean="0">
                <a:solidFill>
                  <a:srgbClr val="FF0000"/>
                </a:solidFill>
              </a:rPr>
              <a:t>AHHHHHH</a:t>
            </a:r>
            <a:r>
              <a:rPr lang="es-ES" dirty="0" smtClean="0"/>
              <a:t> ¡ESTÁIS MUERTOS, </a:t>
            </a:r>
            <a:r>
              <a:rPr lang="es-ES" dirty="0" smtClean="0">
                <a:solidFill>
                  <a:srgbClr val="FF0000"/>
                </a:solidFill>
              </a:rPr>
              <a:t>HIJOS DE PUTA</a:t>
            </a:r>
            <a:r>
              <a:rPr lang="es-ES" dirty="0" smtClean="0"/>
              <a:t>! El problema era que mis </a:t>
            </a:r>
            <a:r>
              <a:rPr lang="es-ES" dirty="0" smtClean="0">
                <a:solidFill>
                  <a:srgbClr val="FF0000"/>
                </a:solidFill>
              </a:rPr>
              <a:t>colegas</a:t>
            </a:r>
            <a:r>
              <a:rPr lang="es-ES" dirty="0" smtClean="0"/>
              <a:t> no estaban solos. También estaba Patricia y sus padres que iban a Málaga y aprovechaban para dejarla a ella en Madrid. </a:t>
            </a:r>
            <a:r>
              <a:rPr lang="es-ES" dirty="0" smtClean="0">
                <a:solidFill>
                  <a:srgbClr val="FF0000"/>
                </a:solidFill>
              </a:rPr>
              <a:t>Así, en plan sorpresa</a:t>
            </a:r>
            <a:r>
              <a:rPr lang="es-ES" dirty="0" smtClean="0"/>
              <a:t>, </a:t>
            </a:r>
            <a:r>
              <a:rPr lang="es-ES" dirty="0" smtClean="0">
                <a:solidFill>
                  <a:srgbClr val="FF0000"/>
                </a:solidFill>
              </a:rPr>
              <a:t>¡tócate los..! </a:t>
            </a:r>
            <a:r>
              <a:rPr lang="es-ES" dirty="0" smtClean="0"/>
              <a:t>... pero por sus caras de sorpresa se la di yo a ellos…. </a:t>
            </a:r>
            <a:r>
              <a:rPr lang="es-ES" dirty="0" smtClean="0">
                <a:solidFill>
                  <a:srgbClr val="FF0000"/>
                </a:solidFill>
              </a:rPr>
              <a:t>Después de aquello… bueno</a:t>
            </a:r>
            <a:r>
              <a:rPr lang="es-ES" dirty="0" smtClean="0"/>
              <a:t> en realidad no fue después de aquello… </a:t>
            </a:r>
          </a:p>
          <a:p>
            <a:pPr algn="just"/>
            <a:r>
              <a:rPr lang="es-ES" dirty="0" smtClean="0"/>
              <a:t>TIPO DE PLANO: VOZ EN OFF. NINGUNA LIMITACIÓN Y SUPEDITACIÓN A LA SINCRONIZACIÓN.</a:t>
            </a:r>
            <a:endParaRPr lang="es-E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Traducción estándar</a:t>
            </a:r>
            <a:endParaRPr lang="es-ES" dirty="0"/>
          </a:p>
        </p:txBody>
      </p:sp>
      <p:sp>
        <p:nvSpPr>
          <p:cNvPr id="3" name="2 Marcador de contenido"/>
          <p:cNvSpPr>
            <a:spLocks noGrp="1"/>
          </p:cNvSpPr>
          <p:nvPr>
            <p:ph idx="1"/>
          </p:nvPr>
        </p:nvSpPr>
        <p:spPr/>
        <p:txBody>
          <a:bodyPr>
            <a:normAutofit fontScale="70000" lnSpcReduction="20000"/>
          </a:bodyPr>
          <a:lstStyle/>
          <a:p>
            <a:pPr algn="just"/>
            <a:r>
              <a:rPr lang="es-ES" dirty="0" smtClean="0"/>
              <a:t>Era </a:t>
            </a:r>
            <a:r>
              <a:rPr lang="es-ES" dirty="0" err="1" smtClean="0"/>
              <a:t>venerdì</a:t>
            </a:r>
            <a:r>
              <a:rPr lang="es-ES" dirty="0" smtClean="0"/>
              <a:t>. Mi ero </a:t>
            </a:r>
            <a:r>
              <a:rPr lang="es-ES" dirty="0" err="1" smtClean="0"/>
              <a:t>organizzato</a:t>
            </a:r>
            <a:r>
              <a:rPr lang="es-ES" dirty="0" smtClean="0"/>
              <a:t> con </a:t>
            </a:r>
            <a:r>
              <a:rPr lang="es-ES" dirty="0" err="1" smtClean="0"/>
              <a:t>dei</a:t>
            </a:r>
            <a:r>
              <a:rPr lang="es-ES" dirty="0" smtClean="0"/>
              <a:t> </a:t>
            </a:r>
            <a:r>
              <a:rPr lang="es-ES" dirty="0" err="1" smtClean="0"/>
              <a:t>compagni</a:t>
            </a:r>
            <a:r>
              <a:rPr lang="es-ES" dirty="0" smtClean="0"/>
              <a:t> per </a:t>
            </a:r>
            <a:r>
              <a:rPr lang="es-ES" dirty="0" err="1" smtClean="0"/>
              <a:t>festeggiare</a:t>
            </a:r>
            <a:r>
              <a:rPr lang="es-ES" dirty="0" smtClean="0"/>
              <a:t> la fine </a:t>
            </a:r>
            <a:r>
              <a:rPr lang="es-ES" dirty="0" err="1" smtClean="0"/>
              <a:t>degli</a:t>
            </a:r>
            <a:r>
              <a:rPr lang="es-ES" dirty="0" smtClean="0"/>
              <a:t> </a:t>
            </a:r>
            <a:r>
              <a:rPr lang="es-ES" dirty="0" err="1" smtClean="0"/>
              <a:t>esami</a:t>
            </a:r>
            <a:r>
              <a:rPr lang="es-ES" dirty="0" smtClean="0"/>
              <a:t>. </a:t>
            </a:r>
            <a:r>
              <a:rPr lang="es-ES" dirty="0" err="1" smtClean="0"/>
              <a:t>C’erano</a:t>
            </a:r>
            <a:r>
              <a:rPr lang="es-ES" dirty="0" smtClean="0"/>
              <a:t> Adrián, Bryan e Javi che è un </a:t>
            </a:r>
            <a:r>
              <a:rPr lang="es-ES" dirty="0" err="1" smtClean="0"/>
              <a:t>mio</a:t>
            </a:r>
            <a:r>
              <a:rPr lang="es-ES" dirty="0" smtClean="0"/>
              <a:t> </a:t>
            </a:r>
            <a:r>
              <a:rPr lang="es-ES" dirty="0" err="1" smtClean="0"/>
              <a:t>amico</a:t>
            </a:r>
            <a:r>
              <a:rPr lang="es-ES" dirty="0" smtClean="0"/>
              <a:t> </a:t>
            </a:r>
            <a:r>
              <a:rPr lang="es-ES" dirty="0" err="1" smtClean="0"/>
              <a:t>molto</a:t>
            </a:r>
            <a:r>
              <a:rPr lang="es-ES" dirty="0" smtClean="0"/>
              <a:t> </a:t>
            </a:r>
            <a:r>
              <a:rPr lang="es-ES" dirty="0" err="1" smtClean="0"/>
              <a:t>simpatico</a:t>
            </a:r>
            <a:r>
              <a:rPr lang="es-ES" dirty="0" smtClean="0"/>
              <a:t>, te lo </a:t>
            </a:r>
            <a:r>
              <a:rPr lang="es-ES" dirty="0" err="1" smtClean="0"/>
              <a:t>presenterò</a:t>
            </a:r>
            <a:r>
              <a:rPr lang="es-ES" dirty="0" smtClean="0"/>
              <a:t>. È </a:t>
            </a:r>
            <a:r>
              <a:rPr lang="es-ES" dirty="0" err="1" smtClean="0"/>
              <a:t>successo</a:t>
            </a:r>
            <a:r>
              <a:rPr lang="es-ES" dirty="0" smtClean="0"/>
              <a:t> che, </a:t>
            </a:r>
            <a:r>
              <a:rPr lang="es-ES" dirty="0" err="1" smtClean="0"/>
              <a:t>quando</a:t>
            </a:r>
            <a:r>
              <a:rPr lang="es-ES" dirty="0" smtClean="0"/>
              <a:t> </a:t>
            </a:r>
            <a:r>
              <a:rPr lang="es-ES" dirty="0" err="1" smtClean="0"/>
              <a:t>sono</a:t>
            </a:r>
            <a:r>
              <a:rPr lang="es-ES" dirty="0" smtClean="0"/>
              <a:t> </a:t>
            </a:r>
            <a:r>
              <a:rPr lang="es-ES" dirty="0" err="1" smtClean="0"/>
              <a:t>uscito</a:t>
            </a:r>
            <a:r>
              <a:rPr lang="es-ES" dirty="0" smtClean="0"/>
              <a:t> dalla </a:t>
            </a:r>
            <a:r>
              <a:rPr lang="es-ES" dirty="0" err="1" smtClean="0"/>
              <a:t>doccia</a:t>
            </a:r>
            <a:r>
              <a:rPr lang="es-ES" dirty="0" smtClean="0"/>
              <a:t>, </a:t>
            </a:r>
            <a:r>
              <a:rPr lang="es-ES" dirty="0" err="1" smtClean="0"/>
              <a:t>ho</a:t>
            </a:r>
            <a:r>
              <a:rPr lang="es-ES" dirty="0" smtClean="0"/>
              <a:t> visto che mi </a:t>
            </a:r>
            <a:r>
              <a:rPr lang="es-ES" dirty="0" err="1" smtClean="0"/>
              <a:t>stavano</a:t>
            </a:r>
            <a:r>
              <a:rPr lang="es-ES" dirty="0" smtClean="0"/>
              <a:t> </a:t>
            </a:r>
            <a:r>
              <a:rPr lang="es-ES" dirty="0" err="1" smtClean="0"/>
              <a:t>aspettando</a:t>
            </a:r>
            <a:r>
              <a:rPr lang="es-ES" dirty="0" smtClean="0"/>
              <a:t> in </a:t>
            </a:r>
            <a:r>
              <a:rPr lang="es-ES" dirty="0" err="1" smtClean="0"/>
              <a:t>salotto</a:t>
            </a:r>
            <a:r>
              <a:rPr lang="es-ES" dirty="0" smtClean="0"/>
              <a:t> e </a:t>
            </a:r>
            <a:r>
              <a:rPr lang="es-ES" dirty="0" err="1" smtClean="0"/>
              <a:t>quindi</a:t>
            </a:r>
            <a:r>
              <a:rPr lang="es-ES" dirty="0" smtClean="0"/>
              <a:t> </a:t>
            </a:r>
            <a:r>
              <a:rPr lang="es-ES" dirty="0" err="1" smtClean="0"/>
              <a:t>ho</a:t>
            </a:r>
            <a:r>
              <a:rPr lang="es-ES" dirty="0" smtClean="0"/>
              <a:t> </a:t>
            </a:r>
            <a:r>
              <a:rPr lang="es-ES" dirty="0" err="1" smtClean="0"/>
              <a:t>deciso</a:t>
            </a:r>
            <a:r>
              <a:rPr lang="es-ES" dirty="0" smtClean="0"/>
              <a:t> di </a:t>
            </a:r>
            <a:r>
              <a:rPr lang="es-ES" dirty="0" err="1" smtClean="0"/>
              <a:t>farne</a:t>
            </a:r>
            <a:r>
              <a:rPr lang="es-ES" dirty="0" smtClean="0"/>
              <a:t> una </a:t>
            </a:r>
            <a:r>
              <a:rPr lang="es-ES" dirty="0" err="1" smtClean="0"/>
              <a:t>delle</a:t>
            </a:r>
            <a:r>
              <a:rPr lang="es-ES" dirty="0" smtClean="0"/>
              <a:t> </a:t>
            </a:r>
            <a:r>
              <a:rPr lang="es-ES" dirty="0" err="1" smtClean="0"/>
              <a:t>mie</a:t>
            </a:r>
            <a:r>
              <a:rPr lang="es-ES" dirty="0" smtClean="0"/>
              <a:t>, perché </a:t>
            </a:r>
            <a:r>
              <a:rPr lang="es-ES" dirty="0" err="1" smtClean="0"/>
              <a:t>adesso</a:t>
            </a:r>
            <a:r>
              <a:rPr lang="es-ES" dirty="0" smtClean="0"/>
              <a:t> non </a:t>
            </a:r>
            <a:r>
              <a:rPr lang="es-ES" dirty="0" err="1" smtClean="0"/>
              <a:t>più</a:t>
            </a:r>
            <a:r>
              <a:rPr lang="es-ES" dirty="0" smtClean="0"/>
              <a:t>, </a:t>
            </a:r>
            <a:r>
              <a:rPr lang="es-ES" dirty="0" err="1" smtClean="0"/>
              <a:t>ma</a:t>
            </a:r>
            <a:r>
              <a:rPr lang="es-ES" dirty="0" smtClean="0"/>
              <a:t> una volta mi </a:t>
            </a:r>
            <a:r>
              <a:rPr lang="es-ES" dirty="0" err="1" smtClean="0"/>
              <a:t>piaceva</a:t>
            </a:r>
            <a:r>
              <a:rPr lang="es-ES" dirty="0" smtClean="0"/>
              <a:t> </a:t>
            </a:r>
            <a:r>
              <a:rPr lang="es-ES" dirty="0" err="1" smtClean="0"/>
              <a:t>molto</a:t>
            </a:r>
            <a:r>
              <a:rPr lang="es-ES" dirty="0" smtClean="0"/>
              <a:t> </a:t>
            </a:r>
            <a:r>
              <a:rPr lang="es-ES" dirty="0" err="1" smtClean="0"/>
              <a:t>scherzare</a:t>
            </a:r>
            <a:r>
              <a:rPr lang="es-ES" dirty="0" smtClean="0"/>
              <a:t> AHHHHHH, SIETE MORTI, MALEDETTI!  </a:t>
            </a:r>
            <a:r>
              <a:rPr lang="es-ES" dirty="0" err="1" smtClean="0"/>
              <a:t>Il</a:t>
            </a:r>
            <a:r>
              <a:rPr lang="es-ES" dirty="0" smtClean="0"/>
              <a:t> problema </a:t>
            </a:r>
            <a:r>
              <a:rPr lang="es-ES" dirty="0" err="1" smtClean="0"/>
              <a:t>però</a:t>
            </a:r>
            <a:r>
              <a:rPr lang="es-ES" dirty="0" smtClean="0"/>
              <a:t> è che non </a:t>
            </a:r>
            <a:r>
              <a:rPr lang="es-ES" dirty="0" err="1" smtClean="0"/>
              <a:t>erano</a:t>
            </a:r>
            <a:r>
              <a:rPr lang="es-ES" dirty="0" smtClean="0"/>
              <a:t> </a:t>
            </a:r>
            <a:r>
              <a:rPr lang="es-ES" dirty="0" err="1" smtClean="0"/>
              <a:t>soli</a:t>
            </a:r>
            <a:r>
              <a:rPr lang="es-ES" dirty="0" smtClean="0"/>
              <a:t>. </a:t>
            </a:r>
            <a:r>
              <a:rPr lang="es-ES" dirty="0" err="1" smtClean="0"/>
              <a:t>C’era</a:t>
            </a:r>
            <a:r>
              <a:rPr lang="es-ES" dirty="0" smtClean="0"/>
              <a:t> </a:t>
            </a:r>
            <a:r>
              <a:rPr lang="es-ES" dirty="0" err="1" smtClean="0"/>
              <a:t>pure</a:t>
            </a:r>
            <a:r>
              <a:rPr lang="es-ES" dirty="0" smtClean="0"/>
              <a:t> Patricia con i </a:t>
            </a:r>
            <a:r>
              <a:rPr lang="es-ES" dirty="0" err="1" smtClean="0"/>
              <a:t>suoi</a:t>
            </a:r>
            <a:r>
              <a:rPr lang="es-ES" dirty="0" smtClean="0"/>
              <a:t> </a:t>
            </a:r>
            <a:r>
              <a:rPr lang="es-ES" dirty="0" err="1" smtClean="0"/>
              <a:t>genitori</a:t>
            </a:r>
            <a:r>
              <a:rPr lang="es-ES" dirty="0" smtClean="0"/>
              <a:t> che </a:t>
            </a:r>
            <a:r>
              <a:rPr lang="es-ES" dirty="0" err="1" smtClean="0"/>
              <a:t>stavano</a:t>
            </a:r>
            <a:r>
              <a:rPr lang="es-ES" dirty="0" smtClean="0"/>
              <a:t> andando a </a:t>
            </a:r>
            <a:r>
              <a:rPr lang="es-ES" dirty="0" err="1" smtClean="0"/>
              <a:t>Malaga</a:t>
            </a:r>
            <a:r>
              <a:rPr lang="es-ES" dirty="0" smtClean="0"/>
              <a:t> e </a:t>
            </a:r>
            <a:r>
              <a:rPr lang="es-ES" dirty="0" err="1" smtClean="0"/>
              <a:t>approfittavano</a:t>
            </a:r>
            <a:r>
              <a:rPr lang="es-ES" dirty="0" smtClean="0"/>
              <a:t> per portarla a Madrid. Che sorpresa, no! </a:t>
            </a:r>
            <a:r>
              <a:rPr lang="es-ES" dirty="0" err="1" smtClean="0"/>
              <a:t>Ma</a:t>
            </a:r>
            <a:r>
              <a:rPr lang="es-ES" dirty="0" smtClean="0"/>
              <a:t> </a:t>
            </a:r>
            <a:r>
              <a:rPr lang="es-ES" dirty="0" err="1" smtClean="0"/>
              <a:t>cavolo</a:t>
            </a:r>
            <a:r>
              <a:rPr lang="es-ES" dirty="0" smtClean="0"/>
              <a:t>! </a:t>
            </a:r>
            <a:r>
              <a:rPr lang="es-ES" dirty="0" err="1" smtClean="0"/>
              <a:t>Ma</a:t>
            </a:r>
            <a:r>
              <a:rPr lang="es-ES" dirty="0" smtClean="0"/>
              <a:t> dalla </a:t>
            </a:r>
            <a:r>
              <a:rPr lang="es-ES" dirty="0" err="1" smtClean="0"/>
              <a:t>faccia</a:t>
            </a:r>
            <a:r>
              <a:rPr lang="es-ES" dirty="0" smtClean="0"/>
              <a:t> che </a:t>
            </a:r>
            <a:r>
              <a:rPr lang="es-ES" dirty="0" err="1" smtClean="0"/>
              <a:t>avevano</a:t>
            </a:r>
            <a:r>
              <a:rPr lang="es-ES" dirty="0" smtClean="0"/>
              <a:t> mi pare  che </a:t>
            </a:r>
            <a:r>
              <a:rPr lang="es-ES" dirty="0" err="1" smtClean="0"/>
              <a:t>sia</a:t>
            </a:r>
            <a:r>
              <a:rPr lang="es-ES" dirty="0" smtClean="0"/>
              <a:t> </a:t>
            </a:r>
            <a:r>
              <a:rPr lang="es-ES" dirty="0" err="1" smtClean="0"/>
              <a:t>stato</a:t>
            </a:r>
            <a:r>
              <a:rPr lang="es-ES" dirty="0" smtClean="0"/>
              <a:t> </a:t>
            </a:r>
            <a:r>
              <a:rPr lang="es-ES" dirty="0" err="1" smtClean="0"/>
              <a:t>io</a:t>
            </a:r>
            <a:r>
              <a:rPr lang="es-ES" dirty="0" smtClean="0"/>
              <a:t> a </a:t>
            </a:r>
            <a:r>
              <a:rPr lang="es-ES" dirty="0" err="1" smtClean="0"/>
              <a:t>fare</a:t>
            </a:r>
            <a:r>
              <a:rPr lang="es-ES" dirty="0" smtClean="0"/>
              <a:t> la sorpresa a loro.  Dopo di che </a:t>
            </a:r>
            <a:r>
              <a:rPr lang="es-ES" dirty="0" err="1" smtClean="0"/>
              <a:t>tutto</a:t>
            </a:r>
            <a:r>
              <a:rPr lang="es-ES" dirty="0" smtClean="0"/>
              <a:t> è </a:t>
            </a:r>
            <a:r>
              <a:rPr lang="es-ES" dirty="0" err="1" smtClean="0"/>
              <a:t>cambiato</a:t>
            </a:r>
            <a:r>
              <a:rPr lang="es-ES" dirty="0" smtClean="0"/>
              <a:t>. </a:t>
            </a:r>
          </a:p>
          <a:p>
            <a:endParaRPr lang="es-ES" dirty="0" smtClean="0"/>
          </a:p>
          <a:p>
            <a:pPr>
              <a:buNone/>
            </a:pPr>
            <a:r>
              <a:rPr lang="es-ES" dirty="0" smtClean="0"/>
              <a:t> </a:t>
            </a:r>
            <a:endParaRPr lang="es-E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Traducción IDIOMATICA</a:t>
            </a:r>
            <a:endParaRPr lang="es-ES" dirty="0"/>
          </a:p>
        </p:txBody>
      </p:sp>
      <p:sp>
        <p:nvSpPr>
          <p:cNvPr id="3" name="2 Marcador de contenido"/>
          <p:cNvSpPr>
            <a:spLocks noGrp="1"/>
          </p:cNvSpPr>
          <p:nvPr>
            <p:ph idx="1"/>
          </p:nvPr>
        </p:nvSpPr>
        <p:spPr/>
        <p:txBody>
          <a:bodyPr>
            <a:normAutofit fontScale="62500" lnSpcReduction="20000"/>
          </a:bodyPr>
          <a:lstStyle/>
          <a:p>
            <a:pPr algn="just"/>
            <a:r>
              <a:rPr lang="es-ES" dirty="0" smtClean="0"/>
              <a:t>Era </a:t>
            </a:r>
            <a:r>
              <a:rPr lang="es-ES" dirty="0" err="1" smtClean="0"/>
              <a:t>venerdì</a:t>
            </a:r>
            <a:r>
              <a:rPr lang="es-ES" dirty="0" smtClean="0"/>
              <a:t> </a:t>
            </a:r>
            <a:r>
              <a:rPr lang="es-ES" dirty="0" smtClean="0">
                <a:solidFill>
                  <a:srgbClr val="FF0000"/>
                </a:solidFill>
              </a:rPr>
              <a:t>ok? </a:t>
            </a:r>
            <a:r>
              <a:rPr lang="es-ES" dirty="0" smtClean="0"/>
              <a:t>Mi ero </a:t>
            </a:r>
            <a:r>
              <a:rPr lang="es-ES" dirty="0" err="1" smtClean="0"/>
              <a:t>organizzato</a:t>
            </a:r>
            <a:r>
              <a:rPr lang="es-ES" dirty="0" smtClean="0"/>
              <a:t> con </a:t>
            </a:r>
            <a:r>
              <a:rPr lang="es-ES" dirty="0" err="1" smtClean="0"/>
              <a:t>dei</a:t>
            </a:r>
            <a:r>
              <a:rPr lang="es-ES" dirty="0" smtClean="0"/>
              <a:t> </a:t>
            </a:r>
            <a:r>
              <a:rPr lang="es-ES" dirty="0" err="1" smtClean="0">
                <a:solidFill>
                  <a:srgbClr val="00B050"/>
                </a:solidFill>
              </a:rPr>
              <a:t>compagni</a:t>
            </a:r>
            <a:r>
              <a:rPr lang="es-ES" dirty="0" smtClean="0"/>
              <a:t> per </a:t>
            </a:r>
            <a:r>
              <a:rPr lang="es-ES" dirty="0" err="1" smtClean="0"/>
              <a:t>festeggiare</a:t>
            </a:r>
            <a:r>
              <a:rPr lang="es-ES" dirty="0" smtClean="0"/>
              <a:t> la fine </a:t>
            </a:r>
            <a:r>
              <a:rPr lang="es-ES" dirty="0" err="1" smtClean="0"/>
              <a:t>degli</a:t>
            </a:r>
            <a:r>
              <a:rPr lang="es-ES" dirty="0" smtClean="0"/>
              <a:t> </a:t>
            </a:r>
            <a:r>
              <a:rPr lang="es-ES" dirty="0" err="1" smtClean="0"/>
              <a:t>esami</a:t>
            </a:r>
            <a:r>
              <a:rPr lang="es-ES" dirty="0" smtClean="0"/>
              <a:t> e </a:t>
            </a:r>
            <a:r>
              <a:rPr lang="es-ES" dirty="0" smtClean="0">
                <a:solidFill>
                  <a:srgbClr val="FF0000"/>
                </a:solidFill>
              </a:rPr>
              <a:t>cose </a:t>
            </a:r>
            <a:r>
              <a:rPr lang="es-ES" dirty="0" err="1" smtClean="0">
                <a:solidFill>
                  <a:srgbClr val="FF0000"/>
                </a:solidFill>
              </a:rPr>
              <a:t>così</a:t>
            </a:r>
            <a:r>
              <a:rPr lang="es-ES" dirty="0" smtClean="0">
                <a:solidFill>
                  <a:srgbClr val="FF0000"/>
                </a:solidFill>
              </a:rPr>
              <a:t>, </a:t>
            </a:r>
            <a:r>
              <a:rPr lang="es-ES" dirty="0" err="1" smtClean="0">
                <a:solidFill>
                  <a:srgbClr val="FF0000"/>
                </a:solidFill>
              </a:rPr>
              <a:t>sai</a:t>
            </a:r>
            <a:r>
              <a:rPr lang="es-ES" dirty="0" smtClean="0"/>
              <a:t>? </a:t>
            </a:r>
            <a:r>
              <a:rPr lang="es-ES" dirty="0" err="1" smtClean="0"/>
              <a:t>C’erano</a:t>
            </a:r>
            <a:r>
              <a:rPr lang="es-ES" dirty="0" smtClean="0"/>
              <a:t> </a:t>
            </a:r>
            <a:r>
              <a:rPr lang="es-ES" dirty="0" smtClean="0">
                <a:solidFill>
                  <a:srgbClr val="00B050"/>
                </a:solidFill>
              </a:rPr>
              <a:t>Adrián, Bryan e Javi </a:t>
            </a:r>
            <a:r>
              <a:rPr lang="es-ES" dirty="0" smtClean="0"/>
              <a:t>che è un tipo </a:t>
            </a:r>
            <a:r>
              <a:rPr lang="es-ES" dirty="0" err="1" smtClean="0">
                <a:solidFill>
                  <a:srgbClr val="FFFF00"/>
                </a:solidFill>
              </a:rPr>
              <a:t>fighissimo</a:t>
            </a:r>
            <a:r>
              <a:rPr lang="es-ES" dirty="0" smtClean="0">
                <a:solidFill>
                  <a:srgbClr val="FFFF00"/>
                </a:solidFill>
              </a:rPr>
              <a:t>/</a:t>
            </a:r>
            <a:r>
              <a:rPr lang="es-ES" dirty="0" err="1" smtClean="0">
                <a:solidFill>
                  <a:srgbClr val="FFFF00"/>
                </a:solidFill>
              </a:rPr>
              <a:t>troppo</a:t>
            </a:r>
            <a:r>
              <a:rPr lang="es-ES" dirty="0" smtClean="0">
                <a:solidFill>
                  <a:srgbClr val="FFFF00"/>
                </a:solidFill>
              </a:rPr>
              <a:t> </a:t>
            </a:r>
            <a:r>
              <a:rPr lang="es-ES" dirty="0" err="1" smtClean="0">
                <a:solidFill>
                  <a:srgbClr val="FFFF00"/>
                </a:solidFill>
              </a:rPr>
              <a:t>giusto</a:t>
            </a:r>
            <a:r>
              <a:rPr lang="es-ES" dirty="0" smtClean="0"/>
              <a:t>, te lo </a:t>
            </a:r>
            <a:r>
              <a:rPr lang="es-ES" dirty="0" err="1" smtClean="0">
                <a:solidFill>
                  <a:srgbClr val="FF0000"/>
                </a:solidFill>
              </a:rPr>
              <a:t>farò</a:t>
            </a:r>
            <a:r>
              <a:rPr lang="es-ES" dirty="0" smtClean="0">
                <a:solidFill>
                  <a:srgbClr val="FF0000"/>
                </a:solidFill>
              </a:rPr>
              <a:t> </a:t>
            </a:r>
            <a:r>
              <a:rPr lang="es-ES" dirty="0" err="1" smtClean="0">
                <a:solidFill>
                  <a:srgbClr val="FF0000"/>
                </a:solidFill>
              </a:rPr>
              <a:t>conoscere</a:t>
            </a:r>
            <a:r>
              <a:rPr lang="es-ES" dirty="0" smtClean="0"/>
              <a:t>, </a:t>
            </a:r>
            <a:r>
              <a:rPr lang="es-ES" dirty="0" smtClean="0">
                <a:solidFill>
                  <a:srgbClr val="FF0000"/>
                </a:solidFill>
              </a:rPr>
              <a:t>eh</a:t>
            </a:r>
            <a:r>
              <a:rPr lang="es-ES" dirty="0" smtClean="0"/>
              <a:t>. </a:t>
            </a:r>
            <a:r>
              <a:rPr lang="es-ES" dirty="0" err="1" smtClean="0">
                <a:solidFill>
                  <a:srgbClr val="FF0000"/>
                </a:solidFill>
              </a:rPr>
              <a:t>Beh</a:t>
            </a:r>
            <a:r>
              <a:rPr lang="es-ES" dirty="0" smtClean="0"/>
              <a:t>, la </a:t>
            </a:r>
            <a:r>
              <a:rPr lang="es-ES" dirty="0" err="1" smtClean="0"/>
              <a:t>storia</a:t>
            </a:r>
            <a:r>
              <a:rPr lang="es-ES" dirty="0" smtClean="0"/>
              <a:t> è </a:t>
            </a:r>
            <a:r>
              <a:rPr lang="es-ES" dirty="0" err="1" smtClean="0"/>
              <a:t>questa</a:t>
            </a:r>
            <a:r>
              <a:rPr lang="es-ES" dirty="0" smtClean="0"/>
              <a:t>: che </a:t>
            </a:r>
            <a:r>
              <a:rPr lang="es-ES" dirty="0" err="1" smtClean="0"/>
              <a:t>quando</a:t>
            </a:r>
            <a:r>
              <a:rPr lang="es-ES" dirty="0" smtClean="0"/>
              <a:t> </a:t>
            </a:r>
            <a:r>
              <a:rPr lang="es-ES" dirty="0" err="1" smtClean="0"/>
              <a:t>sono</a:t>
            </a:r>
            <a:r>
              <a:rPr lang="es-ES" dirty="0" smtClean="0"/>
              <a:t> </a:t>
            </a:r>
            <a:r>
              <a:rPr lang="es-ES" dirty="0" err="1" smtClean="0"/>
              <a:t>uscito</a:t>
            </a:r>
            <a:r>
              <a:rPr lang="es-ES" dirty="0" smtClean="0"/>
              <a:t> dalla </a:t>
            </a:r>
            <a:r>
              <a:rPr lang="es-ES" dirty="0" err="1" smtClean="0"/>
              <a:t>doccia</a:t>
            </a:r>
            <a:r>
              <a:rPr lang="es-ES" dirty="0" smtClean="0"/>
              <a:t> </a:t>
            </a:r>
            <a:r>
              <a:rPr lang="es-ES" dirty="0" err="1" smtClean="0"/>
              <a:t>ho</a:t>
            </a:r>
            <a:r>
              <a:rPr lang="es-ES" dirty="0" smtClean="0"/>
              <a:t> visto che mi </a:t>
            </a:r>
            <a:r>
              <a:rPr lang="es-ES" dirty="0" err="1" smtClean="0"/>
              <a:t>stavano</a:t>
            </a:r>
            <a:r>
              <a:rPr lang="es-ES" dirty="0" smtClean="0"/>
              <a:t> </a:t>
            </a:r>
            <a:r>
              <a:rPr lang="es-ES" dirty="0" err="1" smtClean="0"/>
              <a:t>aspettando</a:t>
            </a:r>
            <a:r>
              <a:rPr lang="es-ES" dirty="0" smtClean="0"/>
              <a:t> in </a:t>
            </a:r>
            <a:r>
              <a:rPr lang="es-ES" dirty="0" err="1" smtClean="0"/>
              <a:t>salotto</a:t>
            </a:r>
            <a:r>
              <a:rPr lang="es-ES" dirty="0" smtClean="0">
                <a:solidFill>
                  <a:srgbClr val="00B050"/>
                </a:solidFill>
              </a:rPr>
              <a:t> e </a:t>
            </a:r>
            <a:r>
              <a:rPr lang="es-ES" dirty="0" err="1" smtClean="0"/>
              <a:t>ho</a:t>
            </a:r>
            <a:r>
              <a:rPr lang="es-ES" dirty="0" smtClean="0"/>
              <a:t> </a:t>
            </a:r>
            <a:r>
              <a:rPr lang="es-ES" dirty="0" err="1" smtClean="0"/>
              <a:t>deciso</a:t>
            </a:r>
            <a:r>
              <a:rPr lang="es-ES" dirty="0" smtClean="0"/>
              <a:t> di </a:t>
            </a:r>
            <a:r>
              <a:rPr lang="es-ES" dirty="0" err="1" smtClean="0">
                <a:solidFill>
                  <a:srgbClr val="FFFF00"/>
                </a:solidFill>
              </a:rPr>
              <a:t>fargliene</a:t>
            </a:r>
            <a:r>
              <a:rPr lang="es-ES" dirty="0" smtClean="0">
                <a:solidFill>
                  <a:srgbClr val="FFFF00"/>
                </a:solidFill>
              </a:rPr>
              <a:t> una </a:t>
            </a:r>
            <a:r>
              <a:rPr lang="es-ES" dirty="0" err="1" smtClean="0">
                <a:solidFill>
                  <a:srgbClr val="FFFF00"/>
                </a:solidFill>
              </a:rPr>
              <a:t>delle</a:t>
            </a:r>
            <a:r>
              <a:rPr lang="es-ES" dirty="0" smtClean="0">
                <a:solidFill>
                  <a:srgbClr val="FFFF00"/>
                </a:solidFill>
              </a:rPr>
              <a:t> </a:t>
            </a:r>
            <a:r>
              <a:rPr lang="es-ES" dirty="0" err="1" smtClean="0">
                <a:solidFill>
                  <a:srgbClr val="FFFF00"/>
                </a:solidFill>
              </a:rPr>
              <a:t>mie</a:t>
            </a:r>
            <a:r>
              <a:rPr lang="es-ES" dirty="0" smtClean="0">
                <a:solidFill>
                  <a:srgbClr val="FFFF00"/>
                </a:solidFill>
              </a:rPr>
              <a:t>/</a:t>
            </a:r>
            <a:r>
              <a:rPr lang="es-ES" dirty="0" err="1" smtClean="0">
                <a:solidFill>
                  <a:srgbClr val="FFFF00"/>
                </a:solidFill>
              </a:rPr>
              <a:t>ho</a:t>
            </a:r>
            <a:r>
              <a:rPr lang="es-ES" dirty="0" smtClean="0">
                <a:solidFill>
                  <a:srgbClr val="FFFF00"/>
                </a:solidFill>
              </a:rPr>
              <a:t> </a:t>
            </a:r>
            <a:r>
              <a:rPr lang="es-ES" dirty="0" err="1" smtClean="0">
                <a:solidFill>
                  <a:srgbClr val="FFFF00"/>
                </a:solidFill>
              </a:rPr>
              <a:t>fatto</a:t>
            </a:r>
            <a:r>
              <a:rPr lang="es-ES" dirty="0" smtClean="0">
                <a:solidFill>
                  <a:srgbClr val="FFFF00"/>
                </a:solidFill>
              </a:rPr>
              <a:t> un tiro </a:t>
            </a:r>
            <a:r>
              <a:rPr lang="es-ES" dirty="0" err="1" smtClean="0">
                <a:solidFill>
                  <a:srgbClr val="FFFF00"/>
                </a:solidFill>
              </a:rPr>
              <a:t>dei</a:t>
            </a:r>
            <a:r>
              <a:rPr lang="es-ES" dirty="0" smtClean="0">
                <a:solidFill>
                  <a:srgbClr val="FFFF00"/>
                </a:solidFill>
              </a:rPr>
              <a:t> </a:t>
            </a:r>
            <a:r>
              <a:rPr lang="es-ES" dirty="0" err="1" smtClean="0">
                <a:solidFill>
                  <a:srgbClr val="FFFF00"/>
                </a:solidFill>
              </a:rPr>
              <a:t>miei</a:t>
            </a:r>
            <a:r>
              <a:rPr lang="es-ES" dirty="0" smtClean="0"/>
              <a:t>, perché </a:t>
            </a:r>
            <a:r>
              <a:rPr lang="es-ES" dirty="0" err="1" smtClean="0"/>
              <a:t>adesso</a:t>
            </a:r>
            <a:r>
              <a:rPr lang="es-ES" dirty="0" smtClean="0"/>
              <a:t> non </a:t>
            </a:r>
            <a:r>
              <a:rPr lang="es-ES" dirty="0" err="1" smtClean="0"/>
              <a:t>più</a:t>
            </a:r>
            <a:r>
              <a:rPr lang="es-ES" dirty="0" smtClean="0"/>
              <a:t>, </a:t>
            </a:r>
            <a:r>
              <a:rPr lang="es-ES" dirty="0" err="1" smtClean="0"/>
              <a:t>ma</a:t>
            </a:r>
            <a:r>
              <a:rPr lang="es-ES" dirty="0" smtClean="0"/>
              <a:t> una volta ero </a:t>
            </a:r>
            <a:r>
              <a:rPr lang="es-ES" dirty="0" err="1" smtClean="0">
                <a:solidFill>
                  <a:srgbClr val="FF0000"/>
                </a:solidFill>
              </a:rPr>
              <a:t>veramente</a:t>
            </a:r>
            <a:r>
              <a:rPr lang="es-ES" dirty="0" smtClean="0">
                <a:solidFill>
                  <a:srgbClr val="FF0000"/>
                </a:solidFill>
              </a:rPr>
              <a:t> un </a:t>
            </a:r>
            <a:r>
              <a:rPr lang="es-ES" dirty="0" err="1" smtClean="0">
                <a:solidFill>
                  <a:srgbClr val="FF0000"/>
                </a:solidFill>
              </a:rPr>
              <a:t>coglione</a:t>
            </a:r>
            <a:r>
              <a:rPr lang="es-ES" dirty="0" smtClean="0"/>
              <a:t>. </a:t>
            </a:r>
            <a:r>
              <a:rPr lang="es-ES" dirty="0" smtClean="0">
                <a:solidFill>
                  <a:srgbClr val="FF0000"/>
                </a:solidFill>
              </a:rPr>
              <a:t>AHHHHHH</a:t>
            </a:r>
            <a:r>
              <a:rPr lang="es-ES" dirty="0" smtClean="0"/>
              <a:t>, SIETE MORTI </a:t>
            </a:r>
            <a:r>
              <a:rPr lang="es-ES" dirty="0" smtClean="0">
                <a:solidFill>
                  <a:srgbClr val="FF0000"/>
                </a:solidFill>
              </a:rPr>
              <a:t>FIGLI DI PUTTANA</a:t>
            </a:r>
            <a:r>
              <a:rPr lang="es-ES" dirty="0" smtClean="0"/>
              <a:t>!  </a:t>
            </a:r>
            <a:r>
              <a:rPr lang="es-ES" dirty="0" err="1" smtClean="0"/>
              <a:t>Il</a:t>
            </a:r>
            <a:r>
              <a:rPr lang="es-ES" dirty="0" smtClean="0"/>
              <a:t> problema </a:t>
            </a:r>
            <a:r>
              <a:rPr lang="es-ES" dirty="0" err="1" smtClean="0"/>
              <a:t>però</a:t>
            </a:r>
            <a:r>
              <a:rPr lang="es-ES" dirty="0" smtClean="0"/>
              <a:t> è che non </a:t>
            </a:r>
            <a:r>
              <a:rPr lang="es-ES" dirty="0" err="1" smtClean="0"/>
              <a:t>erano</a:t>
            </a:r>
            <a:r>
              <a:rPr lang="es-ES" dirty="0" smtClean="0"/>
              <a:t> </a:t>
            </a:r>
            <a:r>
              <a:rPr lang="es-ES" dirty="0" err="1" smtClean="0"/>
              <a:t>soli</a:t>
            </a:r>
            <a:r>
              <a:rPr lang="es-ES" dirty="0" smtClean="0"/>
              <a:t>. </a:t>
            </a:r>
            <a:r>
              <a:rPr lang="es-ES" dirty="0" err="1" smtClean="0"/>
              <a:t>C’era</a:t>
            </a:r>
            <a:r>
              <a:rPr lang="es-ES" dirty="0" smtClean="0"/>
              <a:t> </a:t>
            </a:r>
            <a:r>
              <a:rPr lang="es-ES" dirty="0" err="1" smtClean="0"/>
              <a:t>pure</a:t>
            </a:r>
            <a:r>
              <a:rPr lang="es-ES" dirty="0" smtClean="0"/>
              <a:t> Patricia con </a:t>
            </a:r>
            <a:r>
              <a:rPr lang="es-ES" dirty="0" smtClean="0">
                <a:solidFill>
                  <a:srgbClr val="FF0000"/>
                </a:solidFill>
              </a:rPr>
              <a:t>i </a:t>
            </a:r>
            <a:r>
              <a:rPr lang="es-ES" dirty="0" err="1" smtClean="0">
                <a:solidFill>
                  <a:srgbClr val="FF0000"/>
                </a:solidFill>
              </a:rPr>
              <a:t>suoi</a:t>
            </a:r>
            <a:r>
              <a:rPr lang="es-ES" dirty="0" smtClean="0">
                <a:solidFill>
                  <a:srgbClr val="FF0000"/>
                </a:solidFill>
              </a:rPr>
              <a:t> </a:t>
            </a:r>
            <a:r>
              <a:rPr lang="es-ES" dirty="0" smtClean="0"/>
              <a:t>che </a:t>
            </a:r>
            <a:r>
              <a:rPr lang="es-ES" dirty="0" err="1" smtClean="0"/>
              <a:t>stavano</a:t>
            </a:r>
            <a:r>
              <a:rPr lang="es-ES" dirty="0" smtClean="0"/>
              <a:t> andando a </a:t>
            </a:r>
            <a:r>
              <a:rPr lang="es-ES" dirty="0" err="1" smtClean="0"/>
              <a:t>Malaga</a:t>
            </a:r>
            <a:r>
              <a:rPr lang="es-ES" dirty="0" smtClean="0"/>
              <a:t> e </a:t>
            </a:r>
            <a:r>
              <a:rPr lang="es-ES" dirty="0" err="1" smtClean="0"/>
              <a:t>approfittavano</a:t>
            </a:r>
            <a:r>
              <a:rPr lang="es-ES" dirty="0" smtClean="0"/>
              <a:t> per </a:t>
            </a:r>
            <a:r>
              <a:rPr lang="es-ES" dirty="0" err="1" smtClean="0">
                <a:solidFill>
                  <a:srgbClr val="FFFF00"/>
                </a:solidFill>
              </a:rPr>
              <a:t>dargli</a:t>
            </a:r>
            <a:r>
              <a:rPr lang="es-ES" dirty="0" smtClean="0">
                <a:solidFill>
                  <a:srgbClr val="FFFF00"/>
                </a:solidFill>
              </a:rPr>
              <a:t>/le</a:t>
            </a:r>
            <a:r>
              <a:rPr lang="es-ES" dirty="0" smtClean="0">
                <a:solidFill>
                  <a:srgbClr val="FF0000"/>
                </a:solidFill>
              </a:rPr>
              <a:t> un </a:t>
            </a:r>
            <a:r>
              <a:rPr lang="es-ES" dirty="0" err="1" smtClean="0">
                <a:solidFill>
                  <a:srgbClr val="FF0000"/>
                </a:solidFill>
              </a:rPr>
              <a:t>passaggio</a:t>
            </a:r>
            <a:r>
              <a:rPr lang="es-ES" dirty="0" smtClean="0">
                <a:solidFill>
                  <a:srgbClr val="FF0000"/>
                </a:solidFill>
              </a:rPr>
              <a:t> </a:t>
            </a:r>
            <a:r>
              <a:rPr lang="es-ES" dirty="0" smtClean="0"/>
              <a:t>a Madrid. </a:t>
            </a:r>
            <a:r>
              <a:rPr lang="es-ES" dirty="0" smtClean="0">
                <a:solidFill>
                  <a:srgbClr val="FF0000"/>
                </a:solidFill>
              </a:rPr>
              <a:t>Bella</a:t>
            </a:r>
            <a:r>
              <a:rPr lang="es-ES" dirty="0" smtClean="0"/>
              <a:t> sorpresa, </a:t>
            </a:r>
            <a:r>
              <a:rPr lang="es-ES" dirty="0" smtClean="0">
                <a:solidFill>
                  <a:srgbClr val="FF0000"/>
                </a:solidFill>
              </a:rPr>
              <a:t>eh</a:t>
            </a:r>
            <a:r>
              <a:rPr lang="es-ES" dirty="0" smtClean="0"/>
              <a:t>! </a:t>
            </a:r>
            <a:r>
              <a:rPr lang="es-ES" dirty="0" err="1" smtClean="0">
                <a:solidFill>
                  <a:srgbClr val="FF0000"/>
                </a:solidFill>
              </a:rPr>
              <a:t>Ma</a:t>
            </a:r>
            <a:r>
              <a:rPr lang="es-ES" dirty="0" smtClean="0">
                <a:solidFill>
                  <a:srgbClr val="FF0000"/>
                </a:solidFill>
              </a:rPr>
              <a:t> che </a:t>
            </a:r>
            <a:r>
              <a:rPr lang="es-ES" dirty="0" err="1" smtClean="0">
                <a:solidFill>
                  <a:srgbClr val="FF0000"/>
                </a:solidFill>
              </a:rPr>
              <a:t>cazz</a:t>
            </a:r>
            <a:r>
              <a:rPr lang="es-ES" dirty="0" smtClean="0">
                <a:solidFill>
                  <a:srgbClr val="FF0000"/>
                </a:solidFill>
              </a:rPr>
              <a:t>…</a:t>
            </a:r>
            <a:r>
              <a:rPr lang="es-ES" dirty="0" smtClean="0"/>
              <a:t>!</a:t>
            </a:r>
            <a:r>
              <a:rPr lang="es-ES" dirty="0" smtClean="0">
                <a:solidFill>
                  <a:srgbClr val="FF0000"/>
                </a:solidFill>
              </a:rPr>
              <a:t> </a:t>
            </a:r>
            <a:r>
              <a:rPr lang="es-ES" dirty="0" err="1" smtClean="0"/>
              <a:t>Ma</a:t>
            </a:r>
            <a:r>
              <a:rPr lang="es-ES" dirty="0" smtClean="0"/>
              <a:t> dalla </a:t>
            </a:r>
            <a:r>
              <a:rPr lang="es-ES" dirty="0" err="1" smtClean="0"/>
              <a:t>faccia</a:t>
            </a:r>
            <a:r>
              <a:rPr lang="es-ES" dirty="0" smtClean="0"/>
              <a:t> che </a:t>
            </a:r>
            <a:r>
              <a:rPr lang="es-ES" dirty="0" err="1" smtClean="0"/>
              <a:t>avevano</a:t>
            </a:r>
            <a:r>
              <a:rPr lang="es-ES" dirty="0" smtClean="0"/>
              <a:t> mi </a:t>
            </a:r>
            <a:r>
              <a:rPr lang="es-ES" dirty="0" err="1" smtClean="0"/>
              <a:t>sa</a:t>
            </a:r>
            <a:r>
              <a:rPr lang="es-ES" dirty="0" smtClean="0"/>
              <a:t> che </a:t>
            </a:r>
            <a:r>
              <a:rPr lang="es-ES" dirty="0" smtClean="0">
                <a:solidFill>
                  <a:srgbClr val="FF0000"/>
                </a:solidFill>
              </a:rPr>
              <a:t>la sorpresa </a:t>
            </a:r>
            <a:r>
              <a:rPr lang="es-ES" dirty="0" err="1" smtClean="0">
                <a:solidFill>
                  <a:srgbClr val="FF0000"/>
                </a:solidFill>
              </a:rPr>
              <a:t>gliel’ho</a:t>
            </a:r>
            <a:r>
              <a:rPr lang="es-ES" dirty="0" smtClean="0">
                <a:solidFill>
                  <a:srgbClr val="FF0000"/>
                </a:solidFill>
              </a:rPr>
              <a:t> </a:t>
            </a:r>
            <a:r>
              <a:rPr lang="es-ES" dirty="0" err="1" smtClean="0">
                <a:solidFill>
                  <a:srgbClr val="FF0000"/>
                </a:solidFill>
              </a:rPr>
              <a:t>fatta</a:t>
            </a:r>
            <a:r>
              <a:rPr lang="es-ES" dirty="0" smtClean="0">
                <a:solidFill>
                  <a:srgbClr val="FF0000"/>
                </a:solidFill>
              </a:rPr>
              <a:t> </a:t>
            </a:r>
            <a:r>
              <a:rPr lang="es-ES" dirty="0" err="1" smtClean="0">
                <a:solidFill>
                  <a:srgbClr val="FF0000"/>
                </a:solidFill>
              </a:rPr>
              <a:t>io</a:t>
            </a:r>
            <a:r>
              <a:rPr lang="es-ES" dirty="0" smtClean="0">
                <a:solidFill>
                  <a:srgbClr val="FF0000"/>
                </a:solidFill>
              </a:rPr>
              <a:t> a loro</a:t>
            </a:r>
            <a:r>
              <a:rPr lang="es-ES" dirty="0" smtClean="0"/>
              <a:t>. </a:t>
            </a:r>
            <a:r>
              <a:rPr lang="es-ES" dirty="0" err="1" smtClean="0">
                <a:solidFill>
                  <a:srgbClr val="FF0000"/>
                </a:solidFill>
              </a:rPr>
              <a:t>Beh</a:t>
            </a:r>
            <a:r>
              <a:rPr lang="es-ES" dirty="0" smtClean="0"/>
              <a:t> dopo </a:t>
            </a:r>
            <a:r>
              <a:rPr lang="es-ES" dirty="0" err="1" smtClean="0">
                <a:solidFill>
                  <a:srgbClr val="FF0000"/>
                </a:solidFill>
              </a:rPr>
              <a:t>quella</a:t>
            </a:r>
            <a:r>
              <a:rPr lang="es-ES" dirty="0" smtClean="0">
                <a:solidFill>
                  <a:srgbClr val="FF0000"/>
                </a:solidFill>
              </a:rPr>
              <a:t> cosa… </a:t>
            </a:r>
            <a:r>
              <a:rPr lang="es-ES" dirty="0" err="1" smtClean="0">
                <a:solidFill>
                  <a:srgbClr val="FF0000"/>
                </a:solidFill>
              </a:rPr>
              <a:t>beh</a:t>
            </a:r>
            <a:r>
              <a:rPr lang="es-ES" dirty="0" smtClean="0"/>
              <a:t> in </a:t>
            </a:r>
            <a:r>
              <a:rPr lang="es-ES" dirty="0" err="1" smtClean="0"/>
              <a:t>realtà</a:t>
            </a:r>
            <a:r>
              <a:rPr lang="es-ES" dirty="0" smtClean="0"/>
              <a:t> </a:t>
            </a:r>
            <a:r>
              <a:rPr lang="es-ES" dirty="0" smtClean="0">
                <a:solidFill>
                  <a:srgbClr val="FF0000"/>
                </a:solidFill>
              </a:rPr>
              <a:t>non è </a:t>
            </a:r>
            <a:r>
              <a:rPr lang="es-ES" dirty="0" err="1" smtClean="0">
                <a:solidFill>
                  <a:srgbClr val="FF0000"/>
                </a:solidFill>
              </a:rPr>
              <a:t>stato</a:t>
            </a:r>
            <a:r>
              <a:rPr lang="es-ES" dirty="0" smtClean="0">
                <a:solidFill>
                  <a:srgbClr val="FF0000"/>
                </a:solidFill>
              </a:rPr>
              <a:t> dopo… </a:t>
            </a:r>
          </a:p>
          <a:p>
            <a:r>
              <a:rPr lang="es-ES" dirty="0" smtClean="0"/>
              <a:t>(Traducción a cargo de Marta Colombo e </a:t>
            </a:r>
            <a:r>
              <a:rPr lang="es-ES" dirty="0" err="1" smtClean="0"/>
              <a:t>Benedetta</a:t>
            </a:r>
            <a:r>
              <a:rPr lang="es-ES" dirty="0" smtClean="0"/>
              <a:t> </a:t>
            </a:r>
            <a:r>
              <a:rPr lang="es-ES" dirty="0" err="1" smtClean="0"/>
              <a:t>Donvito</a:t>
            </a:r>
            <a:r>
              <a:rPr lang="es-ES" dirty="0" smtClean="0"/>
              <a:t>. Revisada por el resto de los alumnos  de Traducción General C/A I, curso 2015-2016)</a:t>
            </a:r>
            <a:endParaRPr lang="es-E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LOGROS</a:t>
            </a:r>
            <a:endParaRPr lang="es-ES" dirty="0"/>
          </a:p>
        </p:txBody>
      </p:sp>
      <p:sp>
        <p:nvSpPr>
          <p:cNvPr id="3" name="2 Marcador de contenido"/>
          <p:cNvSpPr>
            <a:spLocks noGrp="1"/>
          </p:cNvSpPr>
          <p:nvPr>
            <p:ph idx="1"/>
          </p:nvPr>
        </p:nvSpPr>
        <p:spPr/>
        <p:txBody>
          <a:bodyPr>
            <a:normAutofit fontScale="92500" lnSpcReduction="10000"/>
          </a:bodyPr>
          <a:lstStyle/>
          <a:p>
            <a:pPr algn="just"/>
            <a:r>
              <a:rPr lang="es-ES" dirty="0" smtClean="0"/>
              <a:t>Aplicación de la técnica del equivalente acuñado y sobre todo de la técnica de compensación.</a:t>
            </a:r>
          </a:p>
          <a:p>
            <a:pPr algn="just"/>
            <a:r>
              <a:rPr lang="es-ES" dirty="0" smtClean="0"/>
              <a:t> Se mantiene la tan pretendida oralidad en un contexto informal con formas, estructuras y secuencias propias del presunto idiolecto del personaje en italiano.</a:t>
            </a:r>
          </a:p>
          <a:p>
            <a:pPr algn="just"/>
            <a:r>
              <a:rPr lang="es-ES" dirty="0" smtClean="0"/>
              <a:t>De esta forma, se evita la estandarización y se equiparan los dos textos, el de producción propia y la versión meta.</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Texto doméstico vs Versión meta</a:t>
            </a:r>
            <a:endParaRPr lang="es-ES" dirty="0"/>
          </a:p>
        </p:txBody>
      </p:sp>
      <p:sp>
        <p:nvSpPr>
          <p:cNvPr id="3" name="2 Marcador de contenido"/>
          <p:cNvSpPr>
            <a:spLocks noGrp="1"/>
          </p:cNvSpPr>
          <p:nvPr>
            <p:ph idx="1"/>
          </p:nvPr>
        </p:nvSpPr>
        <p:spPr/>
        <p:txBody>
          <a:bodyPr>
            <a:normAutofit fontScale="70000" lnSpcReduction="20000"/>
          </a:bodyPr>
          <a:lstStyle/>
          <a:p>
            <a:pPr>
              <a:buNone/>
            </a:pPr>
            <a:r>
              <a:rPr lang="es-ES" dirty="0" smtClean="0"/>
              <a:t>(</a:t>
            </a:r>
            <a:r>
              <a:rPr lang="es-ES" dirty="0" err="1" smtClean="0"/>
              <a:t>Chaume</a:t>
            </a:r>
            <a:r>
              <a:rPr lang="es-ES" dirty="0" smtClean="0"/>
              <a:t> y Baños, 2009; Baños, 2010) </a:t>
            </a:r>
          </a:p>
          <a:p>
            <a:pPr>
              <a:buNone/>
            </a:pPr>
            <a:r>
              <a:rPr lang="es-ES" dirty="0" smtClean="0"/>
              <a:t>Del inglés al español y centrados en diálogos de ficción, series.</a:t>
            </a:r>
          </a:p>
          <a:p>
            <a:pPr>
              <a:buNone/>
            </a:pPr>
            <a:r>
              <a:rPr lang="es-ES" dirty="0" smtClean="0">
                <a:solidFill>
                  <a:srgbClr val="FF0000"/>
                </a:solidFill>
              </a:rPr>
              <a:t>Nivel fonético y prosódico</a:t>
            </a:r>
            <a:endParaRPr lang="es-ES" dirty="0" smtClean="0"/>
          </a:p>
          <a:p>
            <a:pPr>
              <a:buNone/>
            </a:pPr>
            <a:r>
              <a:rPr lang="es-ES" dirty="0" smtClean="0"/>
              <a:t>Difieren en: </a:t>
            </a:r>
          </a:p>
          <a:p>
            <a:pPr marL="514350" indent="-514350" algn="just">
              <a:buNone/>
            </a:pPr>
            <a:r>
              <a:rPr lang="es-ES" dirty="0" smtClean="0"/>
              <a:t>a) el número de reducciones y elisiones consonánticas y vocálicas, superior en los textos domésticos o de producción propia; </a:t>
            </a:r>
          </a:p>
          <a:p>
            <a:pPr marL="514350" indent="-514350" algn="just">
              <a:buNone/>
            </a:pPr>
            <a:r>
              <a:rPr lang="es-ES" dirty="0" smtClean="0"/>
              <a:t>b) la articulación fonética relajada. En las versiones meta se constata una articulación tensa.</a:t>
            </a:r>
          </a:p>
          <a:p>
            <a:pPr marL="514350" indent="-514350" algn="just">
              <a:buNone/>
            </a:pPr>
            <a:r>
              <a:rPr lang="es-ES" dirty="0" smtClean="0"/>
              <a:t>En ambos textos se constata una pronunciación muy marcada, clara y correcta, con el objetivo facilitar la comprensión al espectador. Por otra parte, la entonación cumple funciones pragmáticas: organiza el discurso y enfatiza ciertas secuencias. </a:t>
            </a:r>
          </a:p>
          <a:p>
            <a:pPr marL="514350" indent="-514350">
              <a:buAutoNum type="arabicParenR"/>
            </a:pPr>
            <a:endParaRPr lang="es-ES" dirty="0" smtClean="0"/>
          </a:p>
          <a:p>
            <a:pPr>
              <a:buNone/>
            </a:pPr>
            <a:endParaRPr lang="es-ES"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ES" dirty="0" smtClean="0"/>
              <a:t>Texto doméstico vs Versión meta</a:t>
            </a:r>
            <a:endParaRPr lang="es-ES" dirty="0"/>
          </a:p>
        </p:txBody>
      </p:sp>
      <p:sp>
        <p:nvSpPr>
          <p:cNvPr id="3" name="2 Marcador de contenido"/>
          <p:cNvSpPr>
            <a:spLocks noGrp="1"/>
          </p:cNvSpPr>
          <p:nvPr>
            <p:ph idx="1"/>
          </p:nvPr>
        </p:nvSpPr>
        <p:spPr/>
        <p:txBody>
          <a:bodyPr>
            <a:normAutofit fontScale="92500" lnSpcReduction="20000"/>
          </a:bodyPr>
          <a:lstStyle/>
          <a:p>
            <a:pPr>
              <a:buNone/>
            </a:pPr>
            <a:r>
              <a:rPr lang="es-ES" dirty="0" smtClean="0">
                <a:solidFill>
                  <a:srgbClr val="FF0000"/>
                </a:solidFill>
              </a:rPr>
              <a:t>Nivel morfológico</a:t>
            </a:r>
          </a:p>
          <a:p>
            <a:pPr algn="just">
              <a:buNone/>
            </a:pPr>
            <a:r>
              <a:rPr lang="es-ES" dirty="0" smtClean="0"/>
              <a:t>	En las versiones domésticas se observa un empleo ocasional de elementos marcados, como discordancias y usos incorrecto de tiempos verbales; en las versiones ajenas un ausencia total. Se tiende a emplear un lenguaje </a:t>
            </a:r>
            <a:r>
              <a:rPr lang="es-ES" dirty="0" smtClean="0">
                <a:solidFill>
                  <a:srgbClr val="FFFF00"/>
                </a:solidFill>
              </a:rPr>
              <a:t>estandarizado</a:t>
            </a:r>
            <a:r>
              <a:rPr lang="es-ES" dirty="0" smtClean="0"/>
              <a:t> y más </a:t>
            </a:r>
            <a:r>
              <a:rPr lang="es-ES" dirty="0" smtClean="0">
                <a:solidFill>
                  <a:srgbClr val="FFFF00"/>
                </a:solidFill>
              </a:rPr>
              <a:t>elaborado</a:t>
            </a:r>
            <a:r>
              <a:rPr lang="es-ES" dirty="0" smtClean="0"/>
              <a:t>, planificado.</a:t>
            </a:r>
          </a:p>
          <a:p>
            <a:pPr algn="just">
              <a:buNone/>
            </a:pPr>
            <a:r>
              <a:rPr lang="es-ES" dirty="0" smtClean="0"/>
              <a:t>	No se suelen infringir las normas de la </a:t>
            </a:r>
            <a:r>
              <a:rPr lang="es-ES" dirty="0" smtClean="0">
                <a:solidFill>
                  <a:srgbClr val="FFFF00"/>
                </a:solidFill>
              </a:rPr>
              <a:t>gramática estándar</a:t>
            </a:r>
            <a:r>
              <a:rPr lang="es-ES" dirty="0" smtClean="0"/>
              <a:t>, los textos meta se ajustan a registros formales (</a:t>
            </a:r>
            <a:r>
              <a:rPr lang="es-ES" dirty="0" err="1" smtClean="0"/>
              <a:t>Docs</a:t>
            </a:r>
            <a:r>
              <a:rPr lang="es-ES" dirty="0" smtClean="0"/>
              <a:t> y Santamaría, 1998).</a:t>
            </a:r>
          </a:p>
          <a:p>
            <a:pPr algn="just">
              <a:buNone/>
            </a:pP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Texto doméstico vs Versión meta </a:t>
            </a:r>
            <a:endParaRPr lang="es-ES" dirty="0"/>
          </a:p>
        </p:txBody>
      </p:sp>
      <p:sp>
        <p:nvSpPr>
          <p:cNvPr id="3" name="2 Marcador de contenido"/>
          <p:cNvSpPr>
            <a:spLocks noGrp="1"/>
          </p:cNvSpPr>
          <p:nvPr>
            <p:ph idx="1"/>
          </p:nvPr>
        </p:nvSpPr>
        <p:spPr/>
        <p:txBody>
          <a:bodyPr>
            <a:normAutofit fontScale="62500" lnSpcReduction="20000"/>
          </a:bodyPr>
          <a:lstStyle/>
          <a:p>
            <a:pPr>
              <a:buNone/>
            </a:pPr>
            <a:r>
              <a:rPr lang="es-ES" dirty="0" smtClean="0">
                <a:solidFill>
                  <a:srgbClr val="FF0000"/>
                </a:solidFill>
              </a:rPr>
              <a:t>Nivel sintáctico</a:t>
            </a:r>
          </a:p>
          <a:p>
            <a:pPr>
              <a:buNone/>
            </a:pPr>
            <a:endParaRPr lang="es-ES" dirty="0" smtClean="0">
              <a:solidFill>
                <a:srgbClr val="FF0000"/>
              </a:solidFill>
            </a:endParaRPr>
          </a:p>
          <a:p>
            <a:pPr>
              <a:buNone/>
            </a:pPr>
            <a:r>
              <a:rPr lang="es-ES" dirty="0" smtClean="0">
                <a:solidFill>
                  <a:srgbClr val="002060"/>
                </a:solidFill>
              </a:rPr>
              <a:t>a) Sintaxis de la frase:</a:t>
            </a:r>
          </a:p>
          <a:p>
            <a:pPr algn="just">
              <a:buNone/>
            </a:pPr>
            <a:r>
              <a:rPr lang="es-ES" dirty="0" smtClean="0"/>
              <a:t>	Estandarización de las estructuras con el orden marcado en los producto de producción ajena (</a:t>
            </a:r>
            <a:r>
              <a:rPr lang="es-ES" dirty="0" err="1" smtClean="0"/>
              <a:t>Pavesi</a:t>
            </a:r>
            <a:r>
              <a:rPr lang="es-ES" dirty="0" smtClean="0"/>
              <a:t>, 2006).</a:t>
            </a:r>
          </a:p>
          <a:p>
            <a:pPr algn="just">
              <a:buNone/>
            </a:pPr>
            <a:endParaRPr lang="es-ES" dirty="0" smtClean="0"/>
          </a:p>
          <a:p>
            <a:pPr algn="just">
              <a:buNone/>
            </a:pPr>
            <a:r>
              <a:rPr lang="es-ES" dirty="0" smtClean="0">
                <a:solidFill>
                  <a:srgbClr val="002060"/>
                </a:solidFill>
              </a:rPr>
              <a:t>b) Sintaxis del periodo o del discurso:</a:t>
            </a:r>
          </a:p>
          <a:p>
            <a:pPr algn="just">
              <a:buNone/>
            </a:pPr>
            <a:r>
              <a:rPr lang="es-ES" dirty="0" smtClean="0"/>
              <a:t> 	En ambos textos se aprecia una falta de fluidez sintáctica, pausas, repeticiones, redundancias, digresiones, titubeos, falsas salidas, enunciados suspendidos, elipsis gramaticales y contextuales,   supresión de un buen número conjunciones, empleo de frases simples, ausencia de subordinadas y la parcelación de las secuencias o enunciados; rasgos derivados de la falta de planificación previa, se habla en tiempo real. </a:t>
            </a:r>
          </a:p>
          <a:p>
            <a:pPr algn="just">
              <a:buNone/>
            </a:pPr>
            <a:r>
              <a:rPr lang="es-ES" dirty="0" smtClean="0"/>
              <a:t>	Las diferencias en este nivel reside en la frecuencia de uso y en la gama de marcas orales, más reducidas en los textos meta o foráneos en los que se </a:t>
            </a:r>
            <a:r>
              <a:rPr lang="es-ES" dirty="0" smtClean="0"/>
              <a:t>constata</a:t>
            </a:r>
            <a:r>
              <a:rPr lang="es-ES" dirty="0" smtClean="0"/>
              <a:t> </a:t>
            </a:r>
            <a:r>
              <a:rPr lang="es-ES" dirty="0" smtClean="0"/>
              <a:t>una mayor planificación.</a:t>
            </a:r>
          </a:p>
          <a:p>
            <a:pPr algn="just">
              <a:buNone/>
            </a:pPr>
            <a:r>
              <a:rPr lang="es-ES" dirty="0" smtClean="0"/>
              <a:t> </a:t>
            </a: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ES" dirty="0" smtClean="0"/>
              <a:t>Texto doméstico vs versión meta</a:t>
            </a:r>
            <a:endParaRPr lang="es-ES" dirty="0"/>
          </a:p>
        </p:txBody>
      </p:sp>
      <p:sp>
        <p:nvSpPr>
          <p:cNvPr id="3" name="2 Marcador de contenido"/>
          <p:cNvSpPr>
            <a:spLocks noGrp="1"/>
          </p:cNvSpPr>
          <p:nvPr>
            <p:ph idx="1"/>
          </p:nvPr>
        </p:nvSpPr>
        <p:spPr/>
        <p:txBody>
          <a:bodyPr>
            <a:normAutofit fontScale="70000" lnSpcReduction="20000"/>
          </a:bodyPr>
          <a:lstStyle/>
          <a:p>
            <a:pPr>
              <a:buNone/>
            </a:pPr>
            <a:r>
              <a:rPr lang="es-ES" dirty="0" smtClean="0">
                <a:solidFill>
                  <a:srgbClr val="FF0000"/>
                </a:solidFill>
              </a:rPr>
              <a:t>Nivel léxico y semántico</a:t>
            </a:r>
          </a:p>
          <a:p>
            <a:pPr>
              <a:buNone/>
            </a:pPr>
            <a:endParaRPr lang="es-ES" dirty="0" smtClean="0">
              <a:solidFill>
                <a:srgbClr val="FF0000"/>
              </a:solidFill>
            </a:endParaRPr>
          </a:p>
          <a:p>
            <a:pPr algn="just">
              <a:buNone/>
            </a:pPr>
            <a:r>
              <a:rPr lang="es-ES" dirty="0" smtClean="0"/>
              <a:t>	No se perciben grandes diferencias entre ambas versiones. Es más, los textos meta están </a:t>
            </a:r>
            <a:r>
              <a:rPr lang="es-ES" dirty="0" smtClean="0">
                <a:solidFill>
                  <a:srgbClr val="FFFF00"/>
                </a:solidFill>
              </a:rPr>
              <a:t>SOBRECARGADOS</a:t>
            </a:r>
            <a:r>
              <a:rPr lang="es-ES" dirty="0" smtClean="0"/>
              <a:t>.  Se intenta compensar la pérdida de marcas orales de los otros niveles.  </a:t>
            </a:r>
          </a:p>
          <a:p>
            <a:pPr algn="just">
              <a:buNone/>
            </a:pPr>
            <a:endParaRPr lang="es-ES" dirty="0" smtClean="0"/>
          </a:p>
          <a:p>
            <a:pPr algn="just">
              <a:buNone/>
            </a:pPr>
            <a:r>
              <a:rPr lang="es-ES" dirty="0" smtClean="0"/>
              <a:t>	David Paloma (1999)  señala que limitarse a insertar rasgos léxicos “coloquiales” e “informales”  en variantes  formales y estandarizadas resulta desacertado, absurdo y ridículo.</a:t>
            </a:r>
          </a:p>
          <a:p>
            <a:pPr algn="just">
              <a:buNone/>
            </a:pPr>
            <a:endParaRPr lang="es-ES" dirty="0" smtClean="0"/>
          </a:p>
          <a:p>
            <a:pPr algn="just">
              <a:buNone/>
            </a:pPr>
            <a:r>
              <a:rPr lang="es-ES" dirty="0" smtClean="0"/>
              <a:t>	Uso excesivo de UFS, marcadores discursivos y fórmulas estereotipadas, características del hablado fílmico, tanto en los textos de producción propia que ajena, aunque más frecuentes en las versiones meta (</a:t>
            </a:r>
            <a:r>
              <a:rPr lang="es-ES" dirty="0" err="1" smtClean="0"/>
              <a:t>Pavesi</a:t>
            </a:r>
            <a:r>
              <a:rPr lang="es-ES" dirty="0" smtClean="0"/>
              <a:t>, 2008, Romero, 2009, Baños, 2010).   </a:t>
            </a:r>
          </a:p>
          <a:p>
            <a:pPr algn="just">
              <a:buNone/>
            </a:pPr>
            <a:r>
              <a:rPr lang="es-ES" dirty="0" smtClean="0"/>
              <a:t>	</a:t>
            </a:r>
            <a:endParaRPr lang="es-E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err="1" smtClean="0"/>
              <a:t>Dobleje</a:t>
            </a:r>
            <a:r>
              <a:rPr lang="es-ES" dirty="0" smtClean="0"/>
              <a:t> y diálogos fílmicos</a:t>
            </a:r>
            <a:endParaRPr lang="es-ES" dirty="0"/>
          </a:p>
        </p:txBody>
      </p:sp>
      <p:sp>
        <p:nvSpPr>
          <p:cNvPr id="3" name="2 Marcador de contenido"/>
          <p:cNvSpPr>
            <a:spLocks noGrp="1"/>
          </p:cNvSpPr>
          <p:nvPr>
            <p:ph idx="1"/>
          </p:nvPr>
        </p:nvSpPr>
        <p:spPr/>
        <p:txBody>
          <a:bodyPr>
            <a:normAutofit fontScale="92500" lnSpcReduction="20000"/>
          </a:bodyPr>
          <a:lstStyle/>
          <a:p>
            <a:pPr algn="just"/>
            <a:r>
              <a:rPr lang="es-ES" dirty="0" smtClean="0"/>
              <a:t>Se tiende a la utilización de la variante de más prestigio, más formal y estandarizada en boca de todo tipo de personaje (Zabalbeascoa,  2008).</a:t>
            </a:r>
          </a:p>
          <a:p>
            <a:pPr algn="just"/>
            <a:endParaRPr lang="es-ES" dirty="0" smtClean="0"/>
          </a:p>
          <a:p>
            <a:pPr algn="just"/>
            <a:r>
              <a:rPr lang="es-ES" dirty="0" smtClean="0"/>
              <a:t>Los guionistas, en las películas o series de producción propia, tienen un margen de experimentación y de introducción de más variedades lingüísticas; en cambio, en los doblajes muestran mayor fidelidad a la norma estándar (David Paloma, 1999; Baños 2009).</a:t>
            </a:r>
            <a:endParaRPr lang="es-E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ES" dirty="0" smtClean="0"/>
              <a:t>Causas: múltiples y variadas</a:t>
            </a:r>
            <a:endParaRPr lang="es-ES" dirty="0"/>
          </a:p>
        </p:txBody>
      </p:sp>
      <p:sp>
        <p:nvSpPr>
          <p:cNvPr id="3" name="2 Marcador de contenido"/>
          <p:cNvSpPr>
            <a:spLocks noGrp="1"/>
          </p:cNvSpPr>
          <p:nvPr>
            <p:ph idx="1"/>
          </p:nvPr>
        </p:nvSpPr>
        <p:spPr/>
        <p:txBody>
          <a:bodyPr>
            <a:normAutofit fontScale="62500" lnSpcReduction="20000"/>
          </a:bodyPr>
          <a:lstStyle/>
          <a:p>
            <a:pPr algn="just"/>
            <a:r>
              <a:rPr lang="es-ES" dirty="0" smtClean="0"/>
              <a:t>Las restricciones que impone la sincronización, el canal imagen, que supedita las soluciones de traducción. De todas formas, salvo en primerísimos planos, solo es relevante </a:t>
            </a:r>
            <a:r>
              <a:rPr lang="es-ES" dirty="0" smtClean="0">
                <a:solidFill>
                  <a:srgbClr val="FFFF00"/>
                </a:solidFill>
              </a:rPr>
              <a:t>la </a:t>
            </a:r>
            <a:r>
              <a:rPr lang="es-ES" dirty="0" err="1" smtClean="0">
                <a:solidFill>
                  <a:srgbClr val="FFFF00"/>
                </a:solidFill>
              </a:rPr>
              <a:t>isocronía</a:t>
            </a:r>
            <a:r>
              <a:rPr lang="es-ES" dirty="0" smtClean="0"/>
              <a:t> (</a:t>
            </a:r>
            <a:r>
              <a:rPr lang="es-ES" dirty="0" err="1" smtClean="0"/>
              <a:t>Chaume</a:t>
            </a:r>
            <a:r>
              <a:rPr lang="es-ES" dirty="0" smtClean="0"/>
              <a:t>, 2005).</a:t>
            </a:r>
          </a:p>
          <a:p>
            <a:pPr algn="just"/>
            <a:r>
              <a:rPr lang="es-ES" dirty="0" smtClean="0"/>
              <a:t>La tendencia o apego del traductor a seguir “literalmente” el texto origen.</a:t>
            </a:r>
          </a:p>
          <a:p>
            <a:pPr algn="just"/>
            <a:r>
              <a:rPr lang="es-ES" dirty="0" smtClean="0"/>
              <a:t>Las directrices o </a:t>
            </a:r>
            <a:r>
              <a:rPr lang="es-ES" dirty="0" smtClean="0">
                <a:solidFill>
                  <a:srgbClr val="FFFF00"/>
                </a:solidFill>
              </a:rPr>
              <a:t>normas tácitas </a:t>
            </a:r>
            <a:r>
              <a:rPr lang="es-ES" dirty="0" smtClean="0"/>
              <a:t>que marcan las productoras, los estudios de doblaje y las cadenas televisivas (Televisión de Cataluña, BBC, RAI).</a:t>
            </a:r>
          </a:p>
          <a:p>
            <a:pPr algn="just"/>
            <a:r>
              <a:rPr lang="es-ES" dirty="0" smtClean="0"/>
              <a:t>Asociado al mecenazgo, es muy usual que en la práctica profesional se le pida a los traductores, en una primera fase, una </a:t>
            </a:r>
            <a:r>
              <a:rPr lang="es-ES" dirty="0" smtClean="0">
                <a:solidFill>
                  <a:srgbClr val="FFFF00"/>
                </a:solidFill>
              </a:rPr>
              <a:t>traducción extremadamente literal</a:t>
            </a:r>
            <a:r>
              <a:rPr lang="es-ES" dirty="0" smtClean="0"/>
              <a:t> del guión con el fin de adaptar más fácilmente los diálogos. El resultado del producto de la segunda fase, que lleva a cabo el ajustador y el director de doblaje, está influenciado negativamente por esta primera traducción (Petillo, 2012: 63). De todas formas, saber cómo se ha elaborado el producto final es un misterio (</a:t>
            </a:r>
            <a:r>
              <a:rPr lang="es-ES" dirty="0" err="1" smtClean="0"/>
              <a:t>Pavesi</a:t>
            </a:r>
            <a:r>
              <a:rPr lang="es-ES" dirty="0" smtClean="0"/>
              <a:t> y </a:t>
            </a:r>
            <a:r>
              <a:rPr lang="es-ES" dirty="0" err="1" smtClean="0"/>
              <a:t>Perego</a:t>
            </a:r>
            <a:r>
              <a:rPr lang="es-ES" dirty="0" smtClean="0"/>
              <a:t>, 2006).</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ción">
  <a:themeElements>
    <a:clrScheme name="Fundición">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undición">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undición">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1065</TotalTime>
  <Words>3344</Words>
  <Application>Microsoft Office PowerPoint</Application>
  <PresentationFormat>Presentación en pantalla (4:3)</PresentationFormat>
  <Paragraphs>220</Paragraphs>
  <Slides>37</Slides>
  <Notes>0</Notes>
  <HiddenSlides>0</HiddenSlides>
  <MMClips>0</MMClips>
  <ScaleCrop>false</ScaleCrop>
  <HeadingPairs>
    <vt:vector size="4" baseType="variant">
      <vt:variant>
        <vt:lpstr>Tema</vt:lpstr>
      </vt:variant>
      <vt:variant>
        <vt:i4>1</vt:i4>
      </vt:variant>
      <vt:variant>
        <vt:lpstr>Títulos de diapositiva</vt:lpstr>
      </vt:variant>
      <vt:variant>
        <vt:i4>37</vt:i4>
      </vt:variant>
    </vt:vector>
  </HeadingPairs>
  <TitlesOfParts>
    <vt:vector size="38" baseType="lpstr">
      <vt:lpstr>Fundición</vt:lpstr>
      <vt:lpstr>Las marcas de oralidad: un desafío para el traductor </vt:lpstr>
      <vt:lpstr>Retos</vt:lpstr>
      <vt:lpstr>OBJETIVOS DE LA TRADUCCIÓN/DOBLAJE</vt:lpstr>
      <vt:lpstr>Texto doméstico vs Versión meta</vt:lpstr>
      <vt:lpstr>Texto doméstico vs Versión meta</vt:lpstr>
      <vt:lpstr>Texto doméstico vs Versión meta </vt:lpstr>
      <vt:lpstr>Texto doméstico vs versión meta</vt:lpstr>
      <vt:lpstr>Dobleje y diálogos fílmicos</vt:lpstr>
      <vt:lpstr>Causas: múltiples y variadas</vt:lpstr>
      <vt:lpstr>OTROS MOTIVOS</vt:lpstr>
      <vt:lpstr>RAI</vt:lpstr>
      <vt:lpstr>Objetivo prioritario:  recreación el diálogo espontáneo</vt:lpstr>
      <vt:lpstr>Marcas de oralidad o recursos para todas las lenguas salvo el italiano </vt:lpstr>
      <vt:lpstr>Italiano vs Español</vt:lpstr>
      <vt:lpstr>Italiano  vs  Español</vt:lpstr>
      <vt:lpstr>Algunos rasgos propios del italiano coloquial, prevalentemente oral.</vt:lpstr>
      <vt:lpstr>Dificultad y obstáculo</vt:lpstr>
      <vt:lpstr>La recepción</vt:lpstr>
      <vt:lpstr>Canal imagen</vt:lpstr>
      <vt:lpstr>Credibilidad</vt:lpstr>
      <vt:lpstr>Acuerdo tácito</vt:lpstr>
      <vt:lpstr>Tendencias  o normas operativas en el doblaje</vt:lpstr>
      <vt:lpstr>¿Ruptura de los cánones imperantes?</vt:lpstr>
      <vt:lpstr>Dilema</vt:lpstr>
      <vt:lpstr>¿Dónde está el límite o el umbral?</vt:lpstr>
      <vt:lpstr>Al punto justo: ni muy hecha ni poco hecha</vt:lpstr>
      <vt:lpstr>Corpus fílmico</vt:lpstr>
      <vt:lpstr>Datos corpus fílmico</vt:lpstr>
      <vt:lpstr>Datos corpus fílmico</vt:lpstr>
      <vt:lpstr>Grado de permisividad</vt:lpstr>
      <vt:lpstr>Lexicalización</vt:lpstr>
      <vt:lpstr>Casi casi no marcadas</vt:lpstr>
      <vt:lpstr>¿En proceso?</vt:lpstr>
      <vt:lpstr>EJEMPLO OCHO CITAS</vt:lpstr>
      <vt:lpstr>Traducción estándar</vt:lpstr>
      <vt:lpstr>Traducción IDIOMATICA</vt:lpstr>
      <vt:lpstr>LOGROS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traslación de la oralidad</dc:title>
  <dc:creator>LAURA</dc:creator>
  <cp:lastModifiedBy>LAURA</cp:lastModifiedBy>
  <cp:revision>258</cp:revision>
  <dcterms:created xsi:type="dcterms:W3CDTF">2016-01-30T09:06:46Z</dcterms:created>
  <dcterms:modified xsi:type="dcterms:W3CDTF">2016-04-18T17:21:11Z</dcterms:modified>
</cp:coreProperties>
</file>