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106" d="100"/>
          <a:sy n="106" d="100"/>
        </p:scale>
        <p:origin x="-7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948F16C-66B4-476A-94AE-999B35CB67B5}"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1639049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948F16C-66B4-476A-94AE-999B35CB67B5}"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3151678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948F16C-66B4-476A-94AE-999B35CB67B5}"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1293131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948F16C-66B4-476A-94AE-999B35CB67B5}"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2510638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948F16C-66B4-476A-94AE-999B35CB67B5}" type="datetimeFigureOut">
              <a:rPr lang="it-IT" smtClean="0"/>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3911964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948F16C-66B4-476A-94AE-999B35CB67B5}" type="datetimeFigureOut">
              <a:rPr lang="it-IT" smtClean="0"/>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421276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948F16C-66B4-476A-94AE-999B35CB67B5}" type="datetimeFigureOut">
              <a:rPr lang="it-IT" smtClean="0"/>
              <a:t>10/11/2014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533041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948F16C-66B4-476A-94AE-999B35CB67B5}" type="datetimeFigureOut">
              <a:rPr lang="it-IT" smtClean="0"/>
              <a:t>10/11/2014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4045275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948F16C-66B4-476A-94AE-999B35CB67B5}" type="datetimeFigureOut">
              <a:rPr lang="it-IT" smtClean="0"/>
              <a:t>10/11/2014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3034684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948F16C-66B4-476A-94AE-999B35CB67B5}" type="datetimeFigureOut">
              <a:rPr lang="it-IT" smtClean="0"/>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224906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948F16C-66B4-476A-94AE-999B35CB67B5}" type="datetimeFigureOut">
              <a:rPr lang="it-IT" smtClean="0"/>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7142B5D-8165-4285-A60F-9486B26776E5}" type="slidenum">
              <a:rPr lang="it-IT" smtClean="0"/>
              <a:t>‹N›</a:t>
            </a:fld>
            <a:endParaRPr lang="it-IT"/>
          </a:p>
        </p:txBody>
      </p:sp>
    </p:spTree>
    <p:extLst>
      <p:ext uri="{BB962C8B-B14F-4D97-AF65-F5344CB8AC3E}">
        <p14:creationId xmlns:p14="http://schemas.microsoft.com/office/powerpoint/2010/main" val="3943085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48F16C-66B4-476A-94AE-999B35CB67B5}" type="datetimeFigureOut">
              <a:rPr lang="it-IT" smtClean="0"/>
              <a:t>10/11/2014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42B5D-8165-4285-A60F-9486B26776E5}" type="slidenum">
              <a:rPr lang="it-IT" smtClean="0"/>
              <a:t>‹N›</a:t>
            </a:fld>
            <a:endParaRPr lang="it-IT"/>
          </a:p>
        </p:txBody>
      </p:sp>
    </p:spTree>
    <p:extLst>
      <p:ext uri="{BB962C8B-B14F-4D97-AF65-F5344CB8AC3E}">
        <p14:creationId xmlns:p14="http://schemas.microsoft.com/office/powerpoint/2010/main" val="1924897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latin typeface="+mn-lt"/>
              </a:rPr>
              <a:t>PROFESSIONI TURISTICHE </a:t>
            </a:r>
            <a:endParaRPr lang="it-IT" sz="2400" dirty="0">
              <a:latin typeface="+mn-lt"/>
            </a:endParaRPr>
          </a:p>
        </p:txBody>
      </p:sp>
      <p:sp>
        <p:nvSpPr>
          <p:cNvPr id="3" name="Segnaposto contenuto 2"/>
          <p:cNvSpPr>
            <a:spLocks noGrp="1"/>
          </p:cNvSpPr>
          <p:nvPr>
            <p:ph idx="1"/>
          </p:nvPr>
        </p:nvSpPr>
        <p:spPr/>
        <p:txBody>
          <a:bodyPr>
            <a:normAutofit lnSpcReduction="10000"/>
          </a:bodyPr>
          <a:lstStyle/>
          <a:p>
            <a:r>
              <a:rPr lang="it-IT" sz="2400" dirty="0" smtClean="0"/>
              <a:t>Professioni turistiche = attività svolte in forma autonoma, abituale e non occasionale relative alla prestazione di servizi a favore di turisti.</a:t>
            </a:r>
          </a:p>
          <a:p>
            <a:endParaRPr lang="it-IT" sz="2400" dirty="0"/>
          </a:p>
          <a:p>
            <a:r>
              <a:rPr lang="it-IT" sz="2400" dirty="0" smtClean="0"/>
              <a:t>Art. 7, comma 5 legge n. 135 del 2001 = professioni turistiche = organizzano e forniscono servizi di promozione dell’attività turistica, servizi di assistenza, accoglienza, accompagnamento e guida dei turisti. </a:t>
            </a:r>
          </a:p>
          <a:p>
            <a:endParaRPr lang="it-IT" sz="2400" dirty="0"/>
          </a:p>
          <a:p>
            <a:r>
              <a:rPr lang="it-IT" sz="2400" dirty="0" smtClean="0"/>
              <a:t>Art. 6 </a:t>
            </a:r>
            <a:r>
              <a:rPr lang="it-IT" sz="2400" dirty="0" err="1" smtClean="0"/>
              <a:t>dlgs</a:t>
            </a:r>
            <a:r>
              <a:rPr lang="it-IT" sz="2400" dirty="0" smtClean="0"/>
              <a:t> n. 79 del 2011 (Codice del turismo) = prestazione di servizi di promozione dell’attività turistica, servizi di ospitalità, assistenza, accompagnamento, guida, dirette a consentire ai turisti la migliore fruizione del viaggio e della vacanza, anche sotto il profilo della conoscenza dei luoghi visitati. Norma sopravvissuta alla Corte costituzionale.</a:t>
            </a:r>
            <a:endParaRPr lang="it-IT" sz="2400" dirty="0"/>
          </a:p>
        </p:txBody>
      </p:sp>
    </p:spTree>
    <p:extLst>
      <p:ext uri="{BB962C8B-B14F-4D97-AF65-F5344CB8AC3E}">
        <p14:creationId xmlns:p14="http://schemas.microsoft.com/office/powerpoint/2010/main" val="1417430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fontScale="92500" lnSpcReduction="20000"/>
          </a:bodyPr>
          <a:lstStyle/>
          <a:p>
            <a:r>
              <a:rPr lang="it-IT" sz="2000" dirty="0" smtClean="0"/>
              <a:t>Legge n. 217 del 1983 = tipi di professioni turistiche, rinviava alle leggi regionali la disciplina di dettaglio circa l’accertamento dei requisiti di accesso.</a:t>
            </a:r>
          </a:p>
          <a:p>
            <a:r>
              <a:rPr lang="it-IT" sz="2000" dirty="0" smtClean="0"/>
              <a:t>Guida turistica;</a:t>
            </a:r>
          </a:p>
          <a:p>
            <a:r>
              <a:rPr lang="it-IT" sz="2000" dirty="0" smtClean="0"/>
              <a:t>Interprete turistico;</a:t>
            </a:r>
          </a:p>
          <a:p>
            <a:r>
              <a:rPr lang="it-IT" sz="2000" dirty="0" smtClean="0"/>
              <a:t>Accompagnatore turistico;</a:t>
            </a:r>
          </a:p>
          <a:p>
            <a:r>
              <a:rPr lang="it-IT" sz="2000" dirty="0" smtClean="0"/>
              <a:t>Organizzatore congressuale;</a:t>
            </a:r>
          </a:p>
          <a:p>
            <a:r>
              <a:rPr lang="it-IT" sz="2000" dirty="0" smtClean="0"/>
              <a:t>Animatore turistico;</a:t>
            </a:r>
          </a:p>
          <a:p>
            <a:r>
              <a:rPr lang="it-IT" sz="2000" dirty="0" smtClean="0"/>
              <a:t>Istruttore nautico;</a:t>
            </a:r>
          </a:p>
          <a:p>
            <a:r>
              <a:rPr lang="it-IT" sz="2000" dirty="0" smtClean="0"/>
              <a:t>Maestro di sci;</a:t>
            </a:r>
          </a:p>
          <a:p>
            <a:r>
              <a:rPr lang="it-IT" sz="2000" dirty="0" smtClean="0"/>
              <a:t>Guida alpina;</a:t>
            </a:r>
          </a:p>
          <a:p>
            <a:r>
              <a:rPr lang="it-IT" sz="2000" dirty="0" smtClean="0"/>
              <a:t>Aspirante guida alpina;</a:t>
            </a:r>
          </a:p>
          <a:p>
            <a:r>
              <a:rPr lang="it-IT" sz="2000" dirty="0" smtClean="0"/>
              <a:t>Guida speleologica.</a:t>
            </a:r>
          </a:p>
          <a:p>
            <a:r>
              <a:rPr lang="it-IT" sz="2000" dirty="0" smtClean="0"/>
              <a:t>Le Regioni hanno poi individuato altre figure professionali: guida naturalistica; accompagnatore di turismo equestre., guide del turismo subacqueo, direttore di albergo,</a:t>
            </a:r>
          </a:p>
        </p:txBody>
      </p:sp>
    </p:spTree>
    <p:extLst>
      <p:ext uri="{BB962C8B-B14F-4D97-AF65-F5344CB8AC3E}">
        <p14:creationId xmlns:p14="http://schemas.microsoft.com/office/powerpoint/2010/main" val="2462566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Leggi statali professionali.</a:t>
            </a:r>
          </a:p>
          <a:p>
            <a:r>
              <a:rPr lang="it-IT" dirty="0" smtClean="0"/>
              <a:t>Legge n. 6/1989 = guida alpina.</a:t>
            </a:r>
          </a:p>
          <a:p>
            <a:r>
              <a:rPr lang="it-IT" dirty="0" smtClean="0"/>
              <a:t>Legge n. 81/1991 = maestro di sci.</a:t>
            </a:r>
          </a:p>
          <a:p>
            <a:r>
              <a:rPr lang="it-IT" dirty="0" smtClean="0"/>
              <a:t>Modello delle professioni intellettuali = ordine professionale.</a:t>
            </a:r>
          </a:p>
          <a:p>
            <a:r>
              <a:rPr lang="it-IT" dirty="0" smtClean="0"/>
              <a:t>Dettare principi uniformi che assicurino una parità nazionale di </a:t>
            </a:r>
            <a:r>
              <a:rPr lang="it-IT" smtClean="0"/>
              <a:t>preparazione tecnica.</a:t>
            </a:r>
            <a:endParaRPr lang="it-IT" dirty="0"/>
          </a:p>
        </p:txBody>
      </p:sp>
    </p:spTree>
    <p:extLst>
      <p:ext uri="{BB962C8B-B14F-4D97-AF65-F5344CB8AC3E}">
        <p14:creationId xmlns:p14="http://schemas.microsoft.com/office/powerpoint/2010/main" val="3194831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400" dirty="0" smtClean="0"/>
              <a:t>Esercizio delle professioni turistiche = doppia autorizzazione = abilitazione professionale e licenza di pubblica sicurezza.</a:t>
            </a:r>
          </a:p>
          <a:p>
            <a:r>
              <a:rPr lang="it-IT" sz="2400" dirty="0" smtClean="0"/>
              <a:t>Doppia autorizzazione è stata abrogata dal decreto legislativo n. 112/1998 = leggi Bassanini.</a:t>
            </a:r>
          </a:p>
          <a:p>
            <a:r>
              <a:rPr lang="it-IT" sz="2400" dirty="0" smtClean="0"/>
              <a:t>Non vi è più la licenza di pubblica sicurezza.</a:t>
            </a:r>
          </a:p>
          <a:p>
            <a:r>
              <a:rPr lang="it-IT" sz="2400" dirty="0" smtClean="0"/>
              <a:t>Leggi regionali = conseguimento dell’abilitazione avviene attraverso esami.</a:t>
            </a:r>
          </a:p>
          <a:p>
            <a:r>
              <a:rPr lang="it-IT" sz="2400" dirty="0" smtClean="0"/>
              <a:t>Superamento dell’esame attribuisce il diritto all’iscrizione in appositi albi ed elenchi tenuti direttamente dalla Regione. </a:t>
            </a:r>
            <a:endParaRPr lang="it-IT" sz="2400" dirty="0"/>
          </a:p>
        </p:txBody>
      </p:sp>
    </p:spTree>
    <p:extLst>
      <p:ext uri="{BB962C8B-B14F-4D97-AF65-F5344CB8AC3E}">
        <p14:creationId xmlns:p14="http://schemas.microsoft.com/office/powerpoint/2010/main" val="23076615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lgn="just"/>
            <a:r>
              <a:rPr lang="it-IT" sz="2000" dirty="0" smtClean="0"/>
              <a:t>Ordinamento europeo = libertà di circolazione delle persone e di stabilimento; libertà di prestazione dei servizi.</a:t>
            </a:r>
          </a:p>
          <a:p>
            <a:pPr algn="just"/>
            <a:r>
              <a:rPr lang="it-IT" sz="2000" dirty="0" smtClean="0"/>
              <a:t>Ordinamento nazionale deve rimuovere gli ostacoli che direttamente o indirettamente impediscano o intralcino i principi europei.</a:t>
            </a:r>
          </a:p>
          <a:p>
            <a:pPr algn="just"/>
            <a:r>
              <a:rPr lang="it-IT" sz="2000" dirty="0" smtClean="0"/>
              <a:t>Corte di giustizia dell’Unione europea = le discipline nazionali sulle guide turistiche che assoggettano l’esercizio dell’attività in questione al possesso di una abilitazione e all’iscrizione in un albo o elenco è una indebita restrizione alla libertà di circolazione dei servizi. </a:t>
            </a:r>
          </a:p>
          <a:p>
            <a:pPr algn="just"/>
            <a:r>
              <a:rPr lang="it-IT" sz="2000" dirty="0" smtClean="0"/>
              <a:t>Gli Stati possono però tutelare la corretta diffusione del proprio patrimonio storico-artistico nazionale.</a:t>
            </a:r>
          </a:p>
          <a:p>
            <a:pPr algn="just"/>
            <a:r>
              <a:rPr lang="it-IT" sz="2000" dirty="0" smtClean="0"/>
              <a:t>Atto di indirizzo e coordinamento nei confronti delle Regioni con </a:t>
            </a:r>
            <a:r>
              <a:rPr lang="it-IT" sz="2000" dirty="0" err="1" smtClean="0"/>
              <a:t>d.p.r.</a:t>
            </a:r>
            <a:r>
              <a:rPr lang="it-IT" sz="2000" dirty="0" smtClean="0"/>
              <a:t> 13 dicembre 1995:</a:t>
            </a:r>
          </a:p>
          <a:p>
            <a:pPr algn="just"/>
            <a:r>
              <a:rPr lang="it-IT" sz="2000" dirty="0" smtClean="0"/>
              <a:t>Regioni individuano d’intesa con le sovrintendenze i siti che possono essere illustrati ai visitatori solamente da guide specializzate; al di fuori di tali siti i turisti provenienti da altro Stato membro dell’Unione europea nel corso di un viaggio organizzato a circuito chiuso possono usufruire di professionisti non dotati di specifica abilitazione italiana. </a:t>
            </a:r>
            <a:endParaRPr lang="it-IT" sz="2000" dirty="0"/>
          </a:p>
        </p:txBody>
      </p:sp>
    </p:spTree>
    <p:extLst>
      <p:ext uri="{BB962C8B-B14F-4D97-AF65-F5344CB8AC3E}">
        <p14:creationId xmlns:p14="http://schemas.microsoft.com/office/powerpoint/2010/main" val="36197269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pPr algn="just"/>
            <a:r>
              <a:rPr lang="it-IT" sz="1800" dirty="0" smtClean="0"/>
              <a:t>Secondo decreto Bersani = decreto legge 31 gennaio 2007 n. 7.</a:t>
            </a:r>
          </a:p>
          <a:p>
            <a:pPr algn="just"/>
            <a:r>
              <a:rPr lang="it-IT" sz="1800" dirty="0" smtClean="0"/>
              <a:t>Le attività di guida turistica e di accompagnatore turistico non possono essere subordinate all’obbligo di autorizzazioni preventive, al rispetto di parametri numerici e a requisiti di residenza, fermo restando il possesso dei requisiti di qualificazione professionale previsti dalle normative regionali.</a:t>
            </a:r>
          </a:p>
          <a:p>
            <a:pPr algn="just"/>
            <a:r>
              <a:rPr lang="it-IT" sz="1800" dirty="0" smtClean="0"/>
              <a:t>Esenzione dallo svolgimento di prove di abilitazione per i titolari di laurea in lettere con indirizzo in storia dell’arte o in archeologia o titolo equipollente, facendo salva la previa verifica delle conoscenze linguistiche e del territorio di riferimento. </a:t>
            </a:r>
          </a:p>
          <a:p>
            <a:pPr algn="just"/>
            <a:r>
              <a:rPr lang="it-IT" sz="1800" dirty="0" smtClean="0"/>
              <a:t>Alle Regioni è consentito al fine di migliorare la qualità dell’offerta del servizio in relazione a specifici territori o contesti tematici di promuovere sistemi di accreditamento, non vincolanti, per le guide turistiche non specializzate in particolari siti, località e settori. </a:t>
            </a:r>
          </a:p>
          <a:p>
            <a:pPr algn="just"/>
            <a:r>
              <a:rPr lang="it-IT" sz="1800" dirty="0" smtClean="0"/>
              <a:t>I soggetti che sono abilitati allo svolgimento di attività di guida turistica nell’ambito dell’ordinamento giuridico del Paese comunitario di appartenenza operano in regime di libera prestazione dei servizi senza necessità di alcuna autorizzazione, né abilitazione, sia essa generale o specifica.</a:t>
            </a:r>
          </a:p>
          <a:p>
            <a:pPr algn="just"/>
            <a:r>
              <a:rPr lang="it-IT" sz="1800" dirty="0" smtClean="0"/>
              <a:t>Abilitazione rilasciata per l’esercizio delle professioni turistiche = carattere nazionale.</a:t>
            </a:r>
          </a:p>
          <a:p>
            <a:pPr algn="just"/>
            <a:r>
              <a:rPr lang="it-IT" sz="1800" dirty="0" smtClean="0"/>
              <a:t>Sentenza n. 271 del 2009 = le leggi regionali non possono prevedere gli ambiti territoriali per i quali sussiste l’abilitazione nonché gli ambiti territoriali entro i quali la professione può essere esercitata. Ciò violerebbe il principio della libera prestazione dei servizi e dunque l’art. 117, comma 1 </a:t>
            </a:r>
            <a:r>
              <a:rPr lang="it-IT" sz="1800" dirty="0" err="1" smtClean="0"/>
              <a:t>Cost</a:t>
            </a:r>
            <a:r>
              <a:rPr lang="it-IT" sz="1800" dirty="0" smtClean="0"/>
              <a:t>. (le leggi italiane devono rispettare gli obblighi comunitari), oltreché il principio della libera concorrenza che rientra nella competenza legislativa esclusiva dello Stato. </a:t>
            </a:r>
            <a:endParaRPr lang="it-IT" sz="1800" dirty="0"/>
          </a:p>
        </p:txBody>
      </p:sp>
    </p:spTree>
    <p:extLst>
      <p:ext uri="{BB962C8B-B14F-4D97-AF65-F5344CB8AC3E}">
        <p14:creationId xmlns:p14="http://schemas.microsoft.com/office/powerpoint/2010/main" val="1901584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sz="2400" dirty="0" smtClean="0"/>
              <a:t>Passaggio del turismo da materia di competenza concorrente a materia di competenza esclusiva regionale.</a:t>
            </a:r>
          </a:p>
          <a:p>
            <a:r>
              <a:rPr lang="it-IT" sz="2400" dirty="0" smtClean="0"/>
              <a:t>Professioni = professioni anche turistiche = materia invece di competenza legislativa concorrente Stato-Regioni = lo Stato determina i principi fondamentali della materia. </a:t>
            </a:r>
          </a:p>
          <a:p>
            <a:r>
              <a:rPr lang="it-IT" sz="2400" dirty="0" smtClean="0"/>
              <a:t>Maestri di sci e guide alpine = gruppi professionali necessari. </a:t>
            </a:r>
          </a:p>
          <a:p>
            <a:r>
              <a:rPr lang="it-IT" sz="2400" dirty="0" smtClean="0"/>
              <a:t>Sentenza n. 222 del 2008 Corte costituzionale afferma che le professioni turistiche rientrano nelle professioni, materia di competenza legislativa concorrente Stato-Regioni. </a:t>
            </a:r>
          </a:p>
          <a:p>
            <a:r>
              <a:rPr lang="it-IT" sz="2400" dirty="0" smtClean="0"/>
              <a:t>Lo Stato individua i profili professionali e i requisiti necessari per l’esercizio della professione.</a:t>
            </a:r>
          </a:p>
          <a:p>
            <a:r>
              <a:rPr lang="it-IT" sz="2400" dirty="0" smtClean="0"/>
              <a:t>Le Regioni non possono procedere alla creazione di professioni operanti nel settore turistico, non espressamente istituite da legge statale. </a:t>
            </a:r>
            <a:endParaRPr lang="it-IT" sz="2400" dirty="0"/>
          </a:p>
        </p:txBody>
      </p:sp>
    </p:spTree>
    <p:extLst>
      <p:ext uri="{BB962C8B-B14F-4D97-AF65-F5344CB8AC3E}">
        <p14:creationId xmlns:p14="http://schemas.microsoft.com/office/powerpoint/2010/main" val="114268835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858</Words>
  <Application>Microsoft Office PowerPoint</Application>
  <PresentationFormat>Personalizzato</PresentationFormat>
  <Paragraphs>47</Paragraphs>
  <Slides>7</Slides>
  <Notes>0</Notes>
  <HiddenSlides>0</HiddenSlides>
  <MMClips>0</MMClips>
  <ScaleCrop>false</ScaleCrop>
  <HeadingPairs>
    <vt:vector size="4" baseType="variant">
      <vt:variant>
        <vt:lpstr>Tema</vt:lpstr>
      </vt:variant>
      <vt:variant>
        <vt:i4>1</vt:i4>
      </vt:variant>
      <vt:variant>
        <vt:lpstr>Titoli diapositive</vt:lpstr>
      </vt:variant>
      <vt:variant>
        <vt:i4>7</vt:i4>
      </vt:variant>
    </vt:vector>
  </HeadingPairs>
  <TitlesOfParts>
    <vt:vector size="8" baseType="lpstr">
      <vt:lpstr>Tema di Office</vt:lpstr>
      <vt:lpstr>PROFESSIONI TURISTICHE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PROFESSIONI TURISTICHE</dc:title>
  <dc:creator>Bruno</dc:creator>
  <cp:lastModifiedBy>Daniele Butturini</cp:lastModifiedBy>
  <cp:revision>11</cp:revision>
  <dcterms:created xsi:type="dcterms:W3CDTF">2014-09-14T13:14:58Z</dcterms:created>
  <dcterms:modified xsi:type="dcterms:W3CDTF">2014-11-10T16:17:42Z</dcterms:modified>
</cp:coreProperties>
</file>