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797675" cy="985678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231D88C-3E8C-4B53-BC17-824CA6CD9A8E}" type="datetimeFigureOut">
              <a:rPr lang="it-IT" smtClean="0"/>
              <a:t>24/11/2014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3997447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231D88C-3E8C-4B53-BC17-824CA6CD9A8E}" type="datetimeFigureOut">
              <a:rPr lang="it-IT" smtClean="0"/>
              <a:t>24/11/2014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3615371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231D88C-3E8C-4B53-BC17-824CA6CD9A8E}" type="datetimeFigureOut">
              <a:rPr lang="it-IT" smtClean="0"/>
              <a:t>24/11/2014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296889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231D88C-3E8C-4B53-BC17-824CA6CD9A8E}" type="datetimeFigureOut">
              <a:rPr lang="it-IT" smtClean="0"/>
              <a:t>24/11/2014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3143268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231D88C-3E8C-4B53-BC17-824CA6CD9A8E}" type="datetimeFigureOut">
              <a:rPr lang="it-IT" smtClean="0"/>
              <a:t>24/11/2014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3120352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231D88C-3E8C-4B53-BC17-824CA6CD9A8E}" type="datetimeFigureOut">
              <a:rPr lang="it-IT" smtClean="0"/>
              <a:t>24/11/2014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40621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231D88C-3E8C-4B53-BC17-824CA6CD9A8E}" type="datetimeFigureOut">
              <a:rPr lang="it-IT" smtClean="0"/>
              <a:t>24/11/2014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261905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231D88C-3E8C-4B53-BC17-824CA6CD9A8E}" type="datetimeFigureOut">
              <a:rPr lang="it-IT" smtClean="0"/>
              <a:t>24/11/2014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2853041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231D88C-3E8C-4B53-BC17-824CA6CD9A8E}" type="datetimeFigureOut">
              <a:rPr lang="it-IT" smtClean="0"/>
              <a:t>24/11/2014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321789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231D88C-3E8C-4B53-BC17-824CA6CD9A8E}" type="datetimeFigureOut">
              <a:rPr lang="it-IT" smtClean="0"/>
              <a:t>24/11/2014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1794980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231D88C-3E8C-4B53-BC17-824CA6CD9A8E}" type="datetimeFigureOut">
              <a:rPr lang="it-IT" smtClean="0"/>
              <a:t>24/11/2014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BAA9D3-47AE-450F-B392-D94F2C9AF360}" type="slidenum">
              <a:rPr lang="it-IT" smtClean="0"/>
              <a:t>‹N›</a:t>
            </a:fld>
            <a:endParaRPr lang="it-IT"/>
          </a:p>
        </p:txBody>
      </p:sp>
    </p:spTree>
    <p:extLst>
      <p:ext uri="{BB962C8B-B14F-4D97-AF65-F5344CB8AC3E}">
        <p14:creationId xmlns:p14="http://schemas.microsoft.com/office/powerpoint/2010/main" val="1387339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1D88C-3E8C-4B53-BC17-824CA6CD9A8E}" type="datetimeFigureOut">
              <a:rPr lang="it-IT" smtClean="0"/>
              <a:t>24/11/2014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BAA9D3-47AE-450F-B392-D94F2C9AF360}" type="slidenum">
              <a:rPr lang="it-IT" smtClean="0"/>
              <a:t>‹N›</a:t>
            </a:fld>
            <a:endParaRPr lang="it-IT"/>
          </a:p>
        </p:txBody>
      </p:sp>
    </p:spTree>
    <p:extLst>
      <p:ext uri="{BB962C8B-B14F-4D97-AF65-F5344CB8AC3E}">
        <p14:creationId xmlns:p14="http://schemas.microsoft.com/office/powerpoint/2010/main" val="1163347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DEPOSITO IN ALBERGO</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sz="2000" dirty="0" smtClean="0"/>
              <a:t>Deposito in albergo = artt. 1783 codice civile.</a:t>
            </a:r>
          </a:p>
          <a:p>
            <a:pPr algn="just"/>
            <a:r>
              <a:rPr lang="it-IT" sz="2000" dirty="0" smtClean="0"/>
              <a:t>Convenzione internazionale di Parigi 1962 sulla responsabilità degli albergatori per gli oggetti portati dai viaggiatori (legge italiana di esecuzione </a:t>
            </a:r>
            <a:r>
              <a:rPr lang="it-IT" sz="2000" smtClean="0"/>
              <a:t>della Convenzione è del 1978)</a:t>
            </a:r>
            <a:endParaRPr lang="it-IT" sz="2000" dirty="0" smtClean="0"/>
          </a:p>
          <a:p>
            <a:pPr algn="just"/>
            <a:r>
              <a:rPr lang="it-IT" sz="2000" dirty="0" smtClean="0"/>
              <a:t>La custodia dei beni rientra però nella prestazione dell’albergatore: esigenza di sicurezza.</a:t>
            </a:r>
          </a:p>
          <a:p>
            <a:pPr algn="just"/>
            <a:r>
              <a:rPr lang="it-IT" sz="2000" dirty="0" smtClean="0"/>
              <a:t>Per le cose che il cliente introduce in albergo e che ivi si trovano per il tempo in cui egli gode dell’alloggio non vi è un autonomo contratto.</a:t>
            </a:r>
          </a:p>
          <a:p>
            <a:pPr algn="just"/>
            <a:r>
              <a:rPr lang="it-IT" sz="2000" dirty="0" smtClean="0"/>
              <a:t>Albergatore risponde per il deterioramento, la distruzione e la sottrazione delle cose. </a:t>
            </a:r>
          </a:p>
          <a:p>
            <a:pPr algn="just"/>
            <a:r>
              <a:rPr lang="it-IT" sz="2000" dirty="0" smtClean="0"/>
              <a:t>Vi è autonomo contratto di deposito (art. 1766 codice civile: il contratto con il quale una parte riceve dall’altra una cosa mobile con l’obbligo di custodirla e di restituirla in natura) = quando vi è un contatto tra l’albergatore e il cliente in base al quale l’albergatore o i suoi dipendenti a seguito della consegna della cosa da parte del cliente assumono un obbligo specifico, preciso di custodia. </a:t>
            </a:r>
            <a:endParaRPr lang="it-IT" sz="2000" dirty="0"/>
          </a:p>
        </p:txBody>
      </p:sp>
    </p:spTree>
    <p:extLst>
      <p:ext uri="{BB962C8B-B14F-4D97-AF65-F5344CB8AC3E}">
        <p14:creationId xmlns:p14="http://schemas.microsoft.com/office/powerpoint/2010/main" val="24947152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algn="just"/>
            <a:r>
              <a:rPr lang="it-IT" sz="2000" dirty="0" smtClean="0"/>
              <a:t>Vi è contratto di deposito nei seguenti casi (artt. 1783 e 1784 codice civile):</a:t>
            </a:r>
          </a:p>
          <a:p>
            <a:pPr algn="just"/>
            <a:r>
              <a:rPr lang="it-IT" sz="2000" dirty="0" smtClean="0"/>
              <a:t>1) consegna da parte del cliente all’albergatore di beni di valore affinché siano custoditi in mezzi di sicurezza;</a:t>
            </a:r>
          </a:p>
          <a:p>
            <a:pPr algn="just"/>
            <a:r>
              <a:rPr lang="it-IT" sz="2000" dirty="0" smtClean="0"/>
              <a:t>2) quando l’albergatore o i suoi dipendenti assumano la custodia fuori dall’albergo per il periodo di durata del soggiorno del cliente; </a:t>
            </a:r>
          </a:p>
          <a:p>
            <a:pPr algn="just"/>
            <a:r>
              <a:rPr lang="it-IT" sz="2000" dirty="0" smtClean="0"/>
              <a:t>3) per le cose che l’albergatore, ausiliari o famigliari, si impegna a custodire per periodo di tempo ragionevole precedente o successivo al soggiorno in albergo del cliente.  </a:t>
            </a:r>
          </a:p>
          <a:p>
            <a:pPr algn="just"/>
            <a:r>
              <a:rPr lang="it-IT" sz="2000" dirty="0" smtClean="0"/>
              <a:t>Contratto di deposito = contratto di impresa, reale, oneroso.</a:t>
            </a:r>
          </a:p>
          <a:p>
            <a:pPr algn="just"/>
            <a:r>
              <a:rPr lang="it-IT" sz="2000" dirty="0" smtClean="0"/>
              <a:t>Prezzo = concorre a formare il prezzo complessivo dell’alloggio.</a:t>
            </a:r>
          </a:p>
          <a:p>
            <a:pPr algn="just"/>
            <a:r>
              <a:rPr lang="it-IT" sz="2000" dirty="0" smtClean="0"/>
              <a:t>Oggetto del deposito possono essere solamente: beni mobili e beni mobili registrati (autoveicoli, navi, aerei ecc.)</a:t>
            </a:r>
          </a:p>
          <a:p>
            <a:pPr algn="just"/>
            <a:r>
              <a:rPr lang="it-IT" sz="2000" dirty="0" smtClean="0"/>
              <a:t>Obblighi dell’albergatore depositario = custodire, restituire. Obblighi accessori: rispetto del segreto, della riservatezza e di avviso sui modi di custodire il bene. </a:t>
            </a:r>
          </a:p>
          <a:p>
            <a:pPr algn="just"/>
            <a:r>
              <a:rPr lang="it-IT" sz="2000" dirty="0" smtClean="0"/>
              <a:t>Responsabilità dell’albergatore per distruzione, perdita, deterioramento o sottrazione delle cose del cliente è regolata dalle leggi. Le parti non possono derogare alle previsioni della legge.</a:t>
            </a:r>
          </a:p>
          <a:p>
            <a:pPr algn="just"/>
            <a:r>
              <a:rPr lang="it-IT" sz="2000" dirty="0" smtClean="0"/>
              <a:t>Responsabilità dell’albergatore discende dal contratto di albergo per le cose introdotte dal cliente in albergo e non consegnate; discende dal contratto di deposito per le cose consegnate all’albergatore da parte del cliente. </a:t>
            </a:r>
            <a:endParaRPr lang="it-IT" sz="2000" dirty="0"/>
          </a:p>
        </p:txBody>
      </p:sp>
    </p:spTree>
    <p:extLst>
      <p:ext uri="{BB962C8B-B14F-4D97-AF65-F5344CB8AC3E}">
        <p14:creationId xmlns:p14="http://schemas.microsoft.com/office/powerpoint/2010/main" val="4001966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000" dirty="0" smtClean="0"/>
              <a:t>Codice civile prevede due tipi di responsabilità dell’albergatore: la prima limitata all’entità del danno fino ad una somma cento volte il prezzo giornaliero dell’alloggio; la seconda senza limiti e consiste nell’integrale risarcimento del danno. </a:t>
            </a:r>
          </a:p>
          <a:p>
            <a:r>
              <a:rPr lang="it-IT" sz="2000" dirty="0" smtClean="0"/>
              <a:t>1) riguarda le cose portate in albergo (cose che si trovano in albergo, nelle camere, nei locali comuni, nei giardini, nelle piscine, rimesse, sale, ristorante, bar ecc.) durante il periodo di soggiorno.</a:t>
            </a:r>
          </a:p>
          <a:p>
            <a:r>
              <a:rPr lang="it-IT" sz="2000" dirty="0" smtClean="0"/>
              <a:t>Cose portate in albergo = anche i beni di cui l’albergatore assume la custodia fuori dall’albergo durante il periodo di soggiorno.</a:t>
            </a:r>
          </a:p>
          <a:p>
            <a:r>
              <a:rPr lang="it-IT" sz="2000" dirty="0" smtClean="0"/>
              <a:t>Cose portate in albergo anche quelle di cui l’albergatore assume la custodia sia all’interno sia fuori l’albergo per un periodo ragionevolmente precedente o successivo al soggiorno del cliente.</a:t>
            </a:r>
          </a:p>
          <a:p>
            <a:r>
              <a:rPr lang="it-IT" sz="2000" dirty="0" smtClean="0"/>
              <a:t>Responsabilità limitata al valore dei beni che si sono deteriorati, distrutti o sottratti fino a 100 volte il prezzo dell’alloggio.</a:t>
            </a:r>
          </a:p>
          <a:p>
            <a:r>
              <a:rPr lang="it-IT" sz="2000" dirty="0" smtClean="0"/>
              <a:t>Il cliente deve provare l’entità del danno. </a:t>
            </a:r>
          </a:p>
          <a:p>
            <a:r>
              <a:rPr lang="it-IT" sz="2000" dirty="0" smtClean="0"/>
              <a:t>Caso dei beni portati dentro l’albergo dal cliente e messi in una cassetta di sicurezza nella camera.</a:t>
            </a:r>
            <a:endParaRPr lang="it-IT" sz="2000" dirty="0"/>
          </a:p>
        </p:txBody>
      </p:sp>
    </p:spTree>
    <p:extLst>
      <p:ext uri="{BB962C8B-B14F-4D97-AF65-F5344CB8AC3E}">
        <p14:creationId xmlns:p14="http://schemas.microsoft.com/office/powerpoint/2010/main" val="1298441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000" dirty="0" smtClean="0"/>
              <a:t>2) Responsabilità illimitata delle cose consegnate all’albergatore. Cose consegnate e ricevute dall’albergatore o dai suoi ausiliari. Cose che l’albergatore ha rifiutato pur avendo l’obbligo di riceverle per custodirle.</a:t>
            </a:r>
          </a:p>
          <a:p>
            <a:r>
              <a:rPr lang="it-IT" sz="2000" dirty="0" smtClean="0"/>
              <a:t>Rifiuto è legittimo = materiale esplosivo, sostanze tossiche, di valore eccessivo o ingombranti tenendo conto delle condizioni della struttura alberghiera.</a:t>
            </a:r>
          </a:p>
          <a:p>
            <a:r>
              <a:rPr lang="it-IT" sz="2000" dirty="0" smtClean="0"/>
              <a:t>Colpa dell’albergatore  = cose non consegnate che sono state distrutte, sottratte o deteriorate per colpa dell’albergatore (inefficiente organizzazione, negligenza, imperizia, imprudenza).</a:t>
            </a:r>
          </a:p>
          <a:p>
            <a:r>
              <a:rPr lang="it-IT" sz="2000" dirty="0" smtClean="0"/>
              <a:t>Responsabilità illimitata dell’albergatore: cosa significa?</a:t>
            </a:r>
          </a:p>
          <a:p>
            <a:r>
              <a:rPr lang="it-IT" sz="2000" dirty="0" smtClean="0"/>
              <a:t>Significa che la responsabilità è commisurata al valore della cosa (danno emergente e lucro cessante).</a:t>
            </a:r>
          </a:p>
        </p:txBody>
      </p:sp>
    </p:spTree>
    <p:extLst>
      <p:ext uri="{BB962C8B-B14F-4D97-AF65-F5344CB8AC3E}">
        <p14:creationId xmlns:p14="http://schemas.microsoft.com/office/powerpoint/2010/main" val="4124651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800" dirty="0" smtClean="0"/>
              <a:t>L’albergatore non è responsabile (art. 1785 codice civile) quando il danno alla cosa è dovuto:</a:t>
            </a:r>
          </a:p>
          <a:p>
            <a:r>
              <a:rPr lang="it-IT" sz="2800" dirty="0" smtClean="0"/>
              <a:t>1) fatto del cliente;</a:t>
            </a:r>
          </a:p>
          <a:p>
            <a:r>
              <a:rPr lang="it-IT" sz="2800" dirty="0" smtClean="0"/>
              <a:t>2) forza maggiore = evento di intollerabile violenza o repentinità che non consente di opporvi difesa (rapina in alberga);</a:t>
            </a:r>
          </a:p>
          <a:p>
            <a:r>
              <a:rPr lang="it-IT" sz="2800" dirty="0" smtClean="0"/>
              <a:t>3) natura della cosa = danno dovuto alle caratteristiche proprie della cosa.</a:t>
            </a:r>
            <a:endParaRPr lang="it-IT" sz="2800" dirty="0"/>
          </a:p>
        </p:txBody>
      </p:sp>
    </p:spTree>
    <p:extLst>
      <p:ext uri="{BB962C8B-B14F-4D97-AF65-F5344CB8AC3E}">
        <p14:creationId xmlns:p14="http://schemas.microsoft.com/office/powerpoint/2010/main" val="3576208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sz="2000" dirty="0" smtClean="0"/>
              <a:t>Onere del cliente di denunciare senza ritardo il danno. </a:t>
            </a:r>
          </a:p>
          <a:p>
            <a:pPr algn="just"/>
            <a:r>
              <a:rPr lang="it-IT" sz="2000" dirty="0" smtClean="0"/>
              <a:t>Sono nulli tutti i patti tra albergatore e cliente che limitano o escludono la responsabilità dell’albergatore in deroga a ciò che prevedono le leggi.</a:t>
            </a:r>
          </a:p>
          <a:p>
            <a:pPr algn="just"/>
            <a:r>
              <a:rPr lang="it-IT" sz="2000" dirty="0" smtClean="0"/>
              <a:t>Non hanno alcun valore giuridico gli avvisi nei quali si indica che la direzione dell’albergo declina ogni responsabilità per i preziosi introdotti in camera. </a:t>
            </a:r>
          </a:p>
          <a:p>
            <a:pPr algn="just"/>
            <a:r>
              <a:rPr lang="it-IT" sz="2000" dirty="0" smtClean="0"/>
              <a:t>Art. 1786 codice civile = le norme sulla responsabilità dell’albergatori si estendono alle seguenti categorie:</a:t>
            </a:r>
          </a:p>
          <a:p>
            <a:pPr algn="just"/>
            <a:r>
              <a:rPr lang="it-IT" sz="2000" dirty="0" smtClean="0"/>
              <a:t>Imprenditori di case di cura, stabilimenti di pubblici spettacoli, stabilimenti balneari, pensioni, trattorie, carrozze letto e simili.</a:t>
            </a:r>
          </a:p>
          <a:p>
            <a:pPr algn="just"/>
            <a:r>
              <a:rPr lang="it-IT" sz="2000" dirty="0" smtClean="0"/>
              <a:t>Attività simili = esistenza di un imprenditore turistico, svolgimento di una attività economica avente scopo di lucro, presenza di un cliente che non può custodire le cose (ostelli, piscine, palestre ecc.).</a:t>
            </a:r>
            <a:endParaRPr lang="it-IT" sz="2000" dirty="0"/>
          </a:p>
        </p:txBody>
      </p:sp>
    </p:spTree>
    <p:extLst>
      <p:ext uri="{BB962C8B-B14F-4D97-AF65-F5344CB8AC3E}">
        <p14:creationId xmlns:p14="http://schemas.microsoft.com/office/powerpoint/2010/main" val="36289999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879</Words>
  <Application>Microsoft Office PowerPoint</Application>
  <PresentationFormat>Presentazione su schermo (4:3)</PresentationFormat>
  <Paragraphs>39</Paragraphs>
  <Slides>6</Slides>
  <Notes>0</Notes>
  <HiddenSlides>0</HiddenSlides>
  <MMClips>0</MMClips>
  <ScaleCrop>false</ScaleCrop>
  <HeadingPairs>
    <vt:vector size="4" baseType="variant">
      <vt:variant>
        <vt:lpstr>Tema</vt:lpstr>
      </vt:variant>
      <vt:variant>
        <vt:i4>1</vt:i4>
      </vt:variant>
      <vt:variant>
        <vt:lpstr>Titoli diapositive</vt:lpstr>
      </vt:variant>
      <vt:variant>
        <vt:i4>6</vt:i4>
      </vt:variant>
    </vt:vector>
  </HeadingPairs>
  <TitlesOfParts>
    <vt:vector size="7" baseType="lpstr">
      <vt:lpstr>Tema di Office</vt:lpstr>
      <vt:lpstr>IL DEPOSITO IN ALBERGO</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DEPOSITO IN ALBERGO</dc:title>
  <dc:creator>Daniele Butturini</dc:creator>
  <cp:lastModifiedBy>Daniele Butturini</cp:lastModifiedBy>
  <cp:revision>9</cp:revision>
  <cp:lastPrinted>2014-11-24T15:26:50Z</cp:lastPrinted>
  <dcterms:created xsi:type="dcterms:W3CDTF">2014-11-24T11:17:35Z</dcterms:created>
  <dcterms:modified xsi:type="dcterms:W3CDTF">2014-11-24T18:25:23Z</dcterms:modified>
</cp:coreProperties>
</file>