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80" r:id="rId5"/>
    <p:sldId id="281" r:id="rId6"/>
    <p:sldId id="265" r:id="rId7"/>
    <p:sldId id="266" r:id="rId8"/>
    <p:sldId id="259" r:id="rId9"/>
    <p:sldId id="271" r:id="rId10"/>
    <p:sldId id="260" r:id="rId11"/>
    <p:sldId id="270" r:id="rId12"/>
    <p:sldId id="261" r:id="rId13"/>
    <p:sldId id="269" r:id="rId14"/>
    <p:sldId id="262" r:id="rId15"/>
    <p:sldId id="267" r:id="rId16"/>
    <p:sldId id="268" r:id="rId17"/>
    <p:sldId id="272" r:id="rId18"/>
    <p:sldId id="273" r:id="rId19"/>
    <p:sldId id="287" r:id="rId20"/>
    <p:sldId id="288" r:id="rId21"/>
    <p:sldId id="275" r:id="rId22"/>
    <p:sldId id="279" r:id="rId23"/>
    <p:sldId id="289" r:id="rId24"/>
    <p:sldId id="290" r:id="rId25"/>
    <p:sldId id="291" r:id="rId26"/>
    <p:sldId id="293" r:id="rId27"/>
    <p:sldId id="294" r:id="rId28"/>
    <p:sldId id="295" r:id="rId29"/>
    <p:sldId id="296" r:id="rId30"/>
    <p:sldId id="297" r:id="rId31"/>
    <p:sldId id="298" r:id="rId32"/>
    <p:sldId id="299" r:id="rId33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73" d="100"/>
          <a:sy n="73" d="100"/>
        </p:scale>
        <p:origin x="-222" y="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24189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4490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verticale e tes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2097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781865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779649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nut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06645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9819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6991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0662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30146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82000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stile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E40B22-BEC9-3546-BB57-592CF90D05DC}" type="datetimeFigureOut">
              <a:rPr lang="it-IT" smtClean="0"/>
              <a:t>19/03/2013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9894E-E9BD-D846-9985-297D6D835F8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1990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Federalismo e Regionalismo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6989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I modelli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Aggregativo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smtClean="0"/>
              <a:t>Disgregativo/</a:t>
            </a:r>
            <a:r>
              <a:rPr lang="it-IT" dirty="0" smtClean="0"/>
              <a:t>devolutivo</a:t>
            </a:r>
            <a:endParaRPr lang="it-IT" dirty="0"/>
          </a:p>
          <a:p>
            <a:endParaRPr lang="it-IT" dirty="0" smtClean="0"/>
          </a:p>
          <a:p>
            <a:r>
              <a:rPr lang="it-IT" dirty="0" smtClean="0"/>
              <a:t>“Misto”</a:t>
            </a:r>
          </a:p>
          <a:p>
            <a:endParaRPr lang="it-IT" dirty="0"/>
          </a:p>
          <a:p>
            <a:r>
              <a:rPr lang="it-IT" i="1" dirty="0" smtClean="0"/>
              <a:t>Devolution</a:t>
            </a:r>
          </a:p>
        </p:txBody>
      </p:sp>
    </p:spTree>
    <p:extLst>
      <p:ext uri="{BB962C8B-B14F-4D97-AF65-F5344CB8AC3E}">
        <p14:creationId xmlns:p14="http://schemas.microsoft.com/office/powerpoint/2010/main" val="2682030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Modelli aggregativi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Aggregazione di precedenti Stati indipendenti: Stati Uniti e Svizzera</a:t>
            </a:r>
          </a:p>
          <a:p>
            <a:r>
              <a:rPr lang="it-IT" dirty="0" smtClean="0"/>
              <a:t>Aggregazione di enti territoriali già autonomi nell’ambito dell’impero coloniale britannico: Canada e Australia.</a:t>
            </a:r>
          </a:p>
          <a:p>
            <a:r>
              <a:rPr lang="it-IT" dirty="0" smtClean="0"/>
              <a:t>Aggregazione e semplificazione: Germania.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911160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Stati Uniti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Autogoverno già in epoca coloniale;</a:t>
            </a:r>
          </a:p>
          <a:p>
            <a:r>
              <a:rPr lang="it-IT" dirty="0" smtClean="0"/>
              <a:t>Congresso continentale dal 1774 (organismo internazionale);</a:t>
            </a:r>
          </a:p>
          <a:p>
            <a:r>
              <a:rPr lang="it-IT" dirty="0" smtClean="0"/>
              <a:t>Risoluzione </a:t>
            </a:r>
            <a:r>
              <a:rPr lang="it-IT" dirty="0"/>
              <a:t>del Congresso continentale del 15 maggio </a:t>
            </a:r>
            <a:r>
              <a:rPr lang="it-IT" dirty="0" smtClean="0"/>
              <a:t>1776: </a:t>
            </a:r>
            <a:r>
              <a:rPr lang="it-IT" b="1" dirty="0" smtClean="0"/>
              <a:t>adozione di costituzioni popolari</a:t>
            </a:r>
            <a:r>
              <a:rPr lang="it-IT" dirty="0" smtClean="0"/>
              <a:t>;</a:t>
            </a:r>
            <a:r>
              <a:rPr lang="it-IT" b="1" dirty="0" smtClean="0"/>
              <a:t> </a:t>
            </a:r>
            <a:r>
              <a:rPr lang="it-IT" dirty="0" smtClean="0"/>
              <a:t> </a:t>
            </a:r>
          </a:p>
          <a:p>
            <a:r>
              <a:rPr lang="it-IT" dirty="0" smtClean="0"/>
              <a:t>Creazione di un nuovo organismo politico che sostituisse e prendesse il posto occupato fino al 1776 dalla Madrepatria: </a:t>
            </a:r>
            <a:r>
              <a:rPr lang="it-IT" b="1" dirty="0" smtClean="0"/>
              <a:t>Confederazione come Unione perpetua; </a:t>
            </a:r>
            <a:endParaRPr lang="it-IT" dirty="0" smtClean="0"/>
          </a:p>
          <a:p>
            <a:r>
              <a:rPr lang="it-IT" dirty="0" err="1" smtClean="0"/>
              <a:t>A</a:t>
            </a:r>
            <a:r>
              <a:rPr lang="it-IT" i="1" dirty="0" err="1" smtClean="0"/>
              <a:t>rticles</a:t>
            </a:r>
            <a:r>
              <a:rPr lang="it-IT" i="1" dirty="0" smtClean="0"/>
              <a:t> of </a:t>
            </a:r>
            <a:r>
              <a:rPr lang="it-IT" i="1" dirty="0" err="1" smtClean="0"/>
              <a:t>Confederation</a:t>
            </a:r>
            <a:r>
              <a:rPr lang="it-IT" dirty="0" smtClean="0"/>
              <a:t> (1777);</a:t>
            </a:r>
          </a:p>
          <a:p>
            <a:r>
              <a:rPr lang="it-IT" dirty="0" smtClean="0"/>
              <a:t>Crisi dell’assetto federativo; </a:t>
            </a:r>
          </a:p>
          <a:p>
            <a:r>
              <a:rPr lang="it-IT" dirty="0" smtClean="0"/>
              <a:t>Convocazione convenzione (1787);</a:t>
            </a:r>
          </a:p>
          <a:p>
            <a:r>
              <a:rPr lang="it-IT" dirty="0" smtClean="0"/>
              <a:t>Entrata in vigore e primi dieci emendamenti (1791).</a:t>
            </a:r>
          </a:p>
        </p:txBody>
      </p:sp>
    </p:spTree>
    <p:extLst>
      <p:ext uri="{BB962C8B-B14F-4D97-AF65-F5344CB8AC3E}">
        <p14:creationId xmlns:p14="http://schemas.microsoft.com/office/powerpoint/2010/main" val="35568759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600" dirty="0" smtClean="0"/>
              <a:t>Svizzera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1291: </a:t>
            </a:r>
            <a:r>
              <a:rPr lang="it-IT" dirty="0"/>
              <a:t>Patto del </a:t>
            </a:r>
            <a:r>
              <a:rPr lang="it-IT" i="1" dirty="0" err="1" smtClean="0"/>
              <a:t>Grütli</a:t>
            </a:r>
            <a:r>
              <a:rPr lang="it-IT" dirty="0" smtClean="0"/>
              <a:t> o </a:t>
            </a:r>
            <a:r>
              <a:rPr lang="it-IT" b="1" dirty="0" smtClean="0"/>
              <a:t>patto eterno (</a:t>
            </a:r>
            <a:r>
              <a:rPr lang="it-IT" dirty="0" smtClean="0"/>
              <a:t>Uri, Schwyz, </a:t>
            </a:r>
            <a:r>
              <a:rPr lang="it-IT" dirty="0" err="1" smtClean="0"/>
              <a:t>Unterwalden</a:t>
            </a:r>
            <a:r>
              <a:rPr lang="it-IT" dirty="0" smtClean="0"/>
              <a:t>)</a:t>
            </a:r>
            <a:r>
              <a:rPr lang="it-IT" dirty="0"/>
              <a:t>.</a:t>
            </a:r>
          </a:p>
          <a:p>
            <a:r>
              <a:rPr lang="it-IT" dirty="0" smtClean="0"/>
              <a:t>Processo aggregativo assai </a:t>
            </a:r>
            <a:r>
              <a:rPr lang="it-IT" dirty="0"/>
              <a:t>lungo: </a:t>
            </a:r>
            <a:r>
              <a:rPr lang="it-IT" dirty="0" smtClean="0"/>
              <a:t>dal </a:t>
            </a:r>
            <a:r>
              <a:rPr lang="it-IT" dirty="0"/>
              <a:t>1291 al </a:t>
            </a:r>
            <a:r>
              <a:rPr lang="it-IT" dirty="0" smtClean="0"/>
              <a:t>1848.</a:t>
            </a:r>
            <a:endParaRPr lang="it-IT" dirty="0"/>
          </a:p>
          <a:p>
            <a:r>
              <a:rPr lang="it-IT" dirty="0" smtClean="0"/>
              <a:t>1393: Confederazione </a:t>
            </a:r>
            <a:r>
              <a:rPr lang="it-IT" dirty="0"/>
              <a:t>degli otto (Uri Schwyz, </a:t>
            </a:r>
            <a:r>
              <a:rPr lang="it-IT" dirty="0" err="1" smtClean="0"/>
              <a:t>Unterwalden</a:t>
            </a:r>
            <a:r>
              <a:rPr lang="it-IT" dirty="0" smtClean="0"/>
              <a:t>, </a:t>
            </a:r>
            <a:r>
              <a:rPr lang="it-IT" dirty="0"/>
              <a:t>Luzern, </a:t>
            </a:r>
            <a:r>
              <a:rPr lang="it-IT" dirty="0" err="1" smtClean="0"/>
              <a:t>Züurich</a:t>
            </a:r>
            <a:r>
              <a:rPr lang="it-IT" dirty="0"/>
              <a:t>, Glarus, </a:t>
            </a:r>
            <a:r>
              <a:rPr lang="it-IT" dirty="0" err="1"/>
              <a:t>Zug</a:t>
            </a:r>
            <a:r>
              <a:rPr lang="it-IT" dirty="0"/>
              <a:t>, Bern</a:t>
            </a:r>
            <a:r>
              <a:rPr lang="it-IT" dirty="0" smtClean="0"/>
              <a:t>)</a:t>
            </a:r>
          </a:p>
          <a:p>
            <a:r>
              <a:rPr lang="it-IT" dirty="0" smtClean="0"/>
              <a:t>dal 1415: organo comune è la Dieta</a:t>
            </a:r>
            <a:r>
              <a:rPr lang="it-IT" dirty="0"/>
              <a:t>. </a:t>
            </a:r>
          </a:p>
          <a:p>
            <a:r>
              <a:rPr lang="it-IT" dirty="0"/>
              <a:t>1798: </a:t>
            </a:r>
            <a:r>
              <a:rPr lang="it-IT" dirty="0" smtClean="0"/>
              <a:t>creazione </a:t>
            </a:r>
            <a:r>
              <a:rPr lang="it-IT" dirty="0"/>
              <a:t>della Repubblica UNITARIA elvetica. </a:t>
            </a:r>
          </a:p>
          <a:p>
            <a:r>
              <a:rPr lang="it-IT" dirty="0" smtClean="0"/>
              <a:t>Atto </a:t>
            </a:r>
            <a:r>
              <a:rPr lang="it-IT" dirty="0"/>
              <a:t>di Mediazione del 1802 e ripristino delle costituzioni cantonali </a:t>
            </a:r>
          </a:p>
          <a:p>
            <a:r>
              <a:rPr lang="it-IT" dirty="0"/>
              <a:t>1815-1847: </a:t>
            </a:r>
            <a:r>
              <a:rPr lang="it-IT" dirty="0" smtClean="0"/>
              <a:t>Confederazione </a:t>
            </a:r>
            <a:r>
              <a:rPr lang="it-IT" dirty="0"/>
              <a:t>di </a:t>
            </a:r>
            <a:r>
              <a:rPr lang="it-IT" dirty="0" smtClean="0"/>
              <a:t>Stati, influenza dei moti liberali del </a:t>
            </a:r>
            <a:r>
              <a:rPr lang="it-IT" dirty="0"/>
              <a:t>1830 </a:t>
            </a:r>
            <a:r>
              <a:rPr lang="it-IT" dirty="0" smtClean="0"/>
              <a:t>(Cantoni rigenerati). Introduzione del principio di </a:t>
            </a:r>
            <a:r>
              <a:rPr lang="it-IT" dirty="0"/>
              <a:t>parità tra cantoni.  </a:t>
            </a:r>
            <a:endParaRPr lang="it-IT" dirty="0" smtClean="0"/>
          </a:p>
          <a:p>
            <a:r>
              <a:rPr lang="it-IT" dirty="0" smtClean="0"/>
              <a:t>Opposizione </a:t>
            </a:r>
            <a:r>
              <a:rPr lang="it-IT" dirty="0"/>
              <a:t>tra Cantoni rigenerati e </a:t>
            </a:r>
            <a:r>
              <a:rPr lang="it-IT" dirty="0" smtClean="0"/>
              <a:t>conservatori; </a:t>
            </a:r>
            <a:r>
              <a:rPr lang="it-IT" i="1" dirty="0" err="1"/>
              <a:t>Sonderbund</a:t>
            </a:r>
            <a:r>
              <a:rPr lang="it-IT" dirty="0"/>
              <a:t> </a:t>
            </a:r>
            <a:r>
              <a:rPr lang="it-IT" dirty="0" smtClean="0"/>
              <a:t>(1847); </a:t>
            </a:r>
            <a:r>
              <a:rPr lang="it-IT" dirty="0"/>
              <a:t>adozione di una Costituzione federale </a:t>
            </a:r>
            <a:r>
              <a:rPr lang="it-IT" dirty="0" smtClean="0"/>
              <a:t>(1848, più </a:t>
            </a:r>
            <a:r>
              <a:rPr lang="it-IT" dirty="0"/>
              <a:t>volte </a:t>
            </a:r>
            <a:r>
              <a:rPr lang="it-IT" dirty="0" smtClean="0"/>
              <a:t>riformata) imposta </a:t>
            </a:r>
            <a:r>
              <a:rPr lang="it-IT" dirty="0"/>
              <a:t>anche ai Cantoni </a:t>
            </a:r>
            <a:r>
              <a:rPr lang="it-IT" dirty="0" smtClean="0"/>
              <a:t>conservatori.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69489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Canada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sz="3000" dirty="0" smtClean="0"/>
              <a:t>Trattato di Parigi (1763): la Francia perde la </a:t>
            </a:r>
            <a:r>
              <a:rPr lang="it-IT" sz="3000" i="1" dirty="0" smtClean="0"/>
              <a:t>Nouvelle France;</a:t>
            </a:r>
          </a:p>
          <a:p>
            <a:r>
              <a:rPr lang="it-IT" sz="3000" dirty="0" smtClean="0"/>
              <a:t>Una </a:t>
            </a:r>
            <a:r>
              <a:rPr lang="it-IT" sz="3000" i="1" dirty="0" err="1" smtClean="0"/>
              <a:t>conquered</a:t>
            </a:r>
            <a:r>
              <a:rPr lang="it-IT" sz="3000" i="1" dirty="0" smtClean="0"/>
              <a:t> </a:t>
            </a:r>
            <a:r>
              <a:rPr lang="it-IT" sz="3000" i="1" dirty="0" err="1" smtClean="0"/>
              <a:t>colony</a:t>
            </a:r>
            <a:r>
              <a:rPr lang="it-IT" sz="3000" i="1" dirty="0" smtClean="0"/>
              <a:t> </a:t>
            </a:r>
            <a:r>
              <a:rPr lang="it-IT" sz="3000" dirty="0" smtClean="0"/>
              <a:t>trattata da </a:t>
            </a:r>
            <a:r>
              <a:rPr lang="it-IT" sz="3000" i="1" dirty="0" err="1" smtClean="0"/>
              <a:t>settled</a:t>
            </a:r>
            <a:r>
              <a:rPr lang="it-IT" sz="3000" i="1" dirty="0" smtClean="0"/>
              <a:t> </a:t>
            </a:r>
            <a:r>
              <a:rPr lang="it-IT" sz="3000" i="1" dirty="0" err="1" smtClean="0"/>
              <a:t>colony</a:t>
            </a:r>
            <a:r>
              <a:rPr lang="it-IT" sz="3000" i="1" dirty="0" smtClean="0"/>
              <a:t>;</a:t>
            </a:r>
          </a:p>
          <a:p>
            <a:r>
              <a:rPr lang="it-IT" sz="3000" i="1" dirty="0" err="1" smtClean="0"/>
              <a:t>Quebec</a:t>
            </a:r>
            <a:r>
              <a:rPr lang="it-IT" sz="3000" i="1" dirty="0" smtClean="0"/>
              <a:t> </a:t>
            </a:r>
            <a:r>
              <a:rPr lang="it-IT" sz="3000" i="1" dirty="0" err="1" smtClean="0"/>
              <a:t>Act</a:t>
            </a:r>
            <a:r>
              <a:rPr lang="it-IT" sz="3000" i="1" dirty="0" smtClean="0"/>
              <a:t> 1774</a:t>
            </a:r>
          </a:p>
          <a:p>
            <a:r>
              <a:rPr lang="it-IT" sz="3000" i="1" dirty="0" smtClean="0"/>
              <a:t>Canada </a:t>
            </a:r>
            <a:r>
              <a:rPr lang="it-IT" sz="3000" i="1" dirty="0" err="1" smtClean="0"/>
              <a:t>Act</a:t>
            </a:r>
            <a:r>
              <a:rPr lang="it-IT" sz="3000" i="1" dirty="0" smtClean="0"/>
              <a:t> 1791: </a:t>
            </a:r>
            <a:r>
              <a:rPr lang="it-IT" sz="3000" dirty="0" smtClean="0"/>
              <a:t>Canda superiore (anglofono) e inferiore (francofono).</a:t>
            </a:r>
          </a:p>
          <a:p>
            <a:r>
              <a:rPr lang="it-IT" sz="3000" dirty="0" smtClean="0"/>
              <a:t>Il rapporto Durham e l’</a:t>
            </a:r>
            <a:r>
              <a:rPr lang="it-IT" sz="3000" i="1" dirty="0" smtClean="0"/>
              <a:t>Union </a:t>
            </a:r>
            <a:r>
              <a:rPr lang="it-IT" sz="3000" i="1" dirty="0" err="1" smtClean="0"/>
              <a:t>Act</a:t>
            </a:r>
            <a:r>
              <a:rPr lang="it-IT" sz="3000" i="1" dirty="0" smtClean="0"/>
              <a:t> 1840.</a:t>
            </a:r>
          </a:p>
          <a:p>
            <a:r>
              <a:rPr lang="it-IT" sz="3000" dirty="0" smtClean="0"/>
              <a:t>Conferenza di Québec (1864) e Federazione: il </a:t>
            </a:r>
            <a:r>
              <a:rPr lang="it-IT" sz="3000" i="1" dirty="0" err="1" smtClean="0"/>
              <a:t>British</a:t>
            </a:r>
            <a:r>
              <a:rPr lang="it-IT" sz="3000" i="1" dirty="0" smtClean="0"/>
              <a:t> North America </a:t>
            </a:r>
            <a:r>
              <a:rPr lang="it-IT" sz="3000" i="1" dirty="0" err="1" smtClean="0"/>
              <a:t>Act</a:t>
            </a:r>
            <a:r>
              <a:rPr lang="it-IT" sz="3000" i="1" dirty="0" smtClean="0"/>
              <a:t> 1867</a:t>
            </a:r>
            <a:endParaRPr lang="it-IT" sz="3000" dirty="0"/>
          </a:p>
        </p:txBody>
      </p:sp>
    </p:spTree>
    <p:extLst>
      <p:ext uri="{BB962C8B-B14F-4D97-AF65-F5344CB8AC3E}">
        <p14:creationId xmlns:p14="http://schemas.microsoft.com/office/powerpoint/2010/main" val="35493164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Australia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Fase coloniale: </a:t>
            </a:r>
          </a:p>
          <a:p>
            <a:pPr marL="514350" indent="-514350">
              <a:buAutoNum type="arabicParenR"/>
            </a:pPr>
            <a:r>
              <a:rPr lang="it-IT" dirty="0" smtClean="0"/>
              <a:t>1787 (New South Wales) e 1823 (organizzazione della Colonia: </a:t>
            </a:r>
            <a:r>
              <a:rPr lang="it-IT" i="1" dirty="0" smtClean="0"/>
              <a:t>New South Wales </a:t>
            </a:r>
            <a:r>
              <a:rPr lang="it-IT" i="1" dirty="0" err="1" smtClean="0"/>
              <a:t>Act</a:t>
            </a:r>
            <a:r>
              <a:rPr lang="it-IT" dirty="0" smtClean="0"/>
              <a:t>)</a:t>
            </a:r>
          </a:p>
          <a:p>
            <a:pPr marL="514350" indent="-514350">
              <a:buAutoNum type="arabicParenR"/>
            </a:pPr>
            <a:r>
              <a:rPr lang="it-IT" dirty="0" smtClean="0"/>
              <a:t>1828: ricezione del diritto inglese;</a:t>
            </a:r>
          </a:p>
          <a:p>
            <a:pPr marL="514350" indent="-514350">
              <a:buAutoNum type="arabicParenR"/>
            </a:pPr>
            <a:r>
              <a:rPr lang="it-IT" dirty="0" smtClean="0"/>
              <a:t>1842: </a:t>
            </a:r>
            <a:r>
              <a:rPr lang="it-IT" i="1" dirty="0" err="1" smtClean="0"/>
              <a:t>Australian</a:t>
            </a:r>
            <a:r>
              <a:rPr lang="it-IT" i="1" dirty="0" smtClean="0"/>
              <a:t> </a:t>
            </a:r>
            <a:r>
              <a:rPr lang="it-IT" i="1" dirty="0" err="1" smtClean="0"/>
              <a:t>Constitutions</a:t>
            </a:r>
            <a:r>
              <a:rPr lang="it-IT" i="1" dirty="0" smtClean="0"/>
              <a:t> </a:t>
            </a:r>
            <a:r>
              <a:rPr lang="it-IT" i="1" dirty="0" err="1" smtClean="0"/>
              <a:t>Act</a:t>
            </a:r>
            <a:r>
              <a:rPr lang="it-IT" i="1" dirty="0" smtClean="0"/>
              <a:t> 1</a:t>
            </a:r>
            <a:endParaRPr lang="it-IT" dirty="0" smtClean="0"/>
          </a:p>
          <a:p>
            <a:pPr marL="514350" indent="-514350">
              <a:buAutoNum type="arabicParenR"/>
            </a:pPr>
            <a:r>
              <a:rPr lang="it-IT" dirty="0" smtClean="0"/>
              <a:t>1850:  </a:t>
            </a:r>
            <a:r>
              <a:rPr lang="it-IT" i="1" dirty="0" err="1"/>
              <a:t>Australian</a:t>
            </a:r>
            <a:r>
              <a:rPr lang="it-IT" i="1" dirty="0"/>
              <a:t> </a:t>
            </a:r>
            <a:r>
              <a:rPr lang="it-IT" i="1" dirty="0" err="1"/>
              <a:t>Constitutions</a:t>
            </a:r>
            <a:r>
              <a:rPr lang="it-IT" i="1" dirty="0"/>
              <a:t> </a:t>
            </a:r>
            <a:r>
              <a:rPr lang="it-IT" i="1" dirty="0" err="1"/>
              <a:t>Act</a:t>
            </a:r>
            <a:r>
              <a:rPr lang="it-IT" i="1" dirty="0"/>
              <a:t> </a:t>
            </a:r>
            <a:r>
              <a:rPr lang="it-IT" i="1" dirty="0" smtClean="0"/>
              <a:t>2</a:t>
            </a:r>
          </a:p>
          <a:p>
            <a:r>
              <a:rPr lang="it-IT" dirty="0"/>
              <a:t>1855-1890: accesso delle colonie all’autogoverno. </a:t>
            </a:r>
          </a:p>
          <a:p>
            <a:pPr marL="0" indent="0">
              <a:buNone/>
            </a:pPr>
            <a:r>
              <a:rPr lang="it-IT" dirty="0" smtClean="0"/>
              <a:t>1) 1873</a:t>
            </a:r>
            <a:r>
              <a:rPr lang="it-IT" dirty="0"/>
              <a:t>: Unione </a:t>
            </a:r>
            <a:r>
              <a:rPr lang="it-IT" dirty="0" smtClean="0"/>
              <a:t>doganale</a:t>
            </a:r>
            <a:endParaRPr lang="it-IT" dirty="0"/>
          </a:p>
          <a:p>
            <a:r>
              <a:rPr lang="it-IT" dirty="0"/>
              <a:t>1883: accordo </a:t>
            </a:r>
            <a:r>
              <a:rPr lang="it-IT" dirty="0" smtClean="0"/>
              <a:t>federativo</a:t>
            </a:r>
            <a:endParaRPr lang="it-IT" dirty="0"/>
          </a:p>
          <a:p>
            <a:r>
              <a:rPr lang="it-IT" dirty="0"/>
              <a:t>1885: Consiglio federale di </a:t>
            </a:r>
            <a:r>
              <a:rPr lang="it-IT" dirty="0" err="1" smtClean="0"/>
              <a:t>Australasia</a:t>
            </a:r>
            <a:r>
              <a:rPr lang="it-IT" dirty="0"/>
              <a:t>.</a:t>
            </a:r>
          </a:p>
          <a:p>
            <a:r>
              <a:rPr lang="it-IT" dirty="0"/>
              <a:t>1891 e 1897-</a:t>
            </a:r>
            <a:r>
              <a:rPr lang="it-IT" dirty="0" smtClean="0"/>
              <a:t>1898; </a:t>
            </a:r>
            <a:r>
              <a:rPr lang="it-IT" i="1" dirty="0" err="1"/>
              <a:t>constitutional</a:t>
            </a:r>
            <a:r>
              <a:rPr lang="it-IT" i="1" dirty="0"/>
              <a:t> </a:t>
            </a:r>
            <a:r>
              <a:rPr lang="it-IT" i="1" dirty="0" err="1"/>
              <a:t>conventions</a:t>
            </a:r>
            <a:r>
              <a:rPr lang="it-IT" dirty="0"/>
              <a:t> dalle quali deriva la Costituzione.</a:t>
            </a:r>
          </a:p>
          <a:p>
            <a:pPr marL="514350" indent="-514350">
              <a:buAutoNum type="arabicParenR"/>
            </a:pPr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796703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Germania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Confederazione del Reno (1806)</a:t>
            </a:r>
          </a:p>
          <a:p>
            <a:r>
              <a:rPr lang="it-IT" dirty="0" smtClean="0"/>
              <a:t>Confederazione tedesca (1815): un nuovo soggetto istituito con il </a:t>
            </a:r>
            <a:r>
              <a:rPr lang="it-IT" i="1" dirty="0" err="1" smtClean="0"/>
              <a:t>Deutsche</a:t>
            </a:r>
            <a:r>
              <a:rPr lang="it-IT" i="1" dirty="0" smtClean="0"/>
              <a:t> </a:t>
            </a:r>
            <a:r>
              <a:rPr lang="it-IT" i="1" dirty="0" err="1" smtClean="0"/>
              <a:t>Bundesakte</a:t>
            </a:r>
            <a:endParaRPr lang="it-IT" i="1" dirty="0" smtClean="0"/>
          </a:p>
          <a:p>
            <a:r>
              <a:rPr lang="it-IT" dirty="0" smtClean="0"/>
              <a:t>Organo comune: </a:t>
            </a:r>
            <a:r>
              <a:rPr lang="it-IT" i="1" dirty="0" err="1" smtClean="0"/>
              <a:t>Bundesversammlung</a:t>
            </a:r>
            <a:r>
              <a:rPr lang="it-IT" dirty="0" smtClean="0"/>
              <a:t> (</a:t>
            </a:r>
            <a:r>
              <a:rPr lang="it-IT" i="1" dirty="0" err="1" smtClean="0"/>
              <a:t>Bundesrat</a:t>
            </a:r>
            <a:r>
              <a:rPr lang="it-IT" dirty="0" smtClean="0"/>
              <a:t>): consiglio ristretto e assemblea plenaria.</a:t>
            </a:r>
          </a:p>
          <a:p>
            <a:r>
              <a:rPr lang="it-IT" i="1" dirty="0" err="1" smtClean="0"/>
              <a:t>Wiener</a:t>
            </a:r>
            <a:r>
              <a:rPr lang="it-IT" i="1" dirty="0" smtClean="0"/>
              <a:t> </a:t>
            </a:r>
            <a:r>
              <a:rPr lang="it-IT" i="1" dirty="0" err="1" smtClean="0"/>
              <a:t>Schlu</a:t>
            </a:r>
            <a:r>
              <a:rPr lang="it-IT" i="1" dirty="0" smtClean="0">
                <a:ea typeface="ＭＳ ゴシック"/>
                <a:cs typeface="ＭＳ ゴシック"/>
              </a:rPr>
              <a:t>β</a:t>
            </a:r>
            <a:r>
              <a:rPr lang="it-IT" i="1" dirty="0" err="1" smtClean="0">
                <a:ea typeface="ＭＳ ゴシック"/>
                <a:cs typeface="ＭＳ ゴシック"/>
              </a:rPr>
              <a:t>akte</a:t>
            </a:r>
            <a:r>
              <a:rPr lang="it-IT" i="1" dirty="0" smtClean="0">
                <a:ea typeface="ＭＳ ゴシック"/>
                <a:cs typeface="ＭＳ ゴシック"/>
              </a:rPr>
              <a:t> </a:t>
            </a:r>
            <a:r>
              <a:rPr lang="it-IT" dirty="0" smtClean="0">
                <a:ea typeface="ＭＳ ゴシック"/>
                <a:cs typeface="ＭＳ ゴシック"/>
              </a:rPr>
              <a:t>(1820): intervento ed esecuzione federale</a:t>
            </a:r>
          </a:p>
          <a:p>
            <a:r>
              <a:rPr lang="it-IT" i="1" dirty="0" err="1"/>
              <a:t>Bündnisvertrag</a:t>
            </a:r>
            <a:r>
              <a:rPr lang="it-IT" dirty="0"/>
              <a:t> del 1866 </a:t>
            </a:r>
            <a:endParaRPr lang="it-IT" dirty="0" smtClean="0"/>
          </a:p>
          <a:p>
            <a:r>
              <a:rPr lang="it-IT" dirty="0" smtClean="0"/>
              <a:t>Costituzione del Reich del 1871</a:t>
            </a:r>
          </a:p>
          <a:p>
            <a:r>
              <a:rPr lang="it-IT" b="1" dirty="0" smtClean="0"/>
              <a:t>E la Germania del 1949? </a:t>
            </a:r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684499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Modelli Disaggregativi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Dissociazione federale di precedenti Stati Unitari: Messico, Brasile, Austria, Belgio.</a:t>
            </a:r>
          </a:p>
          <a:p>
            <a:endParaRPr lang="it-IT" dirty="0"/>
          </a:p>
          <a:p>
            <a:r>
              <a:rPr lang="it-IT" dirty="0" smtClean="0"/>
              <a:t>Dissociazione regionale di precedenti stati unitari: Spagna, Italia, Portogallo, Belgio</a:t>
            </a:r>
          </a:p>
          <a:p>
            <a:endParaRPr lang="it-IT" dirty="0"/>
          </a:p>
          <a:p>
            <a:r>
              <a:rPr lang="it-IT" dirty="0" smtClean="0"/>
              <a:t>Dissociazione ma su basi storiche (</a:t>
            </a:r>
            <a:r>
              <a:rPr lang="it-IT" i="1" dirty="0" smtClean="0"/>
              <a:t>ex</a:t>
            </a:r>
            <a:r>
              <a:rPr lang="it-IT" dirty="0" smtClean="0"/>
              <a:t>-colonie): Sudafrica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62219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Modelli misti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Argentina (1853): disaggregazione di parte dell’impero spagnolo con ruolo non indifferente delle Province.</a:t>
            </a:r>
          </a:p>
          <a:p>
            <a:endParaRPr lang="it-IT" dirty="0" smtClean="0"/>
          </a:p>
          <a:p>
            <a:r>
              <a:rPr lang="it-IT" dirty="0" smtClean="0"/>
              <a:t>India (1950): gli Stati sono formati sulla base delle Province istituite in epoca coloniale. Ma prevede aggregazione di numerosi soggetti esterni (</a:t>
            </a:r>
            <a:r>
              <a:rPr lang="it-IT" i="1" dirty="0" err="1" smtClean="0"/>
              <a:t>princely</a:t>
            </a:r>
            <a:r>
              <a:rPr lang="it-IT" i="1" dirty="0" smtClean="0"/>
              <a:t> </a:t>
            </a:r>
            <a:r>
              <a:rPr lang="it-IT" i="1" dirty="0" err="1" smtClean="0"/>
              <a:t>states</a:t>
            </a:r>
            <a:r>
              <a:rPr lang="it-IT" dirty="0" smtClean="0"/>
              <a:t>)</a:t>
            </a:r>
          </a:p>
          <a:p>
            <a:endParaRPr lang="it-IT" dirty="0" smtClean="0"/>
          </a:p>
          <a:p>
            <a:r>
              <a:rPr lang="it-IT" dirty="0" smtClean="0"/>
              <a:t>Malesia (1963): disaggregazione di gran parte del territorio ed aggregazione di </a:t>
            </a:r>
            <a:r>
              <a:rPr lang="it-IT" dirty="0" err="1"/>
              <a:t>Sabah</a:t>
            </a:r>
            <a:r>
              <a:rPr lang="it-IT" dirty="0"/>
              <a:t> e </a:t>
            </a:r>
            <a:r>
              <a:rPr lang="it-IT" dirty="0" err="1"/>
              <a:t>Sarawak</a:t>
            </a:r>
            <a:r>
              <a:rPr lang="it-IT" dirty="0"/>
              <a:t> </a:t>
            </a:r>
            <a:r>
              <a:rPr lang="it-IT" dirty="0" smtClean="0"/>
              <a:t>e Singapore (quest’ultimo poi espulso nel 1964)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76329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Belgio (1)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1831: creazione di uno Stato unitario di tipo centralizzato e a predominanza francofona</a:t>
            </a:r>
          </a:p>
          <a:p>
            <a:r>
              <a:rPr lang="it-IT" dirty="0" smtClean="0"/>
              <a:t>Progressive aperture verso la comunità neerlandese: amministrazione della giustizia (1873); amministrazione pubblica (1878); insegnamento (1885); </a:t>
            </a:r>
            <a:r>
              <a:rPr lang="it-IT" i="1" dirty="0" err="1" smtClean="0"/>
              <a:t>loi</a:t>
            </a:r>
            <a:r>
              <a:rPr lang="it-IT" i="1" dirty="0" smtClean="0"/>
              <a:t> d’</a:t>
            </a:r>
            <a:r>
              <a:rPr lang="fr-FR" i="1" dirty="0" err="1" smtClean="0"/>
              <a:t>è</a:t>
            </a:r>
            <a:r>
              <a:rPr lang="it-IT" i="1" dirty="0" err="1" smtClean="0"/>
              <a:t>galité</a:t>
            </a:r>
            <a:r>
              <a:rPr lang="it-IT" i="1" dirty="0" smtClean="0"/>
              <a:t> </a:t>
            </a:r>
            <a:r>
              <a:rPr lang="it-IT" dirty="0" smtClean="0"/>
              <a:t>(1898)</a:t>
            </a:r>
          </a:p>
          <a:p>
            <a:r>
              <a:rPr lang="it-IT" dirty="0" smtClean="0"/>
              <a:t>1932: rinuncia al bilinguismo e avvio del monolinguismo su base regionale</a:t>
            </a:r>
          </a:p>
          <a:p>
            <a:r>
              <a:rPr lang="it-IT" dirty="0" smtClean="0"/>
              <a:t>1962: frontiera linguistica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4158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Stato Unitario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Il potere è attribuito allo Stato centrale</a:t>
            </a:r>
          </a:p>
          <a:p>
            <a:r>
              <a:rPr lang="it-IT" dirty="0" smtClean="0"/>
              <a:t>Presenza di un decentramento:</a:t>
            </a:r>
          </a:p>
          <a:p>
            <a:pPr marL="514350" indent="-514350">
              <a:buAutoNum type="arabicParenR"/>
            </a:pPr>
            <a:r>
              <a:rPr lang="it-IT" dirty="0" smtClean="0"/>
              <a:t>Burocratico o funzionale; </a:t>
            </a:r>
          </a:p>
          <a:p>
            <a:pPr marL="514350" indent="-514350">
              <a:buAutoNum type="arabicParenR"/>
            </a:pPr>
            <a:r>
              <a:rPr lang="it-IT" dirty="0"/>
              <a:t> </a:t>
            </a:r>
            <a:r>
              <a:rPr lang="it-IT" dirty="0" smtClean="0"/>
              <a:t>Enti “autarchici”</a:t>
            </a:r>
          </a:p>
          <a:p>
            <a:r>
              <a:rPr lang="it-IT" dirty="0" smtClean="0"/>
              <a:t>Carenza di autonomia</a:t>
            </a:r>
          </a:p>
          <a:p>
            <a:r>
              <a:rPr lang="it-IT" dirty="0" smtClean="0"/>
              <a:t>Carenza di politicità-</a:t>
            </a:r>
            <a:r>
              <a:rPr lang="it-IT" dirty="0" err="1" smtClean="0"/>
              <a:t>esponenzialità</a:t>
            </a:r>
            <a:r>
              <a:rPr lang="it-IT" dirty="0" smtClean="0"/>
              <a:t> </a:t>
            </a:r>
          </a:p>
          <a:p>
            <a:endParaRPr lang="it-IT" dirty="0" smtClean="0"/>
          </a:p>
          <a:p>
            <a:pPr marL="0" indent="0">
              <a:buNone/>
            </a:pPr>
            <a:r>
              <a:rPr lang="it-IT" dirty="0" smtClean="0"/>
              <a:t> Esempi: Francia, Belgio (fino al 1970), Italia (fino al 1948)</a:t>
            </a:r>
          </a:p>
          <a:p>
            <a:pPr marL="0" indent="0">
              <a:buNone/>
            </a:pPr>
            <a:r>
              <a:rPr lang="it-IT" dirty="0" smtClean="0"/>
              <a:t>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8235720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Belgio (2)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1970 prima riforma costituzionale: 1) previsione di 4 Regioni linguistiche; 3 Comunità culturali francese, neerlandese; tedesca); 3 Regioni (vallona, fiamminga e brussellese; 2) istituzione delle Comunità</a:t>
            </a:r>
          </a:p>
          <a:p>
            <a:r>
              <a:rPr lang="it-IT" dirty="0" smtClean="0"/>
              <a:t>Leggi speciali e </a:t>
            </a:r>
            <a:r>
              <a:rPr lang="it-IT" i="1" dirty="0" err="1" smtClean="0"/>
              <a:t>sonnette</a:t>
            </a:r>
            <a:r>
              <a:rPr lang="it-IT" i="1" dirty="0" smtClean="0"/>
              <a:t> d’</a:t>
            </a:r>
            <a:r>
              <a:rPr lang="it-IT" i="1" dirty="0" err="1" smtClean="0"/>
              <a:t>alarme</a:t>
            </a:r>
            <a:r>
              <a:rPr lang="it-IT" i="1" dirty="0" smtClean="0"/>
              <a:t> </a:t>
            </a:r>
          </a:p>
          <a:p>
            <a:r>
              <a:rPr lang="it-IT" dirty="0" smtClean="0"/>
              <a:t>1980 seconda riforma: 1) istituzione della Corte d’arbitrato; 2) istituzione delle Regioni fiamminga e vallona</a:t>
            </a:r>
          </a:p>
          <a:p>
            <a:r>
              <a:rPr lang="it-IT" dirty="0" smtClean="0"/>
              <a:t>1988 terza riforma: 1) ampliamento </a:t>
            </a:r>
            <a:r>
              <a:rPr lang="it-IT" dirty="0" err="1" smtClean="0"/>
              <a:t>comperenze</a:t>
            </a:r>
            <a:r>
              <a:rPr lang="it-IT" dirty="0" smtClean="0"/>
              <a:t> Comunità; 2) aumento ruolo Corte d’arbitrato; 3) istituzione della Regione di Bruxelles Capitale  </a:t>
            </a:r>
          </a:p>
          <a:p>
            <a:r>
              <a:rPr lang="it-IT" dirty="0" smtClean="0"/>
              <a:t>1993 quarta riforma: </a:t>
            </a:r>
            <a:r>
              <a:rPr lang="it-IT" dirty="0" err="1" smtClean="0"/>
              <a:t>autoqualificazione</a:t>
            </a:r>
            <a:r>
              <a:rPr lang="it-IT" dirty="0" smtClean="0"/>
              <a:t> come Stato federale</a:t>
            </a:r>
          </a:p>
          <a:p>
            <a:r>
              <a:rPr lang="it-IT" dirty="0" smtClean="0"/>
              <a:t>2001 ampliamento competenze; finanziamento degli enti</a:t>
            </a:r>
          </a:p>
          <a:p>
            <a:r>
              <a:rPr lang="it-IT" dirty="0" smtClean="0"/>
              <a:t>2005 quinta riforma: creazione dei parlamenti e della Corte costituzionale</a:t>
            </a:r>
          </a:p>
          <a:p>
            <a:pPr marL="0" indent="0">
              <a:buNone/>
            </a:pPr>
            <a:endParaRPr lang="it-IT" dirty="0" smtClean="0"/>
          </a:p>
          <a:p>
            <a:endParaRPr lang="it-IT" dirty="0" smtClean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64830010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Caratteri degli Stati Federali-Regionali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Rigidità costituzionale</a:t>
            </a:r>
          </a:p>
          <a:p>
            <a:r>
              <a:rPr lang="it-IT" dirty="0" smtClean="0"/>
              <a:t>Autonomia costituzionale</a:t>
            </a:r>
          </a:p>
          <a:p>
            <a:r>
              <a:rPr lang="it-IT" dirty="0" smtClean="0"/>
              <a:t>Ripartizione delle competenze stabilita nella Costituzione federale</a:t>
            </a:r>
          </a:p>
          <a:p>
            <a:r>
              <a:rPr lang="it-IT" dirty="0" smtClean="0"/>
              <a:t>Seconda camera (bicameralismo federale)</a:t>
            </a:r>
          </a:p>
          <a:p>
            <a:r>
              <a:rPr lang="it-IT" dirty="0" smtClean="0"/>
              <a:t>Partecipazione al procedimento di revisione costituzionale</a:t>
            </a:r>
          </a:p>
          <a:p>
            <a:r>
              <a:rPr lang="it-IT" dirty="0" smtClean="0"/>
              <a:t>Giustizia costituzionale</a:t>
            </a:r>
          </a:p>
          <a:p>
            <a:r>
              <a:rPr lang="it-IT" dirty="0" smtClean="0"/>
              <a:t>Relazioni finanziarie intergovernative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401723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Autonomia costituzionale 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Diritto degli Stati membri di darsi una costituzione</a:t>
            </a:r>
          </a:p>
          <a:p>
            <a:r>
              <a:rPr lang="it-IT" dirty="0" smtClean="0"/>
              <a:t>Ritenuto uno dei tratti più caratteristico degli ordinamenti federali (li oppone a regionali?) </a:t>
            </a:r>
          </a:p>
          <a:p>
            <a:r>
              <a:rPr lang="it-IT" dirty="0" smtClean="0"/>
              <a:t>Sono sempre costituzioni totali?</a:t>
            </a:r>
          </a:p>
          <a:p>
            <a:r>
              <a:rPr lang="it-IT" dirty="0" smtClean="0"/>
              <a:t>Poteri ordinamentali enti locali</a:t>
            </a:r>
          </a:p>
          <a:p>
            <a:r>
              <a:rPr lang="it-IT" dirty="0" smtClean="0"/>
              <a:t>Clausola di omogeneità</a:t>
            </a:r>
          </a:p>
          <a:p>
            <a:r>
              <a:rPr lang="it-IT" i="1" dirty="0" err="1" smtClean="0"/>
              <a:t>certification</a:t>
            </a:r>
            <a:r>
              <a:rPr lang="it-IT" dirty="0" smtClean="0"/>
              <a:t> e controllo sul rispetto del principio di omogeneità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39413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Vi incide il procedimento di formazione delle Costituzioni?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/>
              <a:t>Modelli aggregativi</a:t>
            </a:r>
            <a:r>
              <a:rPr lang="it-IT" dirty="0" smtClean="0"/>
              <a:t>: </a:t>
            </a:r>
          </a:p>
          <a:p>
            <a:pPr marL="514350" indent="-514350">
              <a:buAutoNum type="arabicParenR"/>
            </a:pPr>
            <a:r>
              <a:rPr lang="it-IT" dirty="0" smtClean="0"/>
              <a:t>la preesistenza delle </a:t>
            </a:r>
            <a:r>
              <a:rPr lang="it-IT" i="1" dirty="0" err="1" smtClean="0"/>
              <a:t>constituent</a:t>
            </a:r>
            <a:r>
              <a:rPr lang="it-IT" i="1" dirty="0" smtClean="0"/>
              <a:t> </a:t>
            </a:r>
            <a:r>
              <a:rPr lang="it-IT" i="1" dirty="0" err="1" smtClean="0"/>
              <a:t>units</a:t>
            </a:r>
            <a:r>
              <a:rPr lang="it-IT" dirty="0" smtClean="0"/>
              <a:t> implica la </a:t>
            </a:r>
            <a:r>
              <a:rPr lang="it-IT" dirty="0" err="1" smtClean="0"/>
              <a:t>previgenza</a:t>
            </a:r>
            <a:r>
              <a:rPr lang="it-IT" dirty="0" smtClean="0"/>
              <a:t> delle costituzioni locali rispetto alla costituzione federale. </a:t>
            </a:r>
          </a:p>
          <a:p>
            <a:pPr marL="514350" indent="-514350">
              <a:buAutoNum type="arabicParenR"/>
            </a:pPr>
            <a:r>
              <a:rPr lang="it-IT" dirty="0" smtClean="0"/>
              <a:t>Spesso sono stati modelli anche per la redazione della costituzione federale (USA)</a:t>
            </a:r>
          </a:p>
          <a:p>
            <a:pPr marL="514350" indent="-514350">
              <a:buAutoNum type="arabicParenR"/>
            </a:pPr>
            <a:r>
              <a:rPr lang="it-IT" dirty="0" smtClean="0"/>
              <a:t>Sono costituzioni totali: forma di governo e diritti fondamentali (salvo in Canada e in Australia)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529980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Modello USA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it-IT" dirty="0" smtClean="0"/>
              <a:t>Sono anteriori alla Costituzione del 1787;</a:t>
            </a:r>
          </a:p>
          <a:p>
            <a:r>
              <a:rPr lang="it-IT" dirty="0" smtClean="0"/>
              <a:t>Hanno anticipato la stessa costituzione federale (abolizione della schiavitù, voto alle donne);</a:t>
            </a:r>
          </a:p>
          <a:p>
            <a:r>
              <a:rPr lang="it-IT" dirty="0" smtClean="0"/>
              <a:t>Contengono un catalogo dei diritti e disciplinano la forma di governo.</a:t>
            </a:r>
            <a:endParaRPr lang="it-IT" b="1" dirty="0" smtClean="0"/>
          </a:p>
          <a:p>
            <a:r>
              <a:rPr lang="it-IT" b="1" dirty="0" smtClean="0"/>
              <a:t>Clausola di omogeneità:  </a:t>
            </a:r>
            <a:r>
              <a:rPr lang="it-IT" dirty="0" smtClean="0"/>
              <a:t>Art</a:t>
            </a:r>
            <a:r>
              <a:rPr lang="it-IT" dirty="0"/>
              <a:t>. IV, sez. 4, Cost. </a:t>
            </a:r>
            <a:r>
              <a:rPr lang="it-IT" dirty="0" smtClean="0"/>
              <a:t>USA: </a:t>
            </a:r>
            <a:r>
              <a:rPr lang="it-IT" i="1" dirty="0" err="1"/>
              <a:t>republican</a:t>
            </a:r>
            <a:r>
              <a:rPr lang="it-IT" i="1" dirty="0"/>
              <a:t> </a:t>
            </a:r>
            <a:r>
              <a:rPr lang="it-IT" i="1" dirty="0" err="1"/>
              <a:t>form</a:t>
            </a:r>
            <a:r>
              <a:rPr lang="it-IT" i="1" dirty="0"/>
              <a:t> of </a:t>
            </a:r>
            <a:r>
              <a:rPr lang="it-IT" i="1" dirty="0" err="1" smtClean="0"/>
              <a:t>government</a:t>
            </a:r>
            <a:r>
              <a:rPr lang="it-IT" dirty="0" smtClean="0"/>
              <a:t>. </a:t>
            </a:r>
            <a:r>
              <a:rPr lang="it-IT" b="1" dirty="0" smtClean="0"/>
              <a:t>Ma il vero soggetto </a:t>
            </a:r>
            <a:r>
              <a:rPr lang="it-IT" b="1" dirty="0"/>
              <a:t>garantito è il </a:t>
            </a:r>
            <a:r>
              <a:rPr lang="it-IT" b="1" dirty="0" smtClean="0"/>
              <a:t>popolo.</a:t>
            </a:r>
          </a:p>
          <a:p>
            <a:r>
              <a:rPr lang="it-IT" i="1" dirty="0" smtClean="0"/>
              <a:t>Luther </a:t>
            </a:r>
            <a:r>
              <a:rPr lang="it-IT" i="1" dirty="0"/>
              <a:t>v. </a:t>
            </a:r>
            <a:r>
              <a:rPr lang="it-IT" i="1" dirty="0" err="1"/>
              <a:t>Borden</a:t>
            </a:r>
            <a:r>
              <a:rPr lang="it-IT" i="1" dirty="0"/>
              <a:t> 1849</a:t>
            </a:r>
            <a:r>
              <a:rPr lang="it-IT" dirty="0"/>
              <a:t>: non </a:t>
            </a:r>
            <a:r>
              <a:rPr lang="it-IT" dirty="0" smtClean="0"/>
              <a:t>è una clausola  </a:t>
            </a:r>
            <a:r>
              <a:rPr lang="it-IT" dirty="0"/>
              <a:t>giustiziabile, è </a:t>
            </a:r>
            <a:r>
              <a:rPr lang="it-IT" i="1" dirty="0" err="1"/>
              <a:t>political</a:t>
            </a:r>
            <a:r>
              <a:rPr lang="it-IT" i="1" dirty="0"/>
              <a:t> </a:t>
            </a:r>
            <a:r>
              <a:rPr lang="it-IT" i="1" dirty="0" err="1" smtClean="0"/>
              <a:t>question</a:t>
            </a:r>
            <a:r>
              <a:rPr lang="it-IT" dirty="0" smtClean="0"/>
              <a:t>. </a:t>
            </a:r>
          </a:p>
          <a:p>
            <a:r>
              <a:rPr lang="it-IT" b="1" dirty="0" smtClean="0"/>
              <a:t>Utilizzata tuttavia per ammissione dei nuovi Stati e per la riammissione degli Stati del Sud.</a:t>
            </a:r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38795609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Modello svizzero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it-IT" dirty="0" smtClean="0"/>
              <a:t>Art. 3 Cost.: “</a:t>
            </a:r>
            <a:r>
              <a:rPr lang="it-IT" dirty="0"/>
              <a:t>I Cantoni sono sovrani per quanto la loro sovranità non sia limitata dalla </a:t>
            </a:r>
            <a:r>
              <a:rPr lang="it-IT" dirty="0" smtClean="0"/>
              <a:t>Costituzione </a:t>
            </a:r>
            <a:r>
              <a:rPr lang="it-IT" dirty="0"/>
              <a:t>federale ed esercitano tutti i diritti non delegati alla </a:t>
            </a:r>
            <a:r>
              <a:rPr lang="it-IT" dirty="0" smtClean="0"/>
              <a:t>Confederazione”</a:t>
            </a:r>
          </a:p>
          <a:p>
            <a:r>
              <a:rPr lang="it-IT" dirty="0" smtClean="0"/>
              <a:t>Ai Cantoni spetta la potestà pubblica originaria  </a:t>
            </a:r>
          </a:p>
          <a:p>
            <a:r>
              <a:rPr lang="it-IT" b="1" dirty="0" smtClean="0"/>
              <a:t>Clausola di omogeneità: </a:t>
            </a:r>
            <a:r>
              <a:rPr lang="it-IT" dirty="0" smtClean="0"/>
              <a:t>rispetto del principio democratico e dei diritti politici.</a:t>
            </a:r>
          </a:p>
          <a:p>
            <a:r>
              <a:rPr lang="it-IT" dirty="0" smtClean="0"/>
              <a:t>Il rispetto della clausola è accertato mediante la </a:t>
            </a:r>
            <a:r>
              <a:rPr lang="it-IT" b="1" dirty="0" smtClean="0"/>
              <a:t>garanzia federale (rispetto del diritto federale)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940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Modello australiano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Approvate già nel periodo 1850-1890;</a:t>
            </a:r>
          </a:p>
          <a:p>
            <a:r>
              <a:rPr lang="it-IT" dirty="0" smtClean="0"/>
              <a:t>Le </a:t>
            </a:r>
            <a:r>
              <a:rPr lang="it-IT" i="1" dirty="0" err="1" smtClean="0"/>
              <a:t>covering</a:t>
            </a:r>
            <a:r>
              <a:rPr lang="it-IT" i="1" dirty="0" smtClean="0"/>
              <a:t> </a:t>
            </a:r>
            <a:r>
              <a:rPr lang="it-IT" i="1" dirty="0" err="1" smtClean="0"/>
              <a:t>clauses</a:t>
            </a:r>
            <a:r>
              <a:rPr lang="it-IT" i="1" dirty="0" smtClean="0"/>
              <a:t> 5, 6, 7, 8 </a:t>
            </a:r>
            <a:r>
              <a:rPr lang="it-IT" dirty="0" smtClean="0"/>
              <a:t>garantiscono la continuità tra le precedenti colonie e gli attuali Stati membri;</a:t>
            </a:r>
          </a:p>
          <a:p>
            <a:r>
              <a:rPr lang="it-IT" dirty="0" smtClean="0"/>
              <a:t>Art. 106: mantiene in vigore le costituzioni degli stati</a:t>
            </a:r>
          </a:p>
          <a:p>
            <a:r>
              <a:rPr lang="it-IT" dirty="0" smtClean="0"/>
              <a:t>Art. 107: continuità del potere legislativo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38941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Modello canadese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Il </a:t>
            </a:r>
            <a:r>
              <a:rPr lang="it-IT" i="1" dirty="0" err="1" smtClean="0"/>
              <a:t>Constitution</a:t>
            </a:r>
            <a:r>
              <a:rPr lang="it-IT" i="1" dirty="0" smtClean="0"/>
              <a:t> </a:t>
            </a:r>
            <a:r>
              <a:rPr lang="it-IT" i="1" dirty="0" err="1" smtClean="0"/>
              <a:t>Act</a:t>
            </a:r>
            <a:r>
              <a:rPr lang="it-IT" i="1" dirty="0" smtClean="0"/>
              <a:t> 1867 </a:t>
            </a:r>
            <a:r>
              <a:rPr lang="it-IT" dirty="0" smtClean="0"/>
              <a:t>e il </a:t>
            </a:r>
            <a:r>
              <a:rPr lang="it-IT" i="1" dirty="0" err="1" smtClean="0"/>
              <a:t>Constitution</a:t>
            </a:r>
            <a:r>
              <a:rPr lang="it-IT" i="1" dirty="0" smtClean="0"/>
              <a:t> </a:t>
            </a:r>
            <a:r>
              <a:rPr lang="it-IT" i="1" dirty="0" err="1" smtClean="0"/>
              <a:t>Act</a:t>
            </a:r>
            <a:r>
              <a:rPr lang="it-IT" i="1" dirty="0" smtClean="0"/>
              <a:t> 1982</a:t>
            </a:r>
            <a:r>
              <a:rPr lang="it-IT" dirty="0" smtClean="0"/>
              <a:t> non disciplinano l’approvazione delle costituzioni provinciali</a:t>
            </a:r>
          </a:p>
          <a:p>
            <a:r>
              <a:rPr lang="it-IT" dirty="0" smtClean="0"/>
              <a:t>Ma contengono norme che disciplinano la forma di governo e la possibilità di modificare le costituzioni provinciali. </a:t>
            </a:r>
          </a:p>
          <a:p>
            <a:r>
              <a:rPr lang="it-IT" dirty="0" smtClean="0"/>
              <a:t>Sono</a:t>
            </a:r>
            <a:r>
              <a:rPr lang="it-IT" i="1" dirty="0" smtClean="0"/>
              <a:t> </a:t>
            </a:r>
            <a:r>
              <a:rPr lang="it-IT" dirty="0" smtClean="0"/>
              <a:t>costituzioni pluridocumentali con tassi variabili di rigidità </a:t>
            </a:r>
          </a:p>
          <a:p>
            <a:r>
              <a:rPr lang="it-IT" dirty="0" smtClean="0"/>
              <a:t>sono integrate da consuetudini costituzionali: </a:t>
            </a:r>
            <a:r>
              <a:rPr lang="it-IT" i="1" dirty="0" err="1" smtClean="0"/>
              <a:t>Fielding</a:t>
            </a:r>
            <a:r>
              <a:rPr lang="it-IT" i="1" dirty="0" smtClean="0"/>
              <a:t> v Thomas 1896  </a:t>
            </a:r>
            <a:endParaRPr lang="it-IT" i="1" dirty="0"/>
          </a:p>
        </p:txBody>
      </p:sp>
    </p:spTree>
    <p:extLst>
      <p:ext uri="{BB962C8B-B14F-4D97-AF65-F5344CB8AC3E}">
        <p14:creationId xmlns:p14="http://schemas.microsoft.com/office/powerpoint/2010/main" val="248965220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In Canada: quattro procedimenti per modificare la Costituzione provinciale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Sez. 41 </a:t>
            </a:r>
            <a:r>
              <a:rPr lang="it-IT" i="1" dirty="0" err="1" smtClean="0"/>
              <a:t>Constitution</a:t>
            </a:r>
            <a:r>
              <a:rPr lang="it-IT" i="1" dirty="0" smtClean="0"/>
              <a:t> </a:t>
            </a:r>
            <a:r>
              <a:rPr lang="it-IT" i="1" dirty="0" err="1" smtClean="0"/>
              <a:t>Act</a:t>
            </a:r>
            <a:r>
              <a:rPr lang="it-IT" i="1" dirty="0" smtClean="0"/>
              <a:t> 1982 </a:t>
            </a:r>
            <a:r>
              <a:rPr lang="it-IT" dirty="0" smtClean="0"/>
              <a:t>(ruolo dei governatori, regime delle lingue ufficiali, ecc.);</a:t>
            </a:r>
          </a:p>
          <a:p>
            <a:r>
              <a:rPr lang="it-IT" dirty="0"/>
              <a:t>Sez. </a:t>
            </a:r>
            <a:r>
              <a:rPr lang="it-IT" dirty="0" smtClean="0"/>
              <a:t>43 </a:t>
            </a:r>
            <a:r>
              <a:rPr lang="it-IT" i="1" dirty="0" err="1"/>
              <a:t>Constitution</a:t>
            </a:r>
            <a:r>
              <a:rPr lang="it-IT" i="1" dirty="0"/>
              <a:t> </a:t>
            </a:r>
            <a:r>
              <a:rPr lang="it-IT" i="1" dirty="0" err="1"/>
              <a:t>Act</a:t>
            </a:r>
            <a:r>
              <a:rPr lang="it-IT" i="1" dirty="0"/>
              <a:t> 1982 </a:t>
            </a:r>
            <a:r>
              <a:rPr lang="it-IT" dirty="0" smtClean="0"/>
              <a:t>(disposizioni costituzionali non parte della costituzione provinciale ma riguardano una o più province)</a:t>
            </a:r>
            <a:r>
              <a:rPr lang="it-IT" dirty="0"/>
              <a:t>;</a:t>
            </a:r>
          </a:p>
          <a:p>
            <a:r>
              <a:rPr lang="it-IT" dirty="0" smtClean="0"/>
              <a:t>Sez</a:t>
            </a:r>
            <a:r>
              <a:rPr lang="it-IT" dirty="0"/>
              <a:t>. </a:t>
            </a:r>
            <a:r>
              <a:rPr lang="it-IT" dirty="0" smtClean="0"/>
              <a:t>45 </a:t>
            </a:r>
            <a:r>
              <a:rPr lang="it-IT" i="1" dirty="0" err="1"/>
              <a:t>Constitution</a:t>
            </a:r>
            <a:r>
              <a:rPr lang="it-IT" i="1" dirty="0"/>
              <a:t> </a:t>
            </a:r>
            <a:r>
              <a:rPr lang="it-IT" i="1" dirty="0" err="1" smtClean="0"/>
              <a:t>Act</a:t>
            </a:r>
            <a:r>
              <a:rPr lang="it-IT" i="1" dirty="0" smtClean="0"/>
              <a:t> </a:t>
            </a:r>
            <a:r>
              <a:rPr lang="it-IT" i="1" dirty="0"/>
              <a:t>1982 </a:t>
            </a:r>
            <a:r>
              <a:rPr lang="it-IT" dirty="0" smtClean="0"/>
              <a:t>(disposizioni costituzionali parte della costituzione provinciale);</a:t>
            </a:r>
          </a:p>
          <a:p>
            <a:r>
              <a:rPr lang="it-IT" dirty="0" smtClean="0"/>
              <a:t>Leggi ordinarie (per ambiti non riservati a fonti di rango costituzionale</a:t>
            </a:r>
          </a:p>
          <a:p>
            <a:r>
              <a:rPr lang="it-IT" dirty="0" smtClean="0"/>
              <a:t>Limiti: </a:t>
            </a:r>
            <a:r>
              <a:rPr lang="it-IT" b="1" dirty="0" smtClean="0"/>
              <a:t>principio federale, pre-condizioni federazione, limiti espressamente previsti </a:t>
            </a:r>
            <a:r>
              <a:rPr lang="it-IT" dirty="0" smtClean="0"/>
              <a:t>(</a:t>
            </a:r>
            <a:r>
              <a:rPr lang="it-IT" dirty="0" err="1" smtClean="0"/>
              <a:t>Opseu</a:t>
            </a:r>
            <a:r>
              <a:rPr lang="it-IT" dirty="0" smtClean="0"/>
              <a:t> v. Ontario 1987)</a:t>
            </a:r>
            <a:endParaRPr lang="it-IT" dirty="0"/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945107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Germania (dal 1946)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Tre ondate costituzionali: 1946-1947; primi anni Cinquanta; 1990.</a:t>
            </a:r>
          </a:p>
          <a:p>
            <a:r>
              <a:rPr lang="it-IT" dirty="0" smtClean="0"/>
              <a:t>Disciplinano la forma di governo e anche la forma di stato.</a:t>
            </a:r>
          </a:p>
          <a:p>
            <a:r>
              <a:rPr lang="it-IT" dirty="0" smtClean="0"/>
              <a:t>Nelle costituzioni successive alla LF: viene meno l’interesse a coprire ambiti che sono ormai attratti dalla LF medesima (cataloghi di diritti)</a:t>
            </a:r>
          </a:p>
          <a:p>
            <a:r>
              <a:rPr lang="it-IT" dirty="0" smtClean="0"/>
              <a:t>Omogeneità: art. 28 GG, 31 GG; </a:t>
            </a:r>
            <a:r>
              <a:rPr lang="it-IT" b="1" dirty="0" err="1" smtClean="0"/>
              <a:t>Grundsätze</a:t>
            </a:r>
            <a:r>
              <a:rPr lang="it-IT" b="1" dirty="0" smtClean="0"/>
              <a:t> e </a:t>
            </a:r>
            <a:r>
              <a:rPr lang="it-IT" b="1" dirty="0" err="1" smtClean="0"/>
              <a:t>Durchgriffsnormen</a:t>
            </a:r>
            <a:r>
              <a:rPr lang="it-IT" dirty="0" smtClean="0"/>
              <a:t>; Principio di continuità (art. 142 GG).</a:t>
            </a:r>
          </a:p>
          <a:p>
            <a:r>
              <a:rPr lang="it-IT" dirty="0" smtClean="0"/>
              <a:t>Art. 100 GG: in caso di divergenza tra TC del Land e TCF, decide il TCF. </a:t>
            </a:r>
          </a:p>
          <a:p>
            <a:r>
              <a:rPr lang="it-IT" dirty="0" smtClean="0"/>
              <a:t>In ogni caso, la nullità delle costituzioni regionali per violazione della LF può essere accertata da qualunque giudice.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9887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Stato composto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it-IT" dirty="0" smtClean="0"/>
              <a:t>Il </a:t>
            </a:r>
            <a:r>
              <a:rPr lang="it-IT" dirty="0"/>
              <a:t>potere è distribuito tra lo stato centrale/federale </a:t>
            </a:r>
            <a:r>
              <a:rPr lang="it-IT" dirty="0" smtClean="0"/>
              <a:t>ed </a:t>
            </a:r>
            <a:r>
              <a:rPr lang="it-IT" dirty="0"/>
              <a:t>enti </a:t>
            </a:r>
            <a:r>
              <a:rPr lang="it-IT" dirty="0" smtClean="0"/>
              <a:t>territoriali;</a:t>
            </a:r>
          </a:p>
          <a:p>
            <a:pPr algn="just"/>
            <a:r>
              <a:rPr lang="it-IT" dirty="0" smtClean="0"/>
              <a:t>Gli enti sono </a:t>
            </a:r>
            <a:r>
              <a:rPr lang="it-IT" dirty="0"/>
              <a:t>titolari di poteri </a:t>
            </a:r>
            <a:r>
              <a:rPr lang="it-IT" dirty="0" smtClean="0"/>
              <a:t>propri; </a:t>
            </a:r>
          </a:p>
          <a:p>
            <a:pPr algn="just"/>
            <a:r>
              <a:rPr lang="it-IT" dirty="0" smtClean="0"/>
              <a:t>Sono </a:t>
            </a:r>
            <a:r>
              <a:rPr lang="it-IT" dirty="0"/>
              <a:t>enti </a:t>
            </a:r>
            <a:r>
              <a:rPr lang="it-IT" dirty="0" smtClean="0"/>
              <a:t>politici;</a:t>
            </a:r>
          </a:p>
          <a:p>
            <a:pPr algn="just"/>
            <a:r>
              <a:rPr lang="it-IT" dirty="0" smtClean="0"/>
              <a:t>Sono enti esponenziali delle popolazioni di riferimento.</a:t>
            </a:r>
          </a:p>
          <a:p>
            <a:pPr algn="just"/>
            <a:r>
              <a:rPr lang="it-IT" dirty="0" smtClean="0"/>
              <a:t>Sono dotati di organi rappresentativi delle rispettive comunità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3728991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Austria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Limitata autonomia costituzionale: gli artt. 95 e 101 Cost. federale individuano gli organi fondamentali (</a:t>
            </a:r>
            <a:r>
              <a:rPr lang="it-IT" i="1" dirty="0" err="1" smtClean="0"/>
              <a:t>Landtag</a:t>
            </a:r>
            <a:r>
              <a:rPr lang="it-IT" i="1" dirty="0" smtClean="0"/>
              <a:t> </a:t>
            </a:r>
            <a:r>
              <a:rPr lang="it-IT" dirty="0" smtClean="0"/>
              <a:t>e </a:t>
            </a:r>
            <a:r>
              <a:rPr lang="it-IT" i="1" dirty="0" err="1" smtClean="0"/>
              <a:t>Landeshauptmann</a:t>
            </a:r>
            <a:r>
              <a:rPr lang="it-IT" dirty="0" smtClean="0"/>
              <a:t>) e  una formula elettorale proporzionale</a:t>
            </a:r>
          </a:p>
          <a:p>
            <a:r>
              <a:rPr lang="it-IT" dirty="0" smtClean="0"/>
              <a:t>Scelta limitata alla forma di governo: che è per lo più parlamentare. </a:t>
            </a:r>
          </a:p>
          <a:p>
            <a:r>
              <a:rPr lang="it-IT" dirty="0" smtClean="0"/>
              <a:t>Limiti: stato democratico, federale e di diritto.</a:t>
            </a:r>
          </a:p>
          <a:p>
            <a:r>
              <a:rPr lang="it-IT" dirty="0" smtClean="0"/>
              <a:t>Art. 99 Cost.: può essere modificata con legge costituzionale federale.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0224632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Altri modelli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b="1" dirty="0" smtClean="0"/>
              <a:t>Modelli disaggregativi latinoamericani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Tendenze centralistiche e limitata autonomia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Tendenziale uniformità nei confronti della costituzione federale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Potere ordinamentale sugli enti locali: spetta agli stati membri ma l’autonomia locale è direttamente garantita a livello della costituzione federale  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Clausole di omogeneità molto stringenti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368709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Belgio e Spagna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i="1" dirty="0" smtClean="0"/>
              <a:t>Autonomie </a:t>
            </a:r>
            <a:r>
              <a:rPr lang="it-IT" i="1" dirty="0" err="1" smtClean="0"/>
              <a:t>constitutive</a:t>
            </a:r>
            <a:r>
              <a:rPr lang="it-IT" dirty="0"/>
              <a:t> </a:t>
            </a:r>
            <a:r>
              <a:rPr lang="it-IT" dirty="0" smtClean="0"/>
              <a:t>(Belgio): sistema elettorale, numero dei componenti delle assemblee parlamentari regionali e comunitarie, indennità, incompatibilità, composizione del governo.</a:t>
            </a:r>
          </a:p>
          <a:p>
            <a:r>
              <a:rPr lang="it-IT" dirty="0" smtClean="0"/>
              <a:t>Principio dispositivo (Spagna): creazione dal “basso” della Comunità Autonoma e del Relativo Statuto (poi approvato con legge organica dalle </a:t>
            </a:r>
            <a:r>
              <a:rPr lang="it-IT" i="1" dirty="0" smtClean="0"/>
              <a:t>Cortes </a:t>
            </a:r>
            <a:r>
              <a:rPr lang="it-IT" i="1" dirty="0" err="1" smtClean="0"/>
              <a:t>Generales</a:t>
            </a:r>
            <a:r>
              <a:rPr lang="it-IT" smtClean="0"/>
              <a:t>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6196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Federalismo duale e cooperativo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Duale (</a:t>
            </a:r>
            <a:r>
              <a:rPr lang="it-IT" i="1" dirty="0" err="1" smtClean="0"/>
              <a:t>dual</a:t>
            </a:r>
            <a:r>
              <a:rPr lang="it-IT" i="1" dirty="0" smtClean="0"/>
              <a:t> </a:t>
            </a:r>
            <a:r>
              <a:rPr lang="it-IT" i="1" dirty="0" err="1" smtClean="0"/>
              <a:t>federalism</a:t>
            </a:r>
            <a:r>
              <a:rPr lang="it-IT" dirty="0" smtClean="0"/>
              <a:t>): </a:t>
            </a:r>
            <a:r>
              <a:rPr lang="it-IT" dirty="0" err="1" smtClean="0"/>
              <a:t>watertight</a:t>
            </a:r>
            <a:r>
              <a:rPr lang="it-IT" dirty="0" smtClean="0"/>
              <a:t> </a:t>
            </a:r>
            <a:r>
              <a:rPr lang="it-IT" dirty="0" err="1" smtClean="0"/>
              <a:t>compartments</a:t>
            </a:r>
            <a:r>
              <a:rPr lang="it-IT" dirty="0" smtClean="0"/>
              <a:t>. Tipico dell’epoca liberale, caratterizzato da una rigida separazione delle competenze tra livelli federale e statale di governo;</a:t>
            </a:r>
          </a:p>
          <a:p>
            <a:r>
              <a:rPr lang="it-IT" dirty="0" smtClean="0"/>
              <a:t>Cooperativo (</a:t>
            </a:r>
            <a:r>
              <a:rPr lang="it-IT" i="1" dirty="0" smtClean="0"/>
              <a:t>cooperative </a:t>
            </a:r>
            <a:r>
              <a:rPr lang="it-IT" i="1" dirty="0" err="1" smtClean="0"/>
              <a:t>federalism</a:t>
            </a:r>
            <a:r>
              <a:rPr lang="it-IT" dirty="0" smtClean="0"/>
              <a:t>): qualsiasi attività pubblica, quale che sia il livello di governo titolare, è oggetto di intervento congiunto e coordinato (anche sulla base dei principi di sussidiarietà, del principio di leale collaborazione, della cooperazione in materia fiscale-impositiva).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656228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Principio di leale collaborazione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t-IT" dirty="0" smtClean="0"/>
              <a:t>Principio (scritto ma spesso ricavato dalle disposizioni costituzionali) che regge e informa le relazioni tra enti di governo.</a:t>
            </a:r>
          </a:p>
          <a:p>
            <a:r>
              <a:rPr lang="it-IT" dirty="0" smtClean="0"/>
              <a:t>Può tradursi in forme di raccordo, cooperazione (verticale e orizzontale);</a:t>
            </a:r>
          </a:p>
          <a:p>
            <a:r>
              <a:rPr lang="it-IT" dirty="0" smtClean="0"/>
              <a:t>Mediante strumenti puntuali (accordi, intese, proposte e pareri), istituzionali (seconda camera, organi misti).</a:t>
            </a:r>
          </a:p>
          <a:p>
            <a:r>
              <a:rPr lang="it-IT" dirty="0" smtClean="0"/>
              <a:t>Può essere una cooperazione i</a:t>
            </a:r>
            <a:r>
              <a:rPr lang="it-IT" b="1" dirty="0" smtClean="0"/>
              <a:t>stituzionalizzata </a:t>
            </a:r>
            <a:r>
              <a:rPr lang="it-IT" dirty="0" smtClean="0"/>
              <a:t>(normativamente prefissata) o </a:t>
            </a:r>
            <a:r>
              <a:rPr lang="it-IT" b="1" dirty="0" smtClean="0"/>
              <a:t>spontanea</a:t>
            </a:r>
            <a:r>
              <a:rPr lang="it-IT" dirty="0" smtClean="0"/>
              <a:t> (o informale).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947236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Assetti federalistici oltre lo Stato:</a:t>
            </a:r>
            <a:br>
              <a:rPr lang="it-IT" dirty="0" smtClean="0"/>
            </a:br>
            <a:r>
              <a:rPr lang="it-IT" dirty="0" smtClean="0"/>
              <a:t>le Confederazioni di Stati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lvl="0"/>
            <a:r>
              <a:rPr lang="it-IT" dirty="0" smtClean="0"/>
              <a:t>Unioni fra Stati </a:t>
            </a:r>
            <a:r>
              <a:rPr lang="it-IT" dirty="0"/>
              <a:t>sovrani retta </a:t>
            </a:r>
            <a:r>
              <a:rPr lang="it-IT" dirty="0" smtClean="0"/>
              <a:t>dal </a:t>
            </a:r>
            <a:r>
              <a:rPr lang="it-IT" dirty="0"/>
              <a:t>diritto internazionale;</a:t>
            </a:r>
          </a:p>
          <a:p>
            <a:pPr lvl="0"/>
            <a:r>
              <a:rPr lang="it-IT" dirty="0" smtClean="0"/>
              <a:t>Si fondano </a:t>
            </a:r>
            <a:r>
              <a:rPr lang="it-IT" dirty="0"/>
              <a:t>su di un trattato </a:t>
            </a:r>
            <a:r>
              <a:rPr lang="it-IT" dirty="0" smtClean="0"/>
              <a:t>internazionale; </a:t>
            </a:r>
          </a:p>
          <a:p>
            <a:pPr lvl="0"/>
            <a:r>
              <a:rPr lang="it-IT" dirty="0" smtClean="0"/>
              <a:t>Istituite per finalità </a:t>
            </a:r>
            <a:r>
              <a:rPr lang="it-IT" dirty="0"/>
              <a:t>ben </a:t>
            </a:r>
            <a:r>
              <a:rPr lang="it-IT" dirty="0" smtClean="0"/>
              <a:t>definite;</a:t>
            </a:r>
            <a:endParaRPr lang="it-IT" dirty="0"/>
          </a:p>
          <a:p>
            <a:pPr lvl="0"/>
            <a:r>
              <a:rPr lang="it-IT" dirty="0" smtClean="0"/>
              <a:t>Non danno vita a un nuovo Stato; </a:t>
            </a:r>
          </a:p>
          <a:p>
            <a:pPr lvl="0"/>
            <a:r>
              <a:rPr lang="it-IT" dirty="0" smtClean="0"/>
              <a:t>Gli Stati </a:t>
            </a:r>
            <a:r>
              <a:rPr lang="it-IT" dirty="0"/>
              <a:t>conservano </a:t>
            </a:r>
            <a:r>
              <a:rPr lang="it-IT" dirty="0" smtClean="0"/>
              <a:t>la sovranità </a:t>
            </a:r>
            <a:r>
              <a:rPr lang="it-IT" dirty="0"/>
              <a:t>e sono in posizione di eguaglianza </a:t>
            </a:r>
            <a:r>
              <a:rPr lang="it-IT" dirty="0" smtClean="0"/>
              <a:t>giuridica;</a:t>
            </a:r>
          </a:p>
          <a:p>
            <a:pPr lvl="0"/>
            <a:r>
              <a:rPr lang="it-IT" dirty="0" smtClean="0"/>
              <a:t>Hanno organizzazione comune;</a:t>
            </a:r>
            <a:endParaRPr lang="it-IT" dirty="0"/>
          </a:p>
          <a:p>
            <a:pPr lvl="0"/>
            <a:r>
              <a:rPr lang="it-IT" dirty="0"/>
              <a:t>Criterio per decidere: </a:t>
            </a:r>
            <a:r>
              <a:rPr lang="it-IT" dirty="0" smtClean="0"/>
              <a:t>unanimità;</a:t>
            </a:r>
            <a:endParaRPr lang="it-IT" dirty="0"/>
          </a:p>
          <a:p>
            <a:pPr lvl="0"/>
            <a:r>
              <a:rPr lang="it-IT" dirty="0" smtClean="0"/>
              <a:t>Le </a:t>
            </a:r>
            <a:r>
              <a:rPr lang="it-IT" dirty="0"/>
              <a:t>determinazioni vincolano gli </a:t>
            </a:r>
            <a:r>
              <a:rPr lang="it-IT" dirty="0" smtClean="0"/>
              <a:t>Stati </a:t>
            </a:r>
            <a:r>
              <a:rPr lang="it-IT" dirty="0"/>
              <a:t>ma non producono effetto diretto nei loro </a:t>
            </a:r>
            <a:r>
              <a:rPr lang="it-IT" dirty="0" smtClean="0"/>
              <a:t>ordinamenti. Vanno tradotti </a:t>
            </a:r>
            <a:r>
              <a:rPr lang="it-IT" dirty="0"/>
              <a:t>in diritto interno secondo le rispettive </a:t>
            </a:r>
            <a:r>
              <a:rPr lang="it-IT" dirty="0" smtClean="0"/>
              <a:t>procedure costituzionali;</a:t>
            </a:r>
            <a:endParaRPr lang="it-IT" dirty="0"/>
          </a:p>
          <a:p>
            <a:pPr lvl="0"/>
            <a:r>
              <a:rPr lang="it-IT" dirty="0"/>
              <a:t>Non hanno entrate proprie ma dipendono dai finanziamenti che derivano dagli </a:t>
            </a:r>
            <a:r>
              <a:rPr lang="it-IT" dirty="0" smtClean="0"/>
              <a:t>Stati</a:t>
            </a:r>
            <a:r>
              <a:rPr lang="it-IT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934538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Come nascono gli Stati federali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Utilità dell’analisi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Mette in evidenza elementi “originari” che hanno influenzato genesi ed evoluzione dell’ordinamento;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Spiega le </a:t>
            </a:r>
            <a:r>
              <a:rPr lang="it-IT" dirty="0"/>
              <a:t>dinamiche che caratterizzano determinati ordinamenti </a:t>
            </a:r>
            <a:r>
              <a:rPr lang="it-IT" dirty="0" smtClean="0"/>
              <a:t>federali (criterio </a:t>
            </a:r>
            <a:r>
              <a:rPr lang="it-IT" dirty="0"/>
              <a:t>storico-</a:t>
            </a:r>
            <a:r>
              <a:rPr lang="it-IT" dirty="0" smtClean="0"/>
              <a:t>comparatistico);</a:t>
            </a:r>
            <a:r>
              <a:rPr lang="it-IT" dirty="0"/>
              <a:t> </a:t>
            </a:r>
            <a:endParaRPr lang="it-IT" dirty="0" smtClean="0"/>
          </a:p>
          <a:p>
            <a:pPr marL="514350" lvl="0" indent="-514350">
              <a:buAutoNum type="arabicParenR"/>
            </a:pPr>
            <a:r>
              <a:rPr lang="it-IT" dirty="0" smtClean="0"/>
              <a:t>Fa </a:t>
            </a:r>
            <a:r>
              <a:rPr lang="it-IT" dirty="0"/>
              <a:t>emergere </a:t>
            </a:r>
            <a:r>
              <a:rPr lang="it-IT" b="1" dirty="0"/>
              <a:t>analogie </a:t>
            </a:r>
            <a:r>
              <a:rPr lang="it-IT" dirty="0" smtClean="0"/>
              <a:t>e </a:t>
            </a:r>
            <a:r>
              <a:rPr lang="it-IT" b="1" dirty="0" smtClean="0"/>
              <a:t>differenze, </a:t>
            </a:r>
            <a:r>
              <a:rPr lang="it-IT" dirty="0" smtClean="0"/>
              <a:t>anche legate </a:t>
            </a:r>
            <a:r>
              <a:rPr lang="it-IT" dirty="0"/>
              <a:t>a specificità storico-</a:t>
            </a:r>
            <a:r>
              <a:rPr lang="it-IT" dirty="0" smtClean="0"/>
              <a:t>culturali. </a:t>
            </a:r>
            <a:r>
              <a:rPr lang="it-IT" dirty="0"/>
              <a:t>Da tenere in considerazione in sede di circolazione dei modelli e di loro recezione: spiega anche le ragioni delle crisi di rigetto (es. America Latina)</a:t>
            </a:r>
            <a:r>
              <a:rPr lang="it-IT" dirty="0" smtClean="0"/>
              <a:t>.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Sottolinea le </a:t>
            </a:r>
            <a:r>
              <a:rPr lang="it-IT" dirty="0"/>
              <a:t>ragioni della vitalità o del venir meno di determinati tratti del federalismo </a:t>
            </a:r>
            <a:r>
              <a:rPr lang="it-IT" dirty="0" smtClean="0"/>
              <a:t>originario a </a:t>
            </a:r>
            <a:r>
              <a:rPr lang="it-IT" dirty="0"/>
              <a:t>contatto con l’evoluzione storica, sociale, </a:t>
            </a:r>
            <a:r>
              <a:rPr lang="it-IT" dirty="0" smtClean="0"/>
              <a:t>ecc.</a:t>
            </a:r>
          </a:p>
          <a:p>
            <a:pPr marL="514350" lvl="0" indent="-514350">
              <a:buAutoNum type="arabicParenR"/>
            </a:pPr>
            <a:r>
              <a:rPr lang="it-IT" dirty="0" smtClean="0"/>
              <a:t>Consente </a:t>
            </a:r>
            <a:r>
              <a:rPr lang="it-IT" dirty="0"/>
              <a:t>di verificare se i presupposti che hanno portato a un determinato assetto </a:t>
            </a:r>
            <a:r>
              <a:rPr lang="it-IT" dirty="0" smtClean="0"/>
              <a:t>si </a:t>
            </a:r>
            <a:r>
              <a:rPr lang="it-IT" dirty="0"/>
              <a:t>diano ancora.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1281198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In definitiva…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it-IT" dirty="0" smtClean="0"/>
          </a:p>
          <a:p>
            <a:pPr marL="0" indent="0" algn="ctr">
              <a:buNone/>
            </a:pPr>
            <a:r>
              <a:rPr lang="it-IT" dirty="0" smtClean="0"/>
              <a:t>Apporta numerosi e utili elementi</a:t>
            </a:r>
          </a:p>
          <a:p>
            <a:pPr marL="0" indent="0" algn="ctr">
              <a:buNone/>
            </a:pPr>
            <a:r>
              <a:rPr lang="it-IT" dirty="0" smtClean="0"/>
              <a:t>che consentono di esaminare il</a:t>
            </a:r>
          </a:p>
          <a:p>
            <a:pPr marL="0" indent="0" algn="ctr">
              <a:buNone/>
            </a:pPr>
            <a:r>
              <a:rPr lang="it-IT" i="1" dirty="0" err="1" smtClean="0"/>
              <a:t>federalizing</a:t>
            </a:r>
            <a:r>
              <a:rPr lang="it-IT" i="1" dirty="0" smtClean="0"/>
              <a:t> </a:t>
            </a:r>
            <a:r>
              <a:rPr lang="it-IT" i="1" dirty="0" err="1" smtClean="0"/>
              <a:t>process</a:t>
            </a:r>
            <a:r>
              <a:rPr lang="it-IT" i="1" dirty="0" smtClean="0"/>
              <a:t> </a:t>
            </a:r>
            <a:endParaRPr lang="it-IT" dirty="0"/>
          </a:p>
          <a:p>
            <a:pPr marL="0" indent="0" algn="ctr">
              <a:buNone/>
            </a:pPr>
            <a:r>
              <a:rPr lang="it-IT" dirty="0" smtClean="0"/>
              <a:t>e di illuminarne caratteri e aspetti </a:t>
            </a:r>
          </a:p>
          <a:p>
            <a:pPr marL="0" indent="0" algn="ctr">
              <a:buNone/>
            </a:pPr>
            <a:r>
              <a:rPr lang="it-IT" dirty="0"/>
              <a:t>a</a:t>
            </a:r>
            <a:r>
              <a:rPr lang="it-IT" dirty="0" smtClean="0"/>
              <a:t>ltrimenti difficilmente </a:t>
            </a:r>
            <a:r>
              <a:rPr lang="it-IT" dirty="0" err="1" smtClean="0"/>
              <a:t>comperensibili</a:t>
            </a:r>
            <a:r>
              <a:rPr lang="it-IT" dirty="0" smtClean="0"/>
              <a:t> 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68193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Analisi storica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dirty="0" smtClean="0"/>
              <a:t>Confederazioni: Province Unite dei Paesi Bassi Svizzera (1291-1848); Stati Uniti (1781-1787); Germania (1815-1867).</a:t>
            </a:r>
          </a:p>
          <a:p>
            <a:r>
              <a:rPr lang="it-IT" dirty="0" smtClean="0"/>
              <a:t>Stati Federali del XIX secolo: USA (1787), Messico (1824 e 1857), Svizzera (1848), Argentina (1853), Canada (1867), Germania (1867 e 1871), Australia (1901).</a:t>
            </a:r>
          </a:p>
          <a:p>
            <a:r>
              <a:rPr lang="it-IT" dirty="0" smtClean="0"/>
              <a:t>Stati </a:t>
            </a:r>
            <a:r>
              <a:rPr lang="it-IT" dirty="0"/>
              <a:t>Federali del </a:t>
            </a:r>
            <a:r>
              <a:rPr lang="it-IT" dirty="0" smtClean="0"/>
              <a:t>XX secolo: Austria (1919), Germania (1919 e 1949), URSS (1922), Jugoslavia (1948), India (1950), Pakistan (1956), Malesia (1963), Nigeria 1960, Belgio (dal 1993), Etiopia (dal 1953 e dal 1994), RSA (1910 e poi dal 1996).</a:t>
            </a:r>
          </a:p>
          <a:p>
            <a:r>
              <a:rPr lang="it-IT" dirty="0" smtClean="0"/>
              <a:t>Stati regionali: Italia (1948), Spagna (1931-1936), Portogallo (1974), Belgio (1970-1993).</a:t>
            </a:r>
          </a:p>
          <a:p>
            <a:r>
              <a:rPr lang="it-IT" dirty="0" smtClean="0"/>
              <a:t>Ancora: Brasile (1988), Russia (1993), Bosnia ed Erzegovina (1995) Iraq (2005). 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787594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</TotalTime>
  <Words>2152</Words>
  <Application>Microsoft Office PowerPoint</Application>
  <PresentationFormat>Presentazione su schermo (4:3)</PresentationFormat>
  <Paragraphs>206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32</vt:i4>
      </vt:variant>
    </vt:vector>
  </HeadingPairs>
  <TitlesOfParts>
    <vt:vector size="33" baseType="lpstr">
      <vt:lpstr>Tema di Office</vt:lpstr>
      <vt:lpstr>Federalismo e Regionalismo</vt:lpstr>
      <vt:lpstr>Stato Unitario</vt:lpstr>
      <vt:lpstr>Stato composto</vt:lpstr>
      <vt:lpstr>Federalismo duale e cooperativo</vt:lpstr>
      <vt:lpstr>Principio di leale collaborazione</vt:lpstr>
      <vt:lpstr>Assetti federalistici oltre lo Stato: le Confederazioni di Stati</vt:lpstr>
      <vt:lpstr>Come nascono gli Stati federali</vt:lpstr>
      <vt:lpstr>In definitiva…</vt:lpstr>
      <vt:lpstr>Analisi storica</vt:lpstr>
      <vt:lpstr>I modelli</vt:lpstr>
      <vt:lpstr>Modelli aggregativi</vt:lpstr>
      <vt:lpstr>Stati Uniti</vt:lpstr>
      <vt:lpstr>Svizzera </vt:lpstr>
      <vt:lpstr>Canada</vt:lpstr>
      <vt:lpstr>Australia</vt:lpstr>
      <vt:lpstr>Germania</vt:lpstr>
      <vt:lpstr>Modelli Disaggregativi</vt:lpstr>
      <vt:lpstr>Modelli misti</vt:lpstr>
      <vt:lpstr>Belgio (1)</vt:lpstr>
      <vt:lpstr>Belgio (2)</vt:lpstr>
      <vt:lpstr>Caratteri degli Stati Federali-Regionali</vt:lpstr>
      <vt:lpstr>Autonomia costituzionale </vt:lpstr>
      <vt:lpstr>Vi incide il procedimento di formazione delle Costituzioni?</vt:lpstr>
      <vt:lpstr>Modello USA</vt:lpstr>
      <vt:lpstr>Modello svizzero</vt:lpstr>
      <vt:lpstr>Modello australiano</vt:lpstr>
      <vt:lpstr>Modello canadese</vt:lpstr>
      <vt:lpstr>In Canada: quattro procedimenti per modificare la Costituzione provinciale</vt:lpstr>
      <vt:lpstr>Germania (dal 1946)</vt:lpstr>
      <vt:lpstr>Austria</vt:lpstr>
      <vt:lpstr>Altri modelli</vt:lpstr>
      <vt:lpstr>Belgio e Spagna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utente</dc:creator>
  <cp:lastModifiedBy>Chiara Bertoni</cp:lastModifiedBy>
  <cp:revision>166</cp:revision>
  <cp:lastPrinted>2013-03-18T14:13:41Z</cp:lastPrinted>
  <dcterms:created xsi:type="dcterms:W3CDTF">2013-02-21T09:08:49Z</dcterms:created>
  <dcterms:modified xsi:type="dcterms:W3CDTF">2013-03-19T13:58:12Z</dcterms:modified>
</cp:coreProperties>
</file>