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Stile chiaro 1 - Color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ile chi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13" autoAdjust="0"/>
    <p:restoredTop sz="94671" autoAdjust="0"/>
  </p:normalViewPr>
  <p:slideViewPr>
    <p:cSldViewPr>
      <p:cViewPr>
        <p:scale>
          <a:sx n="100" d="100"/>
          <a:sy n="100" d="100"/>
        </p:scale>
        <p:origin x="-464" y="368"/>
      </p:cViewPr>
      <p:guideLst>
        <p:guide orient="horz" pos="2160"/>
        <p:guide pos="2880"/>
      </p:guideLst>
    </p:cSldViewPr>
  </p:slideViewPr>
  <p:outlineViewPr>
    <p:cViewPr>
      <p:scale>
        <a:sx n="33" d="100"/>
        <a:sy n="33" d="100"/>
      </p:scale>
      <p:origin x="0" y="2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A42F334-C08E-4577-8EEB-668811EB6BA8}" type="datetimeFigureOut">
              <a:rPr lang="en-US"/>
              <a:pPr>
                <a:defRPr/>
              </a:pPr>
              <a:t>8/15/2011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CDEDC7D-8788-4893-A62D-B29F41E8D929}"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83427A-479C-45AC-B59D-CAED32677C9B}"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14F816-2485-4AEB-9C8B-4A6E154FB177}" type="slidenum">
              <a:rPr lang="en-US" smtClean="0"/>
              <a:pPr fontAlgn="base">
                <a:spcBef>
                  <a:spcPct val="0"/>
                </a:spcBef>
                <a:spcAft>
                  <a:spcPct val="0"/>
                </a:spcAft>
                <a:defRPr/>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bg1"/>
        </a:solidFill>
        <a:effectLst/>
      </p:bgPr>
    </p:bg>
    <p:spTree>
      <p:nvGrpSpPr>
        <p:cNvPr id="1" name=""/>
        <p:cNvGrpSpPr/>
        <p:nvPr/>
      </p:nvGrpSpPr>
      <p:grpSpPr>
        <a:xfrm>
          <a:off x="0" y="0"/>
          <a:ext cx="0" cy="0"/>
          <a:chOff x="0" y="0"/>
          <a:chExt cx="0" cy="0"/>
        </a:xfrm>
      </p:grpSpPr>
      <p:sp>
        <p:nvSpPr>
          <p:cNvPr id="4" name="Rectangle 20"/>
          <p:cNvSpPr/>
          <p:nvPr userDrawn="1"/>
        </p:nvSpPr>
        <p:spPr>
          <a:xfrm>
            <a:off x="928688" y="3648075"/>
            <a:ext cx="7291387"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7" name="Rectangle 17"/>
          <p:cNvSpPr>
            <a:spLocks noChangeArrowheads="1"/>
          </p:cNvSpPr>
          <p:nvPr userDrawn="1"/>
        </p:nvSpPr>
        <p:spPr bwMode="auto">
          <a:xfrm>
            <a:off x="0" y="765175"/>
            <a:ext cx="8270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0" name="Rectangle 19"/>
          <p:cNvSpPr>
            <a:spLocks noChangeArrowheads="1"/>
          </p:cNvSpPr>
          <p:nvPr userDrawn="1"/>
        </p:nvSpPr>
        <p:spPr bwMode="auto">
          <a:xfrm>
            <a:off x="828675" y="0"/>
            <a:ext cx="7491413" cy="765175"/>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11"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12" name="Rectangle 10"/>
          <p:cNvSpPr>
            <a:spLocks noChangeArrowheads="1"/>
          </p:cNvSpPr>
          <p:nvPr userDrawn="1"/>
        </p:nvSpPr>
        <p:spPr bwMode="auto">
          <a:xfrm>
            <a:off x="928688" y="3643313"/>
            <a:ext cx="214312" cy="1284287"/>
          </a:xfrm>
          <a:prstGeom prst="rect">
            <a:avLst/>
          </a:prstGeom>
          <a:solidFill>
            <a:srgbClr val="62D862">
              <a:alpha val="75000"/>
            </a:srgbClr>
          </a:solidFill>
          <a:ln w="9525">
            <a:solidFill>
              <a:srgbClr val="62D862"/>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3" name="Rectangle 26"/>
          <p:cNvSpPr>
            <a:spLocks noChangeArrowheads="1"/>
          </p:cNvSpPr>
          <p:nvPr userDrawn="1"/>
        </p:nvSpPr>
        <p:spPr bwMode="auto">
          <a:xfrm>
            <a:off x="928688" y="5072063"/>
            <a:ext cx="238125" cy="642937"/>
          </a:xfrm>
          <a:prstGeom prst="rect">
            <a:avLst/>
          </a:prstGeom>
          <a:solidFill>
            <a:srgbClr val="FFC1E0">
              <a:alpha val="70000"/>
            </a:srgbClr>
          </a:solidFill>
          <a:ln w="9525">
            <a:solidFill>
              <a:srgbClr val="FFC1E0"/>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8" name="Title 7"/>
          <p:cNvSpPr>
            <a:spLocks noGrp="1"/>
          </p:cNvSpPr>
          <p:nvPr>
            <p:ph type="ctrTitle"/>
          </p:nvPr>
        </p:nvSpPr>
        <p:spPr>
          <a:xfrm>
            <a:off x="1219200" y="3733800"/>
            <a:ext cx="6858000" cy="1143000"/>
          </a:xfrm>
        </p:spPr>
        <p:txBody>
          <a:bodyPr anchor="ctr"/>
          <a:lstStyle>
            <a:lvl1pPr algn="r">
              <a:defRPr sz="3200">
                <a:solidFill>
                  <a:schemeClr val="tx1"/>
                </a:solidFill>
              </a:defRPr>
            </a:lvl1pPr>
          </a:lstStyle>
          <a:p>
            <a:r>
              <a:rPr lang="it-IT" dirty="0" smtClean="0"/>
              <a:t>Fare clic per modificare lo stile del titolo</a:t>
            </a:r>
            <a:endParaRPr lang="en-US" dirty="0"/>
          </a:p>
        </p:txBody>
      </p:sp>
      <p:sp>
        <p:nvSpPr>
          <p:cNvPr id="9" name="Subtitle 8"/>
          <p:cNvSpPr>
            <a:spLocks noGrp="1"/>
          </p:cNvSpPr>
          <p:nvPr>
            <p:ph type="subTitle" idx="1"/>
          </p:nvPr>
        </p:nvSpPr>
        <p:spPr>
          <a:xfrm>
            <a:off x="1219200" y="5124450"/>
            <a:ext cx="6858000" cy="533400"/>
          </a:xfrm>
        </p:spPr>
        <p:txBody>
          <a:bodyPr anchor="ct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dirty="0" smtClean="0"/>
              <a:t>Fare clic per modificare lo stile del sottotitolo dello schema</a:t>
            </a:r>
            <a:endParaRPr lang="en-US" dirty="0"/>
          </a:p>
        </p:txBody>
      </p:sp>
      <p:sp>
        <p:nvSpPr>
          <p:cNvPr id="14" name="Date Placeholder 27"/>
          <p:cNvSpPr>
            <a:spLocks noGrp="1"/>
          </p:cNvSpPr>
          <p:nvPr>
            <p:ph type="dt" sz="half" idx="10"/>
          </p:nvPr>
        </p:nvSpPr>
        <p:spPr>
          <a:xfrm>
            <a:off x="6400800" y="6354763"/>
            <a:ext cx="2286000" cy="366712"/>
          </a:xfrm>
        </p:spPr>
        <p:txBody>
          <a:bodyPr/>
          <a:lstStyle>
            <a:lvl1pPr>
              <a:defRPr sz="1400"/>
            </a:lvl1pPr>
          </a:lstStyle>
          <a:p>
            <a:pPr>
              <a:defRPr/>
            </a:pPr>
            <a:fld id="{823DCB18-4AD0-43A5-B308-C0F5F507F1FF}" type="datetimeFigureOut">
              <a:rPr lang="en-US"/>
              <a:pPr>
                <a:defRPr/>
              </a:pPr>
              <a:t>8/15/2011</a:t>
            </a:fld>
            <a:endParaRPr lang="en-US"/>
          </a:p>
        </p:txBody>
      </p:sp>
      <p:sp>
        <p:nvSpPr>
          <p:cNvPr id="15"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6" name="Slide Number Placeholder 28"/>
          <p:cNvSpPr>
            <a:spLocks noGrp="1"/>
          </p:cNvSpPr>
          <p:nvPr>
            <p:ph type="sldNum" sz="quarter" idx="12"/>
          </p:nvPr>
        </p:nvSpPr>
        <p:spPr>
          <a:xfrm>
            <a:off x="1216025" y="6354763"/>
            <a:ext cx="1219200" cy="366712"/>
          </a:xfrm>
        </p:spPr>
        <p:txBody>
          <a:bodyPr/>
          <a:lstStyle>
            <a:lvl1pPr>
              <a:defRPr/>
            </a:lvl1pPr>
          </a:lstStyle>
          <a:p>
            <a:pPr>
              <a:defRPr/>
            </a:pPr>
            <a:fld id="{19E941E7-AF94-40A6-A4C4-9092E9FE5C57}"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13"/>
          <p:cNvSpPr>
            <a:spLocks noGrp="1"/>
          </p:cNvSpPr>
          <p:nvPr>
            <p:ph type="dt" sz="half" idx="10"/>
          </p:nvPr>
        </p:nvSpPr>
        <p:spPr/>
        <p:txBody>
          <a:bodyPr/>
          <a:lstStyle>
            <a:lvl1pPr>
              <a:defRPr/>
            </a:lvl1pPr>
          </a:lstStyle>
          <a:p>
            <a:pPr>
              <a:defRPr/>
            </a:pPr>
            <a:fld id="{09F370BF-EB13-4948-8A73-69F71A09849D}" type="datetimeFigureOut">
              <a:rPr lang="en-US"/>
              <a:pPr>
                <a:defRPr/>
              </a:pPr>
              <a:t>8/15/2011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D8096E9-85A3-48A3-85CD-D16BAC270D23}"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5" name="Isosceles Triang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traight Connector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3"/>
          <p:cNvSpPr>
            <a:spLocks noGrp="1"/>
          </p:cNvSpPr>
          <p:nvPr>
            <p:ph type="dt" sz="half" idx="10"/>
          </p:nvPr>
        </p:nvSpPr>
        <p:spPr/>
        <p:txBody>
          <a:bodyPr/>
          <a:lstStyle>
            <a:lvl1pPr>
              <a:defRPr/>
            </a:lvl1pPr>
          </a:lstStyle>
          <a:p>
            <a:pPr>
              <a:defRPr/>
            </a:pPr>
            <a:fld id="{33577580-9739-4799-A22F-57C0B508987A}" type="datetimeFigureOut">
              <a:rPr lang="en-US"/>
              <a:pPr>
                <a:defRPr/>
              </a:pPr>
              <a:t>8/15/2011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BB6F9A0-58AA-4549-A9F6-2696863C68FC}"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Pr>
        <a:solidFill>
          <a:schemeClr val="bg1">
            <a:alpha val="50195"/>
          </a:schemeClr>
        </a:solidFill>
        <a:effectLst/>
      </p:bgPr>
    </p:bg>
    <p:spTree>
      <p:nvGrpSpPr>
        <p:cNvPr id="1" name=""/>
        <p:cNvGrpSpPr/>
        <p:nvPr/>
      </p:nvGrpSpPr>
      <p:grpSpPr>
        <a:xfrm>
          <a:off x="0" y="0"/>
          <a:ext cx="0" cy="0"/>
          <a:chOff x="0" y="0"/>
          <a:chExt cx="0" cy="0"/>
        </a:xfrm>
      </p:grpSpPr>
      <p:pic>
        <p:nvPicPr>
          <p:cNvPr id="4"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5" name="Rectangle 17"/>
          <p:cNvSpPr>
            <a:spLocks noChangeArrowheads="1"/>
          </p:cNvSpPr>
          <p:nvPr userDrawn="1"/>
        </p:nvSpPr>
        <p:spPr bwMode="auto">
          <a:xfrm>
            <a:off x="0" y="765175"/>
            <a:ext cx="3571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6" name="Rectangle 19"/>
          <p:cNvSpPr>
            <a:spLocks noChangeArrowheads="1"/>
          </p:cNvSpPr>
          <p:nvPr userDrawn="1"/>
        </p:nvSpPr>
        <p:spPr bwMode="auto">
          <a:xfrm>
            <a:off x="828675" y="0"/>
            <a:ext cx="7491413" cy="357188"/>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7"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2" name="Title 1"/>
          <p:cNvSpPr>
            <a:spLocks noGrp="1"/>
          </p:cNvSpPr>
          <p:nvPr>
            <p:ph type="title"/>
          </p:nvPr>
        </p:nvSpPr>
        <p:spPr>
          <a:xfrm>
            <a:off x="457200" y="500042"/>
            <a:ext cx="8229600" cy="642958"/>
          </a:xfrm>
        </p:spPr>
        <p:txBody>
          <a:bodyPr/>
          <a:lstStyle/>
          <a:p>
            <a:r>
              <a:rPr lang="it-IT" dirty="0" smtClean="0"/>
              <a:t>Fare clic per modificare lo stile del titolo</a:t>
            </a:r>
            <a:endParaRPr lang="en-US" dirty="0"/>
          </a:p>
        </p:txBody>
      </p:sp>
      <p:sp>
        <p:nvSpPr>
          <p:cNvPr id="8" name="Content Placeholder 7"/>
          <p:cNvSpPr>
            <a:spLocks noGrp="1"/>
          </p:cNvSpPr>
          <p:nvPr>
            <p:ph sz="quarter" idx="1"/>
          </p:nvPr>
        </p:nvSpPr>
        <p:spPr>
          <a:xfrm>
            <a:off x="457200" y="1219200"/>
            <a:ext cx="8229600" cy="4937760"/>
          </a:xfrm>
        </p:spPr>
        <p:txBody>
          <a:bodyPr/>
          <a:lstStyle>
            <a:lvl1pPr>
              <a:buClr>
                <a:schemeClr val="tx2"/>
              </a:buClr>
              <a:defRPr/>
            </a:lvl1pPr>
            <a:lvl2pPr>
              <a:buClr>
                <a:schemeClr val="tx1">
                  <a:lumMod val="50000"/>
                  <a:lumOff val="50000"/>
                </a:schemeClr>
              </a:buClr>
              <a:defRPr/>
            </a:lvl2p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en-US" dirty="0"/>
          </a:p>
        </p:txBody>
      </p:sp>
      <p:sp>
        <p:nvSpPr>
          <p:cNvPr id="9" name="Date Placeholder 3"/>
          <p:cNvSpPr>
            <a:spLocks noGrp="1"/>
          </p:cNvSpPr>
          <p:nvPr>
            <p:ph type="dt" sz="half" idx="10"/>
          </p:nvPr>
        </p:nvSpPr>
        <p:spPr/>
        <p:txBody>
          <a:bodyPr/>
          <a:lstStyle>
            <a:lvl1pPr>
              <a:defRPr/>
            </a:lvl1pPr>
          </a:lstStyle>
          <a:p>
            <a:pPr>
              <a:defRPr/>
            </a:pPr>
            <a:fld id="{2B68D75E-7161-4331-AD3D-2B9730A5B33C}" type="datetimeFigureOut">
              <a:rPr lang="en-US"/>
              <a:pPr>
                <a:defRPr/>
              </a:pPr>
              <a:t>8/15/2011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DBCFFA45-37AA-4D69-83A8-8F1A56B6654C}"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it-IT" smtClean="0"/>
              <a:t>Fare clic per modificare lo stile del titolo</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stili del testo dello schema</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fld id="{33B7F088-5ECA-4031-9E7E-5F943CD39F3C}" type="datetimeFigureOut">
              <a:rPr lang="en-US"/>
              <a:pPr>
                <a:defRPr/>
              </a:pPr>
              <a:t>8/15/2011</a:t>
            </a:fld>
            <a:endParaRPr lang="en-US"/>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7A2FB48D-784E-49FB-B32B-10AEA77D8B06}"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13"/>
          <p:cNvSpPr>
            <a:spLocks noGrp="1"/>
          </p:cNvSpPr>
          <p:nvPr>
            <p:ph type="dt" sz="half" idx="10"/>
          </p:nvPr>
        </p:nvSpPr>
        <p:spPr/>
        <p:txBody>
          <a:bodyPr/>
          <a:lstStyle>
            <a:lvl1pPr>
              <a:defRPr/>
            </a:lvl1pPr>
          </a:lstStyle>
          <a:p>
            <a:pPr>
              <a:defRPr/>
            </a:pPr>
            <a:fld id="{B6A1CE52-B575-4851-A57B-11C4A6B8B605}" type="datetimeFigureOut">
              <a:rPr lang="en-US"/>
              <a:pPr>
                <a:defRPr/>
              </a:pPr>
              <a:t>8/15/2011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EA81C8B-1090-432A-8608-13CB015F8F00}"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11" name="Content Placeholder 10"/>
          <p:cNvSpPr>
            <a:spLocks noGrp="1"/>
          </p:cNvSpPr>
          <p:nvPr>
            <p:ph sz="quarter" idx="2"/>
          </p:nvPr>
        </p:nvSpPr>
        <p:spPr>
          <a:xfrm>
            <a:off x="457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13"/>
          <p:cNvSpPr>
            <a:spLocks noGrp="1"/>
          </p:cNvSpPr>
          <p:nvPr>
            <p:ph type="dt" sz="half" idx="10"/>
          </p:nvPr>
        </p:nvSpPr>
        <p:spPr/>
        <p:txBody>
          <a:bodyPr/>
          <a:lstStyle>
            <a:lvl1pPr>
              <a:defRPr/>
            </a:lvl1pPr>
          </a:lstStyle>
          <a:p>
            <a:pPr>
              <a:defRPr/>
            </a:pPr>
            <a:fld id="{3A69E4FC-CD3A-4933-AD32-BC7FC5614AF0}" type="datetimeFigureOut">
              <a:rPr lang="en-US"/>
              <a:pPr>
                <a:defRPr/>
              </a:pPr>
              <a:t>8/15/2011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4A1A87F1-3001-4C42-AE7A-2B4E7E4EFEC9}"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4" name="Date Placeholder 2"/>
          <p:cNvSpPr>
            <a:spLocks noGrp="1"/>
          </p:cNvSpPr>
          <p:nvPr>
            <p:ph type="dt" sz="half" idx="10"/>
          </p:nvPr>
        </p:nvSpPr>
        <p:spPr/>
        <p:txBody>
          <a:bodyPr/>
          <a:lstStyle>
            <a:lvl1pPr>
              <a:defRPr/>
            </a:lvl1pPr>
          </a:lstStyle>
          <a:p>
            <a:pPr>
              <a:defRPr/>
            </a:pPr>
            <a:fld id="{F4563296-4958-4EA6-AD6B-F8ADA65CDE14}" type="datetimeFigureOut">
              <a:rPr lang="en-US"/>
              <a:pPr>
                <a:defRPr/>
              </a:pPr>
              <a:t>8/15/2011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BF9A6FE0-B245-43D6-BEEB-6B9490B421B5}"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lstStyle>
          <a:p>
            <a:pPr>
              <a:defRPr/>
            </a:pPr>
            <a:fld id="{D371FCEC-9316-449F-8507-8E2140EF4545}" type="datetimeFigureOut">
              <a:rPr lang="en-US"/>
              <a:pPr>
                <a:defRPr/>
              </a:pPr>
              <a:t>8/15/2011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5E79D9EA-1C54-4423-9DE3-BCE1224F54FF}"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Straight Connector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it-IT" smtClean="0"/>
              <a:t>Fare clic per modificare lo stile del titolo</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it-IT" smtClean="0"/>
              <a:t>Fare clic per modificare stili del testo dello schema</a:t>
            </a:r>
          </a:p>
        </p:txBody>
      </p:sp>
      <p:sp>
        <p:nvSpPr>
          <p:cNvPr id="12" name="Content Placeholder 11"/>
          <p:cNvSpPr>
            <a:spLocks noGrp="1"/>
          </p:cNvSpPr>
          <p:nvPr>
            <p:ph sz="quarter" idx="1"/>
          </p:nvPr>
        </p:nvSpPr>
        <p:spPr>
          <a:xfrm>
            <a:off x="304800" y="304800"/>
            <a:ext cx="5715000" cy="57150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8" name="Date Placeholder 4"/>
          <p:cNvSpPr>
            <a:spLocks noGrp="1"/>
          </p:cNvSpPr>
          <p:nvPr>
            <p:ph type="dt" sz="half" idx="10"/>
          </p:nvPr>
        </p:nvSpPr>
        <p:spPr/>
        <p:txBody>
          <a:bodyPr/>
          <a:lstStyle>
            <a:lvl1pPr>
              <a:defRPr/>
            </a:lvl1pPr>
          </a:lstStyle>
          <a:p>
            <a:pPr>
              <a:defRPr/>
            </a:pPr>
            <a:fld id="{F96E99A0-9FF5-4EDD-A074-427CBD2AC2BF}" type="datetimeFigureOut">
              <a:rPr lang="en-US"/>
              <a:pPr>
                <a:defRPr/>
              </a:pPr>
              <a:t>8/15/2011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E081B0FF-CDBC-4063-BB89-730ACE5B3256}"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it-IT" smtClean="0"/>
              <a:t>Fare clic per modificare lo stile del titolo</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it-IT" noProof="0" smtClean="0"/>
              <a:t>Fare clic sull'icona per inserire un'immagine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it-IT" smtClean="0"/>
              <a:t>Fare clic per modificare stili del testo dello schema</a:t>
            </a:r>
          </a:p>
        </p:txBody>
      </p:sp>
      <p:sp>
        <p:nvSpPr>
          <p:cNvPr id="8" name="Date Placeholder 4"/>
          <p:cNvSpPr>
            <a:spLocks noGrp="1"/>
          </p:cNvSpPr>
          <p:nvPr>
            <p:ph type="dt" sz="half" idx="10"/>
          </p:nvPr>
        </p:nvSpPr>
        <p:spPr/>
        <p:txBody>
          <a:bodyPr/>
          <a:lstStyle>
            <a:lvl1pPr>
              <a:defRPr/>
            </a:lvl1pPr>
          </a:lstStyle>
          <a:p>
            <a:pPr>
              <a:defRPr/>
            </a:pPr>
            <a:fld id="{709F49C2-E736-477F-A7FF-B64C2962DACD}" type="datetimeFigureOut">
              <a:rPr lang="en-US"/>
              <a:pPr>
                <a:defRPr/>
              </a:pPr>
              <a:t>8/15/2011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039C7E80-8B3E-4815-9610-2E2BE6C4B0F3}"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a:t>
            </a:r>
            <a:endParaRPr lang="en-US" smtClean="0"/>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3A833EB8-87B8-4729-A619-935FD180A9AB}" type="datetimeFigureOut">
              <a:rPr lang="en-US"/>
              <a:pPr>
                <a:defRPr/>
              </a:pPr>
              <a:t>8/15/2011</a:t>
            </a:fld>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29729EBA-5AD8-4FE9-978B-F914ECE5AACE}" type="slidenum">
              <a:rPr lang="en-US"/>
              <a:pPr>
                <a:defRPr/>
              </a:pPr>
              <a:t>‹N›</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1"/>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18" r:id="rId4"/>
    <p:sldLayoutId id="2147483719" r:id="rId5"/>
    <p:sldLayoutId id="2147483724" r:id="rId6"/>
    <p:sldLayoutId id="2147483725" r:id="rId7"/>
    <p:sldLayoutId id="2147483726" r:id="rId8"/>
    <p:sldLayoutId id="2147483727" r:id="rId9"/>
    <p:sldLayoutId id="2147483720" r:id="rId10"/>
    <p:sldLayoutId id="2147483728"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cryptool.de/index.php/e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195"/>
          </a:schemeClr>
        </a:solidFill>
        <a:effectLst/>
      </p:bgPr>
    </p:bg>
    <p:spTree>
      <p:nvGrpSpPr>
        <p:cNvPr id="1" name=""/>
        <p:cNvGrpSpPr/>
        <p:nvPr/>
      </p:nvGrpSpPr>
      <p:grpSpPr>
        <a:xfrm>
          <a:off x="0" y="0"/>
          <a:ext cx="0" cy="0"/>
          <a:chOff x="0" y="0"/>
          <a:chExt cx="0" cy="0"/>
        </a:xfrm>
      </p:grpSpPr>
      <p:sp>
        <p:nvSpPr>
          <p:cNvPr id="10242" name="Title 1"/>
          <p:cNvSpPr>
            <a:spLocks noGrp="1"/>
          </p:cNvSpPr>
          <p:nvPr>
            <p:ph type="ctrTitle"/>
          </p:nvPr>
        </p:nvSpPr>
        <p:spPr/>
        <p:txBody>
          <a:bodyPr/>
          <a:lstStyle/>
          <a:p>
            <a:pPr eaLnBrk="1" hangingPunct="1"/>
            <a:r>
              <a:rPr lang="it-IT" dirty="0" smtClean="0"/>
              <a:t>INFORMATICA </a:t>
            </a:r>
          </a:p>
        </p:txBody>
      </p:sp>
      <p:sp>
        <p:nvSpPr>
          <p:cNvPr id="3" name="Subtitle 2"/>
          <p:cNvSpPr>
            <a:spLocks noGrp="1"/>
          </p:cNvSpPr>
          <p:nvPr>
            <p:ph type="subTitle" idx="1"/>
          </p:nvPr>
        </p:nvSpPr>
        <p:spPr/>
        <p:txBody>
          <a:bodyPr>
            <a:normAutofit/>
          </a:bodyPr>
          <a:lstStyle/>
          <a:p>
            <a:pPr eaLnBrk="1" fontAlgn="auto" hangingPunct="1">
              <a:spcAft>
                <a:spcPts val="0"/>
              </a:spcAft>
              <a:buFont typeface="Wingdings 3"/>
              <a:buNone/>
              <a:defRPr/>
            </a:pPr>
            <a:r>
              <a:rPr lang="it-IT" dirty="0" smtClean="0">
                <a:solidFill>
                  <a:schemeClr val="tx1"/>
                </a:solidFill>
              </a:rPr>
              <a:t>MATTEO CRISTANI</a:t>
            </a: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RSA</a:t>
            </a:r>
            <a:endParaRPr lang="it-IT" dirty="0"/>
          </a:p>
        </p:txBody>
      </p:sp>
      <p:sp>
        <p:nvSpPr>
          <p:cNvPr id="3" name="Segnaposto contenuto 2"/>
          <p:cNvSpPr>
            <a:spLocks noGrp="1"/>
          </p:cNvSpPr>
          <p:nvPr>
            <p:ph sz="quarter" idx="1"/>
          </p:nvPr>
        </p:nvSpPr>
        <p:spPr/>
        <p:txBody>
          <a:bodyPr/>
          <a:lstStyle/>
          <a:p>
            <a:pPr eaLnBrk="1" hangingPunct="1"/>
            <a:r>
              <a:rPr lang="it-IT" sz="2800" dirty="0" smtClean="0"/>
              <a:t>L'algoritmo a </a:t>
            </a:r>
            <a:r>
              <a:rPr lang="it-IT" sz="2800" b="1" dirty="0" smtClean="0"/>
              <a:t>chiave asimmetrica </a:t>
            </a:r>
            <a:r>
              <a:rPr lang="it-IT" sz="2800" dirty="0" smtClean="0"/>
              <a:t>è stato pubblicamente descritto nel 1977 da Ron </a:t>
            </a:r>
            <a:r>
              <a:rPr lang="it-IT" sz="2800" b="1" dirty="0" err="1" smtClean="0"/>
              <a:t>Rivest</a:t>
            </a:r>
            <a:r>
              <a:rPr lang="it-IT" sz="2800" dirty="0" smtClean="0"/>
              <a:t>, </a:t>
            </a:r>
            <a:r>
              <a:rPr lang="it-IT" sz="2800" dirty="0" err="1" smtClean="0"/>
              <a:t>Adi</a:t>
            </a:r>
            <a:r>
              <a:rPr lang="it-IT" sz="2800" dirty="0" smtClean="0"/>
              <a:t> </a:t>
            </a:r>
            <a:r>
              <a:rPr lang="it-IT" sz="2800" b="1" dirty="0" err="1" smtClean="0"/>
              <a:t>Shamir</a:t>
            </a:r>
            <a:r>
              <a:rPr lang="it-IT" sz="2800" dirty="0" smtClean="0"/>
              <a:t> e Leonard </a:t>
            </a:r>
            <a:r>
              <a:rPr lang="it-IT" sz="2800" b="1" dirty="0" err="1" smtClean="0"/>
              <a:t>Adleman</a:t>
            </a:r>
            <a:r>
              <a:rPr lang="it-IT" sz="2800" dirty="0" smtClean="0"/>
              <a:t> al </a:t>
            </a:r>
            <a:r>
              <a:rPr lang="it-IT" sz="2800" b="1" dirty="0" smtClean="0"/>
              <a:t>M</a:t>
            </a:r>
            <a:r>
              <a:rPr lang="it-IT" sz="2800" dirty="0" smtClean="0"/>
              <a:t>assachusetts </a:t>
            </a:r>
            <a:r>
              <a:rPr lang="it-IT" sz="2800" b="1" dirty="0" err="1" smtClean="0"/>
              <a:t>I</a:t>
            </a:r>
            <a:r>
              <a:rPr lang="it-IT" sz="2800" dirty="0" err="1" smtClean="0"/>
              <a:t>nstitute</a:t>
            </a:r>
            <a:r>
              <a:rPr lang="it-IT" sz="2800" dirty="0" smtClean="0"/>
              <a:t> </a:t>
            </a:r>
            <a:r>
              <a:rPr lang="it-IT" sz="2800" dirty="0" err="1" smtClean="0"/>
              <a:t>of</a:t>
            </a:r>
            <a:r>
              <a:rPr lang="it-IT" sz="2800" dirty="0" smtClean="0"/>
              <a:t> </a:t>
            </a:r>
            <a:r>
              <a:rPr lang="it-IT" sz="2800" b="1" dirty="0" err="1" smtClean="0"/>
              <a:t>T</a:t>
            </a:r>
            <a:r>
              <a:rPr lang="it-IT" sz="2800" dirty="0" err="1" smtClean="0"/>
              <a:t>echnology</a:t>
            </a:r>
            <a:r>
              <a:rPr lang="it-IT" sz="2800" dirty="0" smtClean="0"/>
              <a:t>. La sigla RSA deriva dalle iniziali dei cognomi dei tre creatori.</a:t>
            </a:r>
          </a:p>
          <a:p>
            <a:pPr eaLnBrk="1" hangingPunct="1"/>
            <a:r>
              <a:rPr lang="it-IT" sz="2800" dirty="0" smtClean="0"/>
              <a:t>L</a:t>
            </a:r>
            <a:r>
              <a:rPr lang="it-IT" altLang="it-IT" sz="2800" dirty="0" smtClean="0"/>
              <a:t>’</a:t>
            </a:r>
            <a:r>
              <a:rPr lang="it-IT" sz="2800" dirty="0" smtClean="0"/>
              <a:t>algoritmo è basato su particolari proprietà formali dei numeri primi con alcune centinaia di cifre.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RSA</a:t>
            </a:r>
            <a:endParaRPr lang="it-IT" dirty="0"/>
          </a:p>
        </p:txBody>
      </p:sp>
      <p:sp>
        <p:nvSpPr>
          <p:cNvPr id="3" name="Segnaposto contenuto 2"/>
          <p:cNvSpPr>
            <a:spLocks noGrp="1"/>
          </p:cNvSpPr>
          <p:nvPr>
            <p:ph sz="quarter" idx="1"/>
          </p:nvPr>
        </p:nvSpPr>
        <p:spPr/>
        <p:txBody>
          <a:bodyPr/>
          <a:lstStyle/>
          <a:p>
            <a:pPr eaLnBrk="1" hangingPunct="1"/>
            <a:r>
              <a:rPr lang="it-IT" sz="2400" dirty="0" smtClean="0"/>
              <a:t>Non è sicuro da un punto di vista matematico teorico, in quanto esiste la possibilità che tramite la conoscenza della chiave pubblica si possa decrittare un messaggio, ma l'enorme mole di calcoli e l'enorme dispendio in termini di tempo necessario per trovare la soluzione, fa di questo algoritmo un sistema di affidabilità pressoché assoluta.</a:t>
            </a:r>
          </a:p>
          <a:p>
            <a:pPr eaLnBrk="1" hangingPunct="1"/>
            <a:r>
              <a:rPr lang="it-IT" sz="2400" dirty="0" smtClean="0"/>
              <a:t>Una variante del sistema RSA è utilizzato nel pacchetto di crittografia </a:t>
            </a:r>
            <a:r>
              <a:rPr lang="it-IT" sz="2400" dirty="0" err="1" smtClean="0"/>
              <a:t>Pretty</a:t>
            </a:r>
            <a:r>
              <a:rPr lang="it-IT" sz="2400" dirty="0" smtClean="0"/>
              <a:t> </a:t>
            </a:r>
            <a:r>
              <a:rPr lang="it-IT" sz="2400" dirty="0" err="1" smtClean="0"/>
              <a:t>Good</a:t>
            </a:r>
            <a:r>
              <a:rPr lang="it-IT" sz="2400" dirty="0" smtClean="0"/>
              <a:t> Privacy (PGP). </a:t>
            </a:r>
          </a:p>
          <a:p>
            <a:pPr eaLnBrk="1" hangingPunct="1"/>
            <a:r>
              <a:rPr lang="it-IT" sz="2400" dirty="0" smtClean="0"/>
              <a:t>L'algoritmo RSA costituisce la base dei sistemi crittografici su cui si fondano i sistemi di sicurezza informatici utilizzati sulla rete Internet per autentificare gli utenti.</a:t>
            </a:r>
          </a:p>
          <a:p>
            <a:endParaRPr lang="it-IT" dirty="0" smtClean="0"/>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RSA</a:t>
            </a:r>
            <a:endParaRPr lang="it-IT" dirty="0"/>
          </a:p>
        </p:txBody>
      </p:sp>
      <p:sp>
        <p:nvSpPr>
          <p:cNvPr id="3" name="Segnaposto contenuto 2"/>
          <p:cNvSpPr>
            <a:spLocks noGrp="1"/>
          </p:cNvSpPr>
          <p:nvPr>
            <p:ph sz="quarter" idx="1"/>
          </p:nvPr>
        </p:nvSpPr>
        <p:spPr/>
        <p:txBody>
          <a:bodyPr/>
          <a:lstStyle/>
          <a:p>
            <a:pPr eaLnBrk="1" hangingPunct="1"/>
            <a:r>
              <a:rPr lang="it-IT" sz="2800" dirty="0" smtClean="0"/>
              <a:t>A deve spedire un messaggio segreto a B. </a:t>
            </a:r>
          </a:p>
          <a:p>
            <a:pPr eaLnBrk="1" hangingPunct="1"/>
            <a:r>
              <a:rPr lang="it-IT" sz="2800" dirty="0" smtClean="0"/>
              <a:t>B sceglie due numeri primi molto grandi (per esempio da 300 cifre) e li moltiplica con il suo computer (impiegando meno di un secondo).</a:t>
            </a:r>
          </a:p>
          <a:p>
            <a:pPr eaLnBrk="1" hangingPunct="1"/>
            <a:r>
              <a:rPr lang="it-IT" sz="2800" dirty="0" smtClean="0"/>
              <a:t>B invia il numero che ha ottenuto ad A. </a:t>
            </a:r>
            <a:r>
              <a:rPr lang="it-IT" sz="2800" i="1" dirty="0" smtClean="0"/>
              <a:t>Chiunque può vedere questo numero.</a:t>
            </a:r>
          </a:p>
          <a:p>
            <a:pPr eaLnBrk="1" hangingPunct="1"/>
            <a:r>
              <a:rPr lang="it-IT" sz="2800" dirty="0" smtClean="0"/>
              <a:t>A usa questo numero per cifrare il messaggio</a:t>
            </a:r>
          </a:p>
          <a:p>
            <a:pPr eaLnBrk="1" hangingPunct="1"/>
            <a:r>
              <a:rPr lang="it-IT" sz="2800" dirty="0" smtClean="0"/>
              <a:t>A manda il messaggio cifrato a B, </a:t>
            </a:r>
            <a:r>
              <a:rPr lang="it-IT" sz="2800" i="1" dirty="0" smtClean="0"/>
              <a:t>chiunque può vederlo ma non decifrarlo</a:t>
            </a:r>
          </a:p>
          <a:p>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RSA</a:t>
            </a:r>
            <a:endParaRPr lang="it-IT" dirty="0"/>
          </a:p>
        </p:txBody>
      </p:sp>
      <p:sp>
        <p:nvSpPr>
          <p:cNvPr id="3" name="Segnaposto contenuto 2"/>
          <p:cNvSpPr>
            <a:spLocks noGrp="1"/>
          </p:cNvSpPr>
          <p:nvPr>
            <p:ph sz="quarter" idx="1"/>
          </p:nvPr>
        </p:nvSpPr>
        <p:spPr/>
        <p:txBody>
          <a:bodyPr/>
          <a:lstStyle/>
          <a:p>
            <a:pPr eaLnBrk="1" hangingPunct="1"/>
            <a:r>
              <a:rPr lang="it-IT" sz="2400" dirty="0" smtClean="0"/>
              <a:t>B riceve il messaggio e utilizzando i due fattori primi che solo lui conosce lo decifra.</a:t>
            </a:r>
          </a:p>
          <a:p>
            <a:pPr eaLnBrk="1" hangingPunct="1"/>
            <a:r>
              <a:rPr lang="it-IT" sz="2400" dirty="0" smtClean="0"/>
              <a:t>A e B hanno impiegato pochi secondi a cifrare e decifrare, ma chiunque avesse intercettato le loro comunicazioni impiegherebbe troppo tempo per scoprire i due fattori primi, con cui si può decifrare il messaggio.</a:t>
            </a:r>
          </a:p>
          <a:p>
            <a:pPr eaLnBrk="1" hangingPunct="1"/>
            <a:r>
              <a:rPr lang="it-IT" sz="2400" dirty="0" smtClean="0"/>
              <a:t>In realtà A e B si scambieranno con questo sistema una chiave segreta (che non occupa molto spazio), che poi useranno per comunicare tra loro usando un sistema a crittografia simmetrica, più semplice e veloce.</a:t>
            </a:r>
          </a:p>
          <a:p>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RSA</a:t>
            </a:r>
            <a:endParaRPr lang="it-IT" dirty="0"/>
          </a:p>
        </p:txBody>
      </p:sp>
      <p:sp>
        <p:nvSpPr>
          <p:cNvPr id="3" name="Segnaposto contenuto 2"/>
          <p:cNvSpPr>
            <a:spLocks noGrp="1"/>
          </p:cNvSpPr>
          <p:nvPr>
            <p:ph sz="quarter" idx="1"/>
          </p:nvPr>
        </p:nvSpPr>
        <p:spPr/>
        <p:txBody>
          <a:bodyPr/>
          <a:lstStyle/>
          <a:p>
            <a:r>
              <a:rPr lang="it-IT" dirty="0" smtClean="0"/>
              <a:t>Per quanto riguarda l</a:t>
            </a:r>
            <a:r>
              <a:rPr lang="it-IT" altLang="it-IT" dirty="0" smtClean="0"/>
              <a:t>’</a:t>
            </a:r>
            <a:r>
              <a:rPr lang="it-IT" dirty="0" smtClean="0"/>
              <a:t>algoritmo RSA l</a:t>
            </a:r>
            <a:r>
              <a:rPr lang="it-IT" altLang="it-IT" dirty="0" smtClean="0"/>
              <a:t>’</a:t>
            </a:r>
            <a:r>
              <a:rPr lang="it-IT" dirty="0" smtClean="0"/>
              <a:t>attacco a forza bruta (ovvero ottenere i due numeri primi usati per creare la chiave pubblica), è una procedura lentissima. </a:t>
            </a:r>
          </a:p>
          <a:p>
            <a:r>
              <a:rPr lang="it-IT" dirty="0" smtClean="0"/>
              <a:t>L</a:t>
            </a:r>
            <a:r>
              <a:rPr lang="it-IT" altLang="it-IT" dirty="0" smtClean="0"/>
              <a:t>’</a:t>
            </a:r>
            <a:r>
              <a:rPr lang="it-IT" dirty="0" smtClean="0"/>
              <a:t>attacco più veloce è durato 5 mesi utilizzando 80 processori da 2,2GHz</a:t>
            </a:r>
          </a:p>
          <a:p>
            <a:r>
              <a:rPr lang="it-IT" dirty="0" smtClean="0"/>
              <a:t>Questi dati consentono di dire che l</a:t>
            </a:r>
            <a:r>
              <a:rPr lang="it-IT" altLang="it-IT" dirty="0" smtClean="0"/>
              <a:t>’</a:t>
            </a:r>
            <a:r>
              <a:rPr lang="it-IT" dirty="0" smtClean="0"/>
              <a:t>algoritmo è sufficientemente sicuro.</a:t>
            </a:r>
          </a:p>
          <a:p>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SICUREZZA SU RETE 1994-</a:t>
            </a:r>
            <a:endParaRPr lang="it-IT" dirty="0"/>
          </a:p>
        </p:txBody>
      </p:sp>
      <p:sp>
        <p:nvSpPr>
          <p:cNvPr id="3" name="Segnaposto contenuto 2"/>
          <p:cNvSpPr>
            <a:spLocks noGrp="1"/>
          </p:cNvSpPr>
          <p:nvPr>
            <p:ph sz="quarter" idx="1"/>
          </p:nvPr>
        </p:nvSpPr>
        <p:spPr/>
        <p:txBody>
          <a:bodyPr/>
          <a:lstStyle/>
          <a:p>
            <a:pPr eaLnBrk="1" hangingPunct="1"/>
            <a:r>
              <a:rPr lang="it-IT" sz="2400" dirty="0" err="1" smtClean="0"/>
              <a:t>Transport</a:t>
            </a:r>
            <a:r>
              <a:rPr lang="it-IT" sz="2400" dirty="0" smtClean="0"/>
              <a:t> </a:t>
            </a:r>
            <a:r>
              <a:rPr lang="it-IT" sz="2400" dirty="0" err="1" smtClean="0"/>
              <a:t>Layer</a:t>
            </a:r>
            <a:r>
              <a:rPr lang="it-IT" sz="2400" dirty="0" smtClean="0"/>
              <a:t> Security (TLS) e il suo predecessore </a:t>
            </a:r>
            <a:r>
              <a:rPr lang="it-IT" sz="2400" dirty="0" err="1" smtClean="0"/>
              <a:t>Secure</a:t>
            </a:r>
            <a:r>
              <a:rPr lang="it-IT" sz="2400" dirty="0" smtClean="0"/>
              <a:t> </a:t>
            </a:r>
            <a:r>
              <a:rPr lang="it-IT" sz="2400" dirty="0" err="1" smtClean="0"/>
              <a:t>Sockets</a:t>
            </a:r>
            <a:r>
              <a:rPr lang="it-IT" sz="2400" dirty="0" smtClean="0"/>
              <a:t> </a:t>
            </a:r>
            <a:r>
              <a:rPr lang="it-IT" sz="2400" dirty="0" err="1" smtClean="0"/>
              <a:t>Layer</a:t>
            </a:r>
            <a:r>
              <a:rPr lang="it-IT" sz="2400" dirty="0" smtClean="0"/>
              <a:t> (SSL) sono dei protocolli crittografici che permettono una comunicazione sicura e una integrità dei dati su reti TCP/IP come, ad esempio, internet. </a:t>
            </a:r>
          </a:p>
          <a:p>
            <a:pPr eaLnBrk="1" hangingPunct="1"/>
            <a:r>
              <a:rPr lang="it-IT" sz="2400" dirty="0" smtClean="0"/>
              <a:t>TLS e SSL cifrano la comunicazione dalla sorgente alla destinazione (</a:t>
            </a:r>
            <a:r>
              <a:rPr lang="it-IT" sz="2400" dirty="0" err="1" smtClean="0"/>
              <a:t>end-to-end</a:t>
            </a:r>
            <a:r>
              <a:rPr lang="it-IT" sz="2400" dirty="0" smtClean="0"/>
              <a:t>) sul livello di trasporto.</a:t>
            </a:r>
          </a:p>
          <a:p>
            <a:pPr eaLnBrk="1" hangingPunct="1"/>
            <a:r>
              <a:rPr lang="it-IT" sz="2400" dirty="0" smtClean="0"/>
              <a:t>Diverse versioni del protocollo sono ampiamente utilizzate in applicazioni come i browser, l'E-mail, messaggistica istantanea e VOIP.</a:t>
            </a:r>
          </a:p>
          <a:p>
            <a:pPr eaLnBrk="1" hangingPunct="1"/>
            <a:r>
              <a:rPr lang="it-IT" sz="2400" dirty="0" smtClean="0"/>
              <a:t>TLS è un protocollo standard IETF che è sviluppato sulla base del precedente protocollo SSL da Netscape </a:t>
            </a:r>
          </a:p>
          <a:p>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WEP</a:t>
            </a:r>
            <a:endParaRPr lang="it-IT" dirty="0"/>
          </a:p>
        </p:txBody>
      </p:sp>
      <p:sp>
        <p:nvSpPr>
          <p:cNvPr id="3" name="Segnaposto contenuto 2"/>
          <p:cNvSpPr>
            <a:spLocks noGrp="1"/>
          </p:cNvSpPr>
          <p:nvPr>
            <p:ph sz="quarter" idx="1"/>
          </p:nvPr>
        </p:nvSpPr>
        <p:spPr/>
        <p:txBody>
          <a:bodyPr/>
          <a:lstStyle/>
          <a:p>
            <a:pPr eaLnBrk="1" hangingPunct="1"/>
            <a:r>
              <a:rPr lang="it-IT" sz="2400" dirty="0" smtClean="0"/>
              <a:t>Il </a:t>
            </a:r>
            <a:r>
              <a:rPr lang="it-IT" sz="2400" dirty="0" err="1" smtClean="0"/>
              <a:t>Wired</a:t>
            </a:r>
            <a:r>
              <a:rPr lang="it-IT" sz="2400" dirty="0" smtClean="0"/>
              <a:t> </a:t>
            </a:r>
            <a:r>
              <a:rPr lang="it-IT" sz="2400" dirty="0" err="1" smtClean="0"/>
              <a:t>Equivalent</a:t>
            </a:r>
            <a:r>
              <a:rPr lang="it-IT" sz="2400" dirty="0" smtClean="0"/>
              <a:t> Privacy è parte dello standard IEEE 802.11 (ratificato nel 1999) e in particolare è quella parte dello standard che specifica il protocollo utilizzato per rendere sicure le trasmissioni radio delle reti </a:t>
            </a:r>
            <a:r>
              <a:rPr lang="it-IT" sz="2400" dirty="0" err="1" smtClean="0"/>
              <a:t>Wi-Fi</a:t>
            </a:r>
            <a:r>
              <a:rPr lang="it-IT" sz="2400" dirty="0" smtClean="0"/>
              <a:t>. </a:t>
            </a:r>
          </a:p>
          <a:p>
            <a:pPr eaLnBrk="1" hangingPunct="1"/>
            <a:r>
              <a:rPr lang="it-IT" sz="2400" dirty="0" smtClean="0"/>
              <a:t>WEP è stato progettato per fornire una sicurezza comparabile a quelle delle normali LAN basate su cavo. </a:t>
            </a:r>
          </a:p>
          <a:p>
            <a:pPr eaLnBrk="1" hangingPunct="1"/>
            <a:r>
              <a:rPr lang="it-IT" sz="2400" dirty="0" smtClean="0"/>
              <a:t>WEP adesso viene considerato un sottoinsieme del più sicuro standard </a:t>
            </a:r>
            <a:r>
              <a:rPr lang="it-IT" sz="2400" dirty="0" err="1" smtClean="0"/>
              <a:t>Wi-Fi</a:t>
            </a:r>
            <a:r>
              <a:rPr lang="it-IT" sz="2400" dirty="0" smtClean="0"/>
              <a:t> </a:t>
            </a:r>
            <a:r>
              <a:rPr lang="it-IT" sz="2400" dirty="0" err="1" smtClean="0"/>
              <a:t>Protected</a:t>
            </a:r>
            <a:r>
              <a:rPr lang="it-IT" sz="2400" dirty="0" smtClean="0"/>
              <a:t> Access (WPA) rilasciato nel 2003 e facente parte dell'IEEE 802.11i. </a:t>
            </a:r>
          </a:p>
          <a:p>
            <a:pPr eaLnBrk="1" hangingPunct="1"/>
            <a:r>
              <a:rPr lang="it-IT" sz="2400" dirty="0" smtClean="0"/>
              <a:t>Il WEP viene ritenuto il minimo indispensabile per impedire a un utente casuale di accedere alla rete locale.</a:t>
            </a:r>
          </a:p>
          <a:p>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WPA</a:t>
            </a:r>
            <a:endParaRPr lang="it-IT" dirty="0"/>
          </a:p>
        </p:txBody>
      </p:sp>
      <p:sp>
        <p:nvSpPr>
          <p:cNvPr id="3" name="Segnaposto contenuto 2"/>
          <p:cNvSpPr>
            <a:spLocks noGrp="1"/>
          </p:cNvSpPr>
          <p:nvPr>
            <p:ph sz="quarter" idx="1"/>
          </p:nvPr>
        </p:nvSpPr>
        <p:spPr/>
        <p:txBody>
          <a:bodyPr/>
          <a:lstStyle/>
          <a:p>
            <a:pPr eaLnBrk="1" hangingPunct="1"/>
            <a:r>
              <a:rPr lang="it-IT" sz="2400" dirty="0" err="1" smtClean="0"/>
              <a:t>Wi-Fi</a:t>
            </a:r>
            <a:r>
              <a:rPr lang="it-IT" sz="2400" dirty="0" smtClean="0"/>
              <a:t> </a:t>
            </a:r>
            <a:r>
              <a:rPr lang="it-IT" sz="2400" dirty="0" err="1" smtClean="0"/>
              <a:t>Protected</a:t>
            </a:r>
            <a:r>
              <a:rPr lang="it-IT" sz="2400" dirty="0" smtClean="0"/>
              <a:t> Access (WPA) è un protocollo per la sicurezza delle reti senza filo </a:t>
            </a:r>
            <a:r>
              <a:rPr lang="it-IT" sz="2400" dirty="0" err="1" smtClean="0"/>
              <a:t>Wi-Fi</a:t>
            </a:r>
            <a:r>
              <a:rPr lang="it-IT" sz="2400" dirty="0" smtClean="0"/>
              <a:t> creato nel 2003 per tamponare i problemi di scarsa sicurezza del precedente protocollo di sicurezza, il WEP. </a:t>
            </a:r>
          </a:p>
          <a:p>
            <a:pPr eaLnBrk="1" hangingPunct="1"/>
            <a:r>
              <a:rPr lang="it-IT" sz="2400" dirty="0" smtClean="0"/>
              <a:t>Studi sul WEP avevano individuato delle falle nella sicurezza talmente gravi da renderlo quasi inutile. </a:t>
            </a:r>
          </a:p>
          <a:p>
            <a:pPr eaLnBrk="1" hangingPunct="1"/>
            <a:r>
              <a:rPr lang="it-IT" sz="2400" dirty="0" smtClean="0"/>
              <a:t>Il WPA implementa parte del protocollo IEEE 802.11i e rappresenta un passaggio intermedio per il raggiungimento della piena sicurezza. </a:t>
            </a:r>
          </a:p>
          <a:p>
            <a:pPr eaLnBrk="1" hangingPunct="1"/>
            <a:r>
              <a:rPr lang="it-IT" sz="2400" dirty="0" smtClean="0"/>
              <a:t>Questa verrà raggiunta quando i dispositivi implementeranno completamente lo standard IEEE 802.11i.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RIFERIMENTI</a:t>
            </a:r>
            <a:endParaRPr lang="it-IT" dirty="0"/>
          </a:p>
        </p:txBody>
      </p:sp>
      <p:sp>
        <p:nvSpPr>
          <p:cNvPr id="3" name="Segnaposto contenuto 2"/>
          <p:cNvSpPr>
            <a:spLocks noGrp="1"/>
          </p:cNvSpPr>
          <p:nvPr>
            <p:ph sz="quarter" idx="1"/>
          </p:nvPr>
        </p:nvSpPr>
        <p:spPr/>
        <p:txBody>
          <a:bodyPr/>
          <a:lstStyle/>
          <a:p>
            <a:pPr eaLnBrk="1" hangingPunct="1"/>
            <a:r>
              <a:rPr lang="it-IT" sz="2800" dirty="0" err="1" smtClean="0"/>
              <a:t>CrypTool</a:t>
            </a:r>
            <a:r>
              <a:rPr lang="it-IT" sz="2800" dirty="0" smtClean="0"/>
              <a:t> è un software libero e open source di e-learning per Microsoft Windows che illustra i concetti fondamentali della crittografia in via pratica. </a:t>
            </a:r>
          </a:p>
          <a:p>
            <a:pPr eaLnBrk="1" hangingPunct="1"/>
            <a:r>
              <a:rPr lang="it-IT" sz="2800" dirty="0" smtClean="0"/>
              <a:t>Scritto in C++, è disponibile in inglese, in tedesco, in spagnolo e in polacco. </a:t>
            </a:r>
          </a:p>
          <a:p>
            <a:pPr eaLnBrk="1" hangingPunct="1"/>
            <a:r>
              <a:rPr lang="it-IT" sz="2800" dirty="0" smtClean="0"/>
              <a:t>La versione scritta in Java, che prende il nome di </a:t>
            </a:r>
            <a:r>
              <a:rPr lang="it-IT" sz="2800" dirty="0" err="1" smtClean="0"/>
              <a:t>JCrypTool</a:t>
            </a:r>
            <a:r>
              <a:rPr lang="it-IT" sz="2800" dirty="0" smtClean="0"/>
              <a:t>, è disponibile da agosto 2007.</a:t>
            </a:r>
          </a:p>
          <a:p>
            <a:pPr eaLnBrk="1" hangingPunct="1"/>
            <a:r>
              <a:rPr lang="it-IT" sz="2800" dirty="0" smtClean="0">
                <a:hlinkClick r:id="rId2"/>
              </a:rPr>
              <a:t>http://www.cryptool.de/</a:t>
            </a:r>
            <a:r>
              <a:rPr lang="it-IT" sz="2800" dirty="0" err="1" smtClean="0">
                <a:hlinkClick r:id="rId2"/>
              </a:rPr>
              <a:t>index.php</a:t>
            </a:r>
            <a:r>
              <a:rPr lang="it-IT" sz="2800" smtClean="0">
                <a:hlinkClick r:id="rId2"/>
              </a:rPr>
              <a:t>/en</a:t>
            </a:r>
            <a:r>
              <a:rPr lang="it-IT" sz="2800" smtClean="0"/>
              <a:t> </a:t>
            </a:r>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500063"/>
            <a:ext cx="8229600" cy="642937"/>
          </a:xfrm>
        </p:spPr>
        <p:txBody>
          <a:bodyPr/>
          <a:lstStyle/>
          <a:p>
            <a:pPr eaLnBrk="1" hangingPunct="1"/>
            <a:r>
              <a:rPr lang="it-IT" dirty="0" smtClean="0"/>
              <a:t>INDICE</a:t>
            </a:r>
          </a:p>
        </p:txBody>
      </p:sp>
      <p:sp>
        <p:nvSpPr>
          <p:cNvPr id="11267" name="Content Placeholder 2"/>
          <p:cNvSpPr>
            <a:spLocks noGrp="1"/>
          </p:cNvSpPr>
          <p:nvPr>
            <p:ph sz="quarter" idx="1"/>
          </p:nvPr>
        </p:nvSpPr>
        <p:spPr>
          <a:xfrm>
            <a:off x="467544" y="1196753"/>
            <a:ext cx="8229600" cy="720080"/>
          </a:xfrm>
        </p:spPr>
        <p:txBody>
          <a:bodyPr/>
          <a:lstStyle/>
          <a:p>
            <a:pPr eaLnBrk="1" hangingPunct="1"/>
            <a:r>
              <a:rPr lang="it-IT" dirty="0" smtClean="0"/>
              <a:t>CICLO DELLE LEZIONI</a:t>
            </a:r>
          </a:p>
        </p:txBody>
      </p:sp>
      <p:graphicFrame>
        <p:nvGraphicFramePr>
          <p:cNvPr id="5" name="Tabella 4"/>
          <p:cNvGraphicFramePr>
            <a:graphicFrameLocks noGrp="1"/>
          </p:cNvGraphicFramePr>
          <p:nvPr/>
        </p:nvGraphicFramePr>
        <p:xfrm>
          <a:off x="1115616" y="1844824"/>
          <a:ext cx="6984775" cy="4104456"/>
        </p:xfrm>
        <a:graphic>
          <a:graphicData uri="http://schemas.openxmlformats.org/drawingml/2006/table">
            <a:tbl>
              <a:tblPr firstRow="1" bandRow="1">
                <a:tableStyleId>{616DA210-FB5B-4158-B5E0-FEB733F419BA}</a:tableStyleId>
              </a:tblPr>
              <a:tblGrid>
                <a:gridCol w="1396955"/>
                <a:gridCol w="1396955"/>
                <a:gridCol w="1396955"/>
                <a:gridCol w="1396955"/>
                <a:gridCol w="1396955"/>
              </a:tblGrid>
              <a:tr h="1026114">
                <a:tc>
                  <a:txBody>
                    <a:bodyPr/>
                    <a:lstStyle/>
                    <a:p>
                      <a:pPr marL="0" algn="l" rtl="0" eaLnBrk="1" latinLnBrk="0" hangingPunct="1"/>
                      <a:r>
                        <a:rPr kumimoji="0" lang="it-IT" b="1" kern="1200" dirty="0" smtClean="0">
                          <a:solidFill>
                            <a:schemeClr val="tx1"/>
                          </a:solidFill>
                          <a:latin typeface="+mn-lt"/>
                          <a:ea typeface="+mn-ea"/>
                          <a:cs typeface="+mn-cs"/>
                        </a:rPr>
                        <a:t>LEZ. 1</a:t>
                      </a:r>
                    </a:p>
                    <a:p>
                      <a:r>
                        <a:rPr kumimoji="0" lang="it-IT" sz="1200" b="0" i="1" kern="1200" dirty="0" smtClean="0">
                          <a:solidFill>
                            <a:schemeClr val="tx1"/>
                          </a:solidFill>
                          <a:latin typeface="+mn-lt"/>
                          <a:ea typeface="+mn-ea"/>
                          <a:cs typeface="+mn-cs"/>
                        </a:rPr>
                        <a:t>INTRODUZIONE AL CORSO</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a:t>
                      </a:r>
                      <a:r>
                        <a:rPr lang="it-IT" dirty="0" smtClean="0"/>
                        <a:t>.</a:t>
                      </a:r>
                      <a:r>
                        <a:rPr lang="it-IT" baseline="0" dirty="0" smtClean="0"/>
                        <a:t> 2	</a:t>
                      </a:r>
                      <a:endParaRPr lang="it-IT" dirty="0" smtClean="0"/>
                    </a:p>
                    <a:p>
                      <a:r>
                        <a:rPr kumimoji="0" lang="it-IT" sz="1200" b="0" i="1" kern="1200" dirty="0" smtClean="0">
                          <a:solidFill>
                            <a:schemeClr val="tx1"/>
                          </a:solidFill>
                          <a:latin typeface="+mn-lt"/>
                          <a:ea typeface="+mn-ea"/>
                          <a:cs typeface="+mn-cs"/>
                        </a:rPr>
                        <a:t>I CALCOLATORI </a:t>
                      </a:r>
                      <a:br>
                        <a:rPr kumimoji="0" lang="it-IT" sz="1200" b="0" i="1" kern="1200" dirty="0" smtClean="0">
                          <a:solidFill>
                            <a:schemeClr val="tx1"/>
                          </a:solidFill>
                          <a:latin typeface="+mn-lt"/>
                          <a:ea typeface="+mn-ea"/>
                          <a:cs typeface="+mn-cs"/>
                        </a:rPr>
                      </a:br>
                      <a:r>
                        <a:rPr kumimoji="0" lang="it-IT" sz="1200" b="0" i="1" kern="1200" dirty="0" smtClean="0">
                          <a:solidFill>
                            <a:schemeClr val="tx1"/>
                          </a:solidFill>
                          <a:latin typeface="+mn-lt"/>
                          <a:ea typeface="+mn-ea"/>
                          <a:cs typeface="+mn-cs"/>
                        </a:rPr>
                        <a:t>ELETTRONICI</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3</a:t>
                      </a:r>
                    </a:p>
                    <a:p>
                      <a:pPr marL="0" algn="l" rtl="0" eaLnBrk="1" latinLnBrk="0" hangingPunct="1"/>
                      <a:r>
                        <a:rPr kumimoji="0" lang="it-IT" sz="1200" b="0" i="1" kern="1200" dirty="0" smtClean="0">
                          <a:solidFill>
                            <a:schemeClr val="tx1"/>
                          </a:solidFill>
                          <a:latin typeface="+mn-lt"/>
                          <a:ea typeface="+mn-ea"/>
                          <a:cs typeface="+mn-cs"/>
                        </a:rPr>
                        <a:t>ELEMENTI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TEORIA DELL’</a:t>
                      </a:r>
                      <a:br>
                        <a:rPr kumimoji="0" lang="it-IT" sz="1200" b="0" i="1" kern="1200" dirty="0" smtClean="0">
                          <a:solidFill>
                            <a:schemeClr val="tx1"/>
                          </a:solidFill>
                          <a:latin typeface="+mn-lt"/>
                          <a:ea typeface="+mn-ea"/>
                          <a:cs typeface="+mn-cs"/>
                        </a:rPr>
                      </a:br>
                      <a:r>
                        <a:rPr kumimoji="0" lang="it-IT" sz="1200" b="0" i="1" kern="1200" dirty="0" smtClean="0">
                          <a:solidFill>
                            <a:schemeClr val="tx1"/>
                          </a:solidFill>
                          <a:latin typeface="+mn-lt"/>
                          <a:ea typeface="+mn-ea"/>
                          <a:cs typeface="+mn-cs"/>
                        </a:rPr>
                        <a:t>INFORMAZIONE</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LEZ.</a:t>
                      </a:r>
                      <a:r>
                        <a:rPr lang="it-IT" baseline="0" dirty="0" smtClean="0"/>
                        <a:t> 4</a:t>
                      </a:r>
                      <a:endParaRPr lang="it-IT" dirty="0" smtClean="0"/>
                    </a:p>
                    <a:p>
                      <a:r>
                        <a:rPr kumimoji="0" lang="it-IT" sz="1200" b="0" i="1" kern="1200" dirty="0" smtClean="0">
                          <a:solidFill>
                            <a:schemeClr val="tx1"/>
                          </a:solidFill>
                          <a:latin typeface="+mn-lt"/>
                          <a:ea typeface="+mn-ea"/>
                          <a:cs typeface="+mn-cs"/>
                        </a:rPr>
                        <a:t>MISURE DELLA INFORMAZIONE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LEZ.</a:t>
                      </a:r>
                      <a:r>
                        <a:rPr lang="it-IT" baseline="0" dirty="0" smtClean="0"/>
                        <a:t> 5</a:t>
                      </a:r>
                      <a:endParaRPr lang="it-IT" dirty="0" smtClean="0"/>
                    </a:p>
                    <a:p>
                      <a:pPr marL="0" algn="l" rtl="0" eaLnBrk="1" latinLnBrk="0" hangingPunct="1"/>
                      <a:r>
                        <a:rPr kumimoji="0" lang="it-IT" sz="1200" b="0" i="1" kern="1200" dirty="0" smtClean="0">
                          <a:solidFill>
                            <a:schemeClr val="tx1"/>
                          </a:solidFill>
                          <a:latin typeface="+mn-lt"/>
                          <a:ea typeface="+mn-ea"/>
                          <a:cs typeface="+mn-cs"/>
                        </a:rPr>
                        <a:t>CALCOLO BINARIO: CONVERSIONI</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BASE</a:t>
                      </a:r>
                      <a:endParaRPr kumimoji="0" lang="it-IT" sz="1200" b="0" i="1" kern="1200" dirty="0" smtClean="0">
                        <a:solidFill>
                          <a:schemeClr val="tx1"/>
                        </a:solidFill>
                        <a:latin typeface="+mn-lt"/>
                        <a:ea typeface="+mn-ea"/>
                        <a:cs typeface="+mn-cs"/>
                      </a:endParaRPr>
                    </a:p>
                  </a:txBody>
                  <a:tcPr/>
                </a:tc>
              </a:tr>
              <a:tr h="1026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6</a:t>
                      </a:r>
                    </a:p>
                    <a:p>
                      <a:r>
                        <a:rPr kumimoji="0" lang="it-IT" sz="1200" b="0" i="1" kern="1200" dirty="0" smtClean="0">
                          <a:solidFill>
                            <a:schemeClr val="tx1"/>
                          </a:solidFill>
                          <a:latin typeface="+mn-lt"/>
                          <a:ea typeface="+mn-ea"/>
                          <a:cs typeface="+mn-cs"/>
                        </a:rPr>
                        <a:t>CALCOLO BINARIO: OPERAZIONI</a:t>
                      </a:r>
                      <a:r>
                        <a:rPr kumimoji="0" lang="it-IT" sz="1200" b="0" i="1" kern="1200" baseline="0" dirty="0" smtClean="0">
                          <a:solidFill>
                            <a:schemeClr val="tx1"/>
                          </a:solidFill>
                          <a:latin typeface="+mn-lt"/>
                          <a:ea typeface="+mn-ea"/>
                          <a:cs typeface="+mn-cs"/>
                        </a:rPr>
                        <a:t> IN BASE 2</a:t>
                      </a: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7</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CALCOLO BINARIO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8</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CALCOLO BINARIO</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9</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PORTE</a:t>
                      </a:r>
                      <a:r>
                        <a:rPr kumimoji="0" lang="it-IT" sz="1200" b="0" i="1" kern="1200" baseline="0" dirty="0" smtClean="0">
                          <a:solidFill>
                            <a:schemeClr val="tx1"/>
                          </a:solidFill>
                          <a:latin typeface="+mn-lt"/>
                          <a:ea typeface="+mn-ea"/>
                          <a:cs typeface="+mn-cs"/>
                        </a:rPr>
                        <a:t> LOGICHE</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PROGETTO</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CIRCUITI DIGITALI</a:t>
                      </a:r>
                      <a:endParaRPr kumimoji="0" lang="it-IT" sz="1200" b="0" i="1" kern="1200" dirty="0" smtClean="0">
                        <a:solidFill>
                          <a:schemeClr val="tx1"/>
                        </a:solidFill>
                        <a:latin typeface="+mn-lt"/>
                        <a:ea typeface="+mn-ea"/>
                        <a:cs typeface="+mn-cs"/>
                      </a:endParaRPr>
                    </a:p>
                  </a:txBody>
                  <a:tcPr/>
                </a:tc>
              </a:tr>
              <a:tr h="1026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11</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INTRODUZIONE</a:t>
                      </a:r>
                      <a:r>
                        <a:rPr kumimoji="0" lang="it-IT" sz="1200" b="0" i="1" kern="1200" baseline="0" dirty="0" smtClean="0">
                          <a:solidFill>
                            <a:schemeClr val="tx1"/>
                          </a:solidFill>
                          <a:latin typeface="+mn-lt"/>
                          <a:ea typeface="+mn-ea"/>
                          <a:cs typeface="+mn-cs"/>
                        </a:rPr>
                        <a:t> AGLI ALGORITMI</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12</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PRODUTTIVITA’ INDIVIDUALE</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13</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IL</a:t>
                      </a:r>
                      <a:r>
                        <a:rPr kumimoji="0" lang="it-IT" sz="1200" b="0" i="1" kern="1200" baseline="0" dirty="0" smtClean="0">
                          <a:solidFill>
                            <a:schemeClr val="tx1"/>
                          </a:solidFill>
                          <a:latin typeface="+mn-lt"/>
                          <a:ea typeface="+mn-ea"/>
                          <a:cs typeface="+mn-cs"/>
                        </a:rPr>
                        <a:t> WEB</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14</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RICERCA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DOCUMENTI</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15</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USO DEI MOTORI</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RICERCA</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r>
              <a:tr h="1026114">
                <a:tc>
                  <a:txBody>
                    <a:bodyPr/>
                    <a:lstStyle/>
                    <a:p>
                      <a:r>
                        <a:rPr kumimoji="0" lang="it-IT" b="1" kern="1200" dirty="0" smtClean="0">
                          <a:solidFill>
                            <a:schemeClr val="tx1"/>
                          </a:solidFill>
                          <a:latin typeface="+mn-lt"/>
                          <a:ea typeface="+mn-ea"/>
                          <a:cs typeface="+mn-cs"/>
                        </a:rPr>
                        <a:t>LEZ. 16</a:t>
                      </a:r>
                    </a:p>
                    <a:p>
                      <a:r>
                        <a:rPr kumimoji="0" lang="it-IT" sz="1200" b="0" i="1" kern="1200" dirty="0" smtClean="0">
                          <a:solidFill>
                            <a:schemeClr val="tx1"/>
                          </a:solidFill>
                          <a:latin typeface="+mn-lt"/>
                          <a:ea typeface="+mn-ea"/>
                          <a:cs typeface="+mn-cs"/>
                        </a:rPr>
                        <a:t>SICUREZZA INFORMATICA</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17</a:t>
                      </a:r>
                      <a:r>
                        <a:rPr kumimoji="0" lang="it-IT" sz="1200" b="0" i="1" kern="1200" dirty="0" smtClean="0">
                          <a:solidFill>
                            <a:schemeClr val="tx1"/>
                          </a:solidFill>
                          <a:latin typeface="+mn-lt"/>
                          <a:ea typeface="+mn-ea"/>
                          <a:cs typeface="+mn-cs"/>
                        </a:rPr>
                        <a:t>	</a:t>
                      </a:r>
                    </a:p>
                    <a:p>
                      <a:r>
                        <a:rPr kumimoji="0" lang="it-IT" sz="1200" b="0" i="1" kern="1200" dirty="0" smtClean="0">
                          <a:solidFill>
                            <a:schemeClr val="tx1"/>
                          </a:solidFill>
                          <a:latin typeface="+mn-lt"/>
                          <a:ea typeface="+mn-ea"/>
                          <a:cs typeface="+mn-cs"/>
                        </a:rPr>
                        <a:t>ELEMENTI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CRITTOGRAFIA</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rgbClr val="FF0000"/>
                          </a:solidFill>
                          <a:latin typeface="+mn-lt"/>
                          <a:ea typeface="+mn-ea"/>
                          <a:cs typeface="+mn-cs"/>
                        </a:rPr>
                        <a:t>LEZ. 18</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rgbClr val="FF0000"/>
                          </a:solidFill>
                          <a:latin typeface="+mn-lt"/>
                          <a:ea typeface="+mn-ea"/>
                          <a:cs typeface="+mn-cs"/>
                        </a:rPr>
                        <a:t>CRITTOGRAFIA ASIMMETRICA</a:t>
                      </a:r>
                      <a:endParaRPr kumimoji="0" lang="it-IT" sz="1200" b="0" i="1" kern="1200" dirty="0" smtClean="0">
                        <a:solidFill>
                          <a:srgbClr val="FF0000"/>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19</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GENERALE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20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SOMMARIO DEL CORSO</a:t>
                      </a:r>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AGENDA</a:t>
            </a:r>
            <a:endParaRPr lang="it-IT" dirty="0"/>
          </a:p>
        </p:txBody>
      </p:sp>
      <p:sp>
        <p:nvSpPr>
          <p:cNvPr id="3" name="Segnaposto contenuto 2"/>
          <p:cNvSpPr>
            <a:spLocks noGrp="1"/>
          </p:cNvSpPr>
          <p:nvPr>
            <p:ph sz="quarter" idx="1"/>
          </p:nvPr>
        </p:nvSpPr>
        <p:spPr/>
        <p:txBody>
          <a:bodyPr/>
          <a:lstStyle/>
          <a:p>
            <a:r>
              <a:rPr lang="it-IT" dirty="0" smtClean="0"/>
              <a:t>PROTOCOLLO DEL DOPPIO LUCCHETTO</a:t>
            </a:r>
          </a:p>
          <a:p>
            <a:r>
              <a:rPr lang="it-IT" dirty="0" smtClean="0"/>
              <a:t>IL METODO RSA</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PROBLEMA</a:t>
            </a:r>
            <a:endParaRPr lang="it-IT" dirty="0"/>
          </a:p>
        </p:txBody>
      </p:sp>
      <p:sp>
        <p:nvSpPr>
          <p:cNvPr id="3" name="Segnaposto contenuto 2"/>
          <p:cNvSpPr>
            <a:spLocks noGrp="1"/>
          </p:cNvSpPr>
          <p:nvPr>
            <p:ph sz="quarter" idx="1"/>
          </p:nvPr>
        </p:nvSpPr>
        <p:spPr/>
        <p:txBody>
          <a:bodyPr/>
          <a:lstStyle/>
          <a:p>
            <a:r>
              <a:rPr lang="it-IT" dirty="0" smtClean="0"/>
              <a:t>Rendere inutile la crittoanalisi</a:t>
            </a:r>
          </a:p>
          <a:p>
            <a:r>
              <a:rPr lang="it-IT" dirty="0" smtClean="0"/>
              <a:t>Ipotesi:</a:t>
            </a:r>
          </a:p>
          <a:p>
            <a:pPr lvl="1"/>
            <a:r>
              <a:rPr lang="it-IT" dirty="0" smtClean="0"/>
              <a:t>Evitare la trasmissione in chiaro della chiave</a:t>
            </a:r>
          </a:p>
          <a:p>
            <a:pPr lvl="1"/>
            <a:r>
              <a:rPr lang="it-IT" dirty="0" smtClean="0"/>
              <a:t>Evitare l’allineamento delle chiavi</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DOPPIO LUCCHETTO</a:t>
            </a:r>
            <a:endParaRPr lang="it-IT" dirty="0"/>
          </a:p>
        </p:txBody>
      </p:sp>
      <p:sp>
        <p:nvSpPr>
          <p:cNvPr id="3" name="Segnaposto contenuto 2"/>
          <p:cNvSpPr>
            <a:spLocks noGrp="1"/>
          </p:cNvSpPr>
          <p:nvPr>
            <p:ph sz="quarter" idx="1"/>
          </p:nvPr>
        </p:nvSpPr>
        <p:spPr>
          <a:xfrm>
            <a:off x="457200" y="1219200"/>
            <a:ext cx="4690864" cy="4937760"/>
          </a:xfrm>
        </p:spPr>
        <p:txBody>
          <a:bodyPr/>
          <a:lstStyle/>
          <a:p>
            <a:pPr eaLnBrk="1" hangingPunct="1"/>
            <a:r>
              <a:rPr lang="it-IT" sz="2000" dirty="0" smtClean="0">
                <a:solidFill>
                  <a:srgbClr val="FF0000"/>
                </a:solidFill>
              </a:rPr>
              <a:t>A mette il suo messaggio per B in una scatola, che chiude con un lucchetto e invia a B.</a:t>
            </a:r>
          </a:p>
          <a:p>
            <a:pPr eaLnBrk="1" hangingPunct="1"/>
            <a:r>
              <a:rPr lang="it-IT" sz="2000" dirty="0" smtClean="0">
                <a:solidFill>
                  <a:srgbClr val="FF0000"/>
                </a:solidFill>
              </a:rPr>
              <a:t>B mette il suo lucchetto alla scatola e la rispedisce ad A. </a:t>
            </a:r>
          </a:p>
          <a:p>
            <a:pPr eaLnBrk="1" hangingPunct="1"/>
            <a:r>
              <a:rPr lang="it-IT" sz="2000" dirty="0" smtClean="0">
                <a:solidFill>
                  <a:srgbClr val="FF0000"/>
                </a:solidFill>
              </a:rPr>
              <a:t>A toglie il suo lucchetto e rispedisce la scatola a B.</a:t>
            </a:r>
          </a:p>
          <a:p>
            <a:pPr eaLnBrk="1" hangingPunct="1"/>
            <a:r>
              <a:rPr lang="it-IT" sz="2000" dirty="0" smtClean="0">
                <a:solidFill>
                  <a:srgbClr val="FF0000"/>
                </a:solidFill>
              </a:rPr>
              <a:t>B toglie il suo lucchetto e legge il messaggio.</a:t>
            </a:r>
          </a:p>
          <a:p>
            <a:pPr eaLnBrk="1" hangingPunct="1"/>
            <a:r>
              <a:rPr lang="it-IT" sz="2000" dirty="0" smtClean="0"/>
              <a:t>La scatola non viaggia mai senza lucchetto</a:t>
            </a:r>
          </a:p>
          <a:p>
            <a:pPr eaLnBrk="1" hangingPunct="1"/>
            <a:r>
              <a:rPr lang="it-IT" sz="2000" dirty="0" smtClean="0"/>
              <a:t>Ne A ne B ha dovuto inviare all</a:t>
            </a:r>
            <a:r>
              <a:rPr lang="it-IT" altLang="it-IT" sz="2000" dirty="0" smtClean="0"/>
              <a:t>’</a:t>
            </a:r>
            <a:r>
              <a:rPr lang="it-IT" sz="2000" dirty="0" smtClean="0"/>
              <a:t>altro la chiave del proprio lucchetto. </a:t>
            </a:r>
          </a:p>
          <a:p>
            <a:pPr eaLnBrk="1" hangingPunct="1"/>
            <a:r>
              <a:rPr lang="it-IT" sz="2000" dirty="0" smtClean="0"/>
              <a:t>E</a:t>
            </a:r>
            <a:r>
              <a:rPr lang="it-IT" altLang="it-IT" sz="2000" dirty="0" smtClean="0"/>
              <a:t>’</a:t>
            </a:r>
            <a:r>
              <a:rPr lang="it-IT" sz="2000" dirty="0" smtClean="0"/>
              <a:t> possibile comunicare con sicurezza senza dover effettuare un preventivo scambio delle chiavi ! ! !</a:t>
            </a:r>
          </a:p>
          <a:p>
            <a:endParaRPr lang="it-IT" sz="2000" dirty="0"/>
          </a:p>
        </p:txBody>
      </p:sp>
      <p:pic>
        <p:nvPicPr>
          <p:cNvPr id="4" name="Segnaposto contenuto 5"/>
          <p:cNvPicPr>
            <a:picLocks noChangeAspect="1"/>
          </p:cNvPicPr>
          <p:nvPr/>
        </p:nvPicPr>
        <p:blipFill>
          <a:blip r:embed="rId2" cstate="print"/>
          <a:srcRect t="-39587" b="-39587"/>
          <a:stretch>
            <a:fillRect/>
          </a:stretch>
        </p:blipFill>
        <p:spPr>
          <a:xfrm>
            <a:off x="5220072" y="1700808"/>
            <a:ext cx="3366732" cy="377301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DIFFIE-HELLMAN</a:t>
            </a:r>
            <a:endParaRPr lang="it-IT" dirty="0"/>
          </a:p>
        </p:txBody>
      </p:sp>
      <p:sp>
        <p:nvSpPr>
          <p:cNvPr id="3" name="Segnaposto contenuto 2"/>
          <p:cNvSpPr>
            <a:spLocks noGrp="1"/>
          </p:cNvSpPr>
          <p:nvPr>
            <p:ph sz="quarter" idx="1"/>
          </p:nvPr>
        </p:nvSpPr>
        <p:spPr/>
        <p:txBody>
          <a:bodyPr/>
          <a:lstStyle/>
          <a:p>
            <a:pPr eaLnBrk="1" hangingPunct="1"/>
            <a:r>
              <a:rPr lang="it-IT" sz="2400" dirty="0" smtClean="0"/>
              <a:t>Tutti i sistemi di cifratura classici sono detti a chiave segreta ed utilizzano la stessa chiave sia per cifrare che per decifrare. </a:t>
            </a:r>
          </a:p>
          <a:p>
            <a:pPr eaLnBrk="1" hangingPunct="1"/>
            <a:r>
              <a:rPr lang="it-IT" sz="2400" dirty="0" smtClean="0"/>
              <a:t>Questo costituisce un problema non indifferente se pensiamo all'utilizzo della crittografia per la comunicazione a distanza, infatti le due parti devono riuscire in qualche modo a scambiarsi la chiave con la certezza che nessuno ne venga a conoscenza. </a:t>
            </a:r>
          </a:p>
          <a:p>
            <a:pPr eaLnBrk="1" hangingPunct="1"/>
            <a:r>
              <a:rPr lang="it-IT" sz="2400" dirty="0" smtClean="0"/>
              <a:t>La soluzione a questo tipo di problema fu proposta nel 1975 da </a:t>
            </a:r>
            <a:r>
              <a:rPr lang="it-IT" sz="2400" dirty="0" err="1" smtClean="0"/>
              <a:t>Whitfield</a:t>
            </a:r>
            <a:r>
              <a:rPr lang="it-IT" sz="2400" dirty="0" smtClean="0"/>
              <a:t> </a:t>
            </a:r>
            <a:r>
              <a:rPr lang="it-IT" sz="2400" dirty="0" err="1" smtClean="0"/>
              <a:t>Diffie</a:t>
            </a:r>
            <a:r>
              <a:rPr lang="it-IT" sz="2400" dirty="0" smtClean="0"/>
              <a:t> e Martin </a:t>
            </a:r>
            <a:r>
              <a:rPr lang="it-IT" sz="2400" dirty="0" err="1" smtClean="0"/>
              <a:t>Hellman</a:t>
            </a:r>
            <a:r>
              <a:rPr lang="it-IT" sz="2400" dirty="0" smtClean="0"/>
              <a:t>, col tributo di Ralph C. </a:t>
            </a:r>
            <a:r>
              <a:rPr lang="it-IT" sz="2400" dirty="0" err="1" smtClean="0"/>
              <a:t>Merkle</a:t>
            </a:r>
            <a:r>
              <a:rPr lang="it-IT" sz="2400" dirty="0" smtClean="0"/>
              <a:t>, che ebbero un'intuizione che rivoluzionò il mondo della crittografia.</a:t>
            </a:r>
          </a:p>
          <a:p>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CRITTOGRAFIA ASIMMETRICA</a:t>
            </a:r>
            <a:endParaRPr lang="it-IT" dirty="0"/>
          </a:p>
        </p:txBody>
      </p:sp>
      <p:sp>
        <p:nvSpPr>
          <p:cNvPr id="3" name="Segnaposto contenuto 2"/>
          <p:cNvSpPr>
            <a:spLocks noGrp="1"/>
          </p:cNvSpPr>
          <p:nvPr>
            <p:ph sz="quarter" idx="1"/>
          </p:nvPr>
        </p:nvSpPr>
        <p:spPr/>
        <p:txBody>
          <a:bodyPr/>
          <a:lstStyle/>
          <a:p>
            <a:pPr eaLnBrk="1" hangingPunct="1"/>
            <a:r>
              <a:rPr lang="it-IT" sz="2800" dirty="0" err="1" smtClean="0"/>
              <a:t>Diffie</a:t>
            </a:r>
            <a:r>
              <a:rPr lang="it-IT" sz="2800" dirty="0" smtClean="0"/>
              <a:t> ed </a:t>
            </a:r>
            <a:r>
              <a:rPr lang="it-IT" sz="2800" dirty="0" err="1" smtClean="0"/>
              <a:t>Hellman</a:t>
            </a:r>
            <a:r>
              <a:rPr lang="it-IT" sz="2800" dirty="0" smtClean="0"/>
              <a:t> pensarono ad un sistema </a:t>
            </a:r>
            <a:r>
              <a:rPr lang="it-IT" sz="2800" b="1" dirty="0" smtClean="0"/>
              <a:t>asimmetrico</a:t>
            </a:r>
            <a:r>
              <a:rPr lang="it-IT" sz="2800" dirty="0" smtClean="0"/>
              <a:t>, basato su l'uso di due chiavi generate in modo che sia impossibile ricavarne una dall'altra.</a:t>
            </a:r>
          </a:p>
          <a:p>
            <a:pPr eaLnBrk="1" hangingPunct="1"/>
            <a:r>
              <a:rPr lang="it-IT" sz="2800" dirty="0" smtClean="0"/>
              <a:t>Le due chiavi vengono chiamate </a:t>
            </a:r>
            <a:r>
              <a:rPr lang="it-IT" sz="2800" b="1" dirty="0" smtClean="0"/>
              <a:t>pubblica</a:t>
            </a:r>
            <a:r>
              <a:rPr lang="it-IT" sz="2800" dirty="0" smtClean="0"/>
              <a:t> e </a:t>
            </a:r>
            <a:r>
              <a:rPr lang="it-IT" sz="2800" b="1" dirty="0" smtClean="0"/>
              <a:t>privata</a:t>
            </a:r>
            <a:r>
              <a:rPr lang="it-IT" sz="2800" dirty="0" smtClean="0"/>
              <a:t>: la prima serve per cifrare e la seconda per decifrare. </a:t>
            </a:r>
          </a:p>
          <a:p>
            <a:pPr eaLnBrk="1" hangingPunct="1"/>
            <a:r>
              <a:rPr lang="it-IT" sz="2800" dirty="0" smtClean="0"/>
              <a:t>Una persona che deve comunicare con un'altra persona non deve far altro che cifrare il messaggio con la chiave pubblica del destinatario, che una volta ricevuto il messaggio non dovrà fare altro che decifrarlo con la chiave segreta personale.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CRITTOGRAFIA ASIMMETRICA</a:t>
            </a:r>
            <a:endParaRPr lang="it-IT" dirty="0"/>
          </a:p>
        </p:txBody>
      </p:sp>
      <p:sp>
        <p:nvSpPr>
          <p:cNvPr id="3" name="Segnaposto contenuto 2"/>
          <p:cNvSpPr>
            <a:spLocks noGrp="1"/>
          </p:cNvSpPr>
          <p:nvPr>
            <p:ph sz="quarter" idx="1"/>
          </p:nvPr>
        </p:nvSpPr>
        <p:spPr/>
        <p:txBody>
          <a:bodyPr/>
          <a:lstStyle/>
          <a:p>
            <a:pPr eaLnBrk="1" hangingPunct="1"/>
            <a:r>
              <a:rPr lang="it-IT" sz="2400" dirty="0" smtClean="0"/>
              <a:t>Ogni persona con questo sistema possiede quindi una coppia di chiavi, quella pubblica può essere tranquillamente distribuita e resa di pubblico dominio perché consente solo di cifrare il messaggio, mentre quella privata deve essere conosciuta solo da una persona. </a:t>
            </a:r>
          </a:p>
          <a:p>
            <a:pPr eaLnBrk="1" hangingPunct="1"/>
            <a:r>
              <a:rPr lang="it-IT" sz="2400" dirty="0" smtClean="0"/>
              <a:t>In questo modo lo scambio di chiavi è assolutamente sicuro. </a:t>
            </a:r>
          </a:p>
          <a:p>
            <a:pPr eaLnBrk="1" hangingPunct="1"/>
            <a:r>
              <a:rPr lang="it-IT" sz="2400" dirty="0" smtClean="0"/>
              <a:t>Il problema è quello di trovare il modo di implementare matematicamente questo sistema, riuscire cioè a creare due chiavi per cui </a:t>
            </a:r>
            <a:r>
              <a:rPr lang="it-IT" sz="2400" b="1" dirty="0" smtClean="0"/>
              <a:t>non fosse possibile dedurre quella privata conoscendo quella pubblica</a:t>
            </a:r>
            <a:r>
              <a:rPr lang="it-IT" sz="2400" dirty="0" smtClean="0"/>
              <a:t>.</a:t>
            </a:r>
          </a:p>
          <a:p>
            <a:endParaRPr lang="it-IT" dirty="0" smtClean="0"/>
          </a:p>
          <a:p>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SCHEMA</a:t>
            </a:r>
            <a:endParaRPr lang="it-IT" dirty="0"/>
          </a:p>
        </p:txBody>
      </p:sp>
      <p:pic>
        <p:nvPicPr>
          <p:cNvPr id="4" name="Segnaposto contenuto 3"/>
          <p:cNvPicPr>
            <a:picLocks noGrp="1" noChangeAspect="1"/>
          </p:cNvPicPr>
          <p:nvPr>
            <p:ph sz="quarter" idx="1"/>
          </p:nvPr>
        </p:nvPicPr>
        <p:blipFill>
          <a:blip r:embed="rId2" cstate="print"/>
          <a:srcRect l="-23042" r="-23042"/>
          <a:stretch>
            <a:fillRect/>
          </a:stretch>
        </p:blipFill>
        <p:spPr>
          <a:xfrm>
            <a:off x="457200" y="1424781"/>
            <a:ext cx="8229600" cy="4525963"/>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zione del lavoro del team">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Presentazione del lavoro del team</Template>
  <TotalTime>0</TotalTime>
  <Words>1261</Words>
  <Application>Microsoft Office PowerPoint</Application>
  <PresentationFormat>Presentazione su schermo (4:3)</PresentationFormat>
  <Paragraphs>117</Paragraphs>
  <Slides>18</Slides>
  <Notes>2</Notes>
  <HiddenSlides>0</HiddenSlides>
  <MMClips>0</MMClips>
  <ScaleCrop>false</ScaleCrop>
  <HeadingPairs>
    <vt:vector size="4" baseType="variant">
      <vt:variant>
        <vt:lpstr>Tema</vt:lpstr>
      </vt:variant>
      <vt:variant>
        <vt:i4>1</vt:i4>
      </vt:variant>
      <vt:variant>
        <vt:lpstr>Titoli diapositive</vt:lpstr>
      </vt:variant>
      <vt:variant>
        <vt:i4>18</vt:i4>
      </vt:variant>
    </vt:vector>
  </HeadingPairs>
  <TitlesOfParts>
    <vt:vector size="19" baseType="lpstr">
      <vt:lpstr>Presentazione del lavoro del team</vt:lpstr>
      <vt:lpstr>INFORMATICA </vt:lpstr>
      <vt:lpstr>INDICE</vt:lpstr>
      <vt:lpstr>AGENDA</vt:lpstr>
      <vt:lpstr>PROBLEMA</vt:lpstr>
      <vt:lpstr>IL DOPPIO LUCCHETTO</vt:lpstr>
      <vt:lpstr>DIFFIE-HELLMAN</vt:lpstr>
      <vt:lpstr>LA CRITTOGRAFIA ASIMMETRICA</vt:lpstr>
      <vt:lpstr>CRITTOGRAFIA ASIMMETRICA</vt:lpstr>
      <vt:lpstr>SCHEMA</vt:lpstr>
      <vt:lpstr>RSA</vt:lpstr>
      <vt:lpstr>RSA</vt:lpstr>
      <vt:lpstr>RSA</vt:lpstr>
      <vt:lpstr>RSA</vt:lpstr>
      <vt:lpstr>RSA</vt:lpstr>
      <vt:lpstr>SICUREZZA SU RETE 1994-</vt:lpstr>
      <vt:lpstr>WEP</vt:lpstr>
      <vt:lpstr>WPA</vt:lpstr>
      <vt:lpstr>RIFERIMENTI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2008-10-25T04:26:16Z</dcterms:created>
  <dcterms:modified xsi:type="dcterms:W3CDTF">2011-08-15T06:02:52Z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CID">
    <vt:lpwstr>1040</vt:lpwstr>
  </property>
  <property fmtid="{D5CDD505-2E9C-101B-9397-08002B2CF9AE}" pid="3" name="_TemplateID">
    <vt:lpwstr>TC102282691040</vt:lpwstr>
  </property>
</Properties>
</file>