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58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6" r:id="rId19"/>
    <p:sldId id="277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13" autoAdjust="0"/>
    <p:restoredTop sz="94671" autoAdjust="0"/>
  </p:normalViewPr>
  <p:slideViewPr>
    <p:cSldViewPr>
      <p:cViewPr varScale="1">
        <p:scale>
          <a:sx n="77" d="100"/>
          <a:sy n="77" d="100"/>
        </p:scale>
        <p:origin x="-1108" y="-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A42F334-C08E-4577-8EEB-668811EB6BA8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DEDC7D-8788-4893-A62D-B29F41E8D92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83427A-479C-45AC-B59D-CAED32677C9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14F816-2485-4AEB-9C8B-4A6E154FB17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 userDrawn="1"/>
        </p:nvSpPr>
        <p:spPr>
          <a:xfrm>
            <a:off x="928688" y="3648075"/>
            <a:ext cx="7291387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8270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0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765175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11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928688" y="3643313"/>
            <a:ext cx="214312" cy="1284287"/>
          </a:xfrm>
          <a:prstGeom prst="rect">
            <a:avLst/>
          </a:prstGeom>
          <a:solidFill>
            <a:srgbClr val="62D862">
              <a:alpha val="75000"/>
            </a:srgbClr>
          </a:solidFill>
          <a:ln w="9525">
            <a:solidFill>
              <a:srgbClr val="62D86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3" name="Rectangle 26"/>
          <p:cNvSpPr>
            <a:spLocks noChangeArrowheads="1"/>
          </p:cNvSpPr>
          <p:nvPr userDrawn="1"/>
        </p:nvSpPr>
        <p:spPr bwMode="auto">
          <a:xfrm>
            <a:off x="928688" y="5072063"/>
            <a:ext cx="238125" cy="642937"/>
          </a:xfrm>
          <a:prstGeom prst="rect">
            <a:avLst/>
          </a:prstGeom>
          <a:solidFill>
            <a:srgbClr val="FFC1E0">
              <a:alpha val="70000"/>
            </a:srgbClr>
          </a:solidFill>
          <a:ln w="9525">
            <a:solidFill>
              <a:srgbClr val="FFC1E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733800"/>
            <a:ext cx="6858000" cy="1143000"/>
          </a:xfrm>
        </p:spPr>
        <p:txBody>
          <a:bodyPr anchor="ctr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 anchor="ctr"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14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823DCB18-4AD0-43A5-B308-C0F5F507F1FF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941E7-AF94-40A6-A4C4-9092E9FE5C5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370BF-EB13-4948-8A73-69F71A09849D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096E9-85A3-48A3-85CD-D16BAC270D2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77580-9739-4799-A22F-57C0B508987A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6F9A0-58AA-4549-A9F6-2696863C68F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3571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6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357188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7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58"/>
          </a:xfr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1">
                  <a:lumMod val="50000"/>
                  <a:lumOff val="50000"/>
                </a:schemeClr>
              </a:buClr>
              <a:defRPr/>
            </a:lvl2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8D75E-7161-4331-AD3D-2B9730A5B33C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FFA45-37AA-4D69-83A8-8F1A56B6654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7F088-5ECA-4031-9E7E-5F943CD39F3C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FB48D-784E-49FB-B32B-10AEA77D8B0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1CE52-B575-4851-A57B-11C4A6B8B605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81C8B-1090-432A-8608-13CB015F8F0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9E4FC-CD3A-4933-AD32-BC7FC5614AF0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87F1-3001-4C42-AE7A-2B4E7E4EFEC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63296-4958-4EA6-AD6B-F8ADA65CDE14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A6FE0-B245-43D6-BEEB-6B9490B421B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1FCEC-9316-449F-8507-8E2140EF4545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9D9EA-1C54-4423-9DE3-BCE1224F54F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E99A0-9FF5-4EDD-A074-427CBD2AC2BF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1B0FF-CDBC-4063-BB89-730ACE5B325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F49C2-E736-477F-A7FF-B64C2962DACD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C7E80-8B3E-4815-9610-2E2BE6C4B0F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833EB8-87B8-4729-A619-935FD180A9AB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729EBA-5AD8-4FE9-978B-F914ECE5AAC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18" r:id="rId4"/>
    <p:sldLayoutId id="2147483719" r:id="rId5"/>
    <p:sldLayoutId id="2147483724" r:id="rId6"/>
    <p:sldLayoutId id="2147483725" r:id="rId7"/>
    <p:sldLayoutId id="2147483726" r:id="rId8"/>
    <p:sldLayoutId id="2147483727" r:id="rId9"/>
    <p:sldLayoutId id="2147483720" r:id="rId10"/>
    <p:sldLayoutId id="21474837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dirty="0" smtClean="0"/>
              <a:t>INFORMATICA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it-IT" dirty="0" smtClean="0">
                <a:solidFill>
                  <a:schemeClr val="tx1"/>
                </a:solidFill>
              </a:rPr>
              <a:t>MATTEO CRISTANI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COSTRUZIONE DELL’OPERATORE OR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2353816"/>
          </a:xfrm>
        </p:spPr>
        <p:txBody>
          <a:bodyPr/>
          <a:lstStyle/>
          <a:p>
            <a:r>
              <a:rPr lang="it-IT" dirty="0" smtClean="0"/>
              <a:t>In alternativa, si possono collegare due interruttori in parallelo con un generatore, ottenendosi l’equivalente dell’operatore OR. Infatti adesso sarà presente la tensione 1 in uscita se almeno una delle due tensioni in ingresso assume il valore 1.</a:t>
            </a:r>
          </a:p>
          <a:p>
            <a:endParaRPr lang="it-IT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4077072"/>
            <a:ext cx="2305050" cy="1565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COSTRUZIONE DELL’OPERATORE NOT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Se invece si realizza un interruttore che sia chiuso quando non si fornisce la tensione di soglia al suo relè, e aperto quando si fornisce tale tensione, esso costituisce l’equivalente dell’operatore NOT.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SCHEMI </a:t>
            </a:r>
            <a:r>
              <a:rPr lang="it-IT" dirty="0" err="1" smtClean="0"/>
              <a:t>DI</a:t>
            </a:r>
            <a:r>
              <a:rPr lang="it-IT" dirty="0" smtClean="0"/>
              <a:t> CIRCUITI DIGITALI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OPERATORE </a:t>
            </a:r>
            <a:r>
              <a:rPr lang="it-IT" dirty="0" err="1" smtClean="0"/>
              <a:t>DI</a:t>
            </a:r>
            <a:r>
              <a:rPr lang="it-IT" dirty="0" smtClean="0"/>
              <a:t> PRODOTTO LOGICO</a:t>
            </a:r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OPERATORE </a:t>
            </a:r>
            <a:r>
              <a:rPr lang="it-IT" dirty="0" err="1" smtClean="0"/>
              <a:t>DI</a:t>
            </a:r>
            <a:r>
              <a:rPr lang="it-IT" dirty="0" smtClean="0"/>
              <a:t> SOMMA LOGICA</a:t>
            </a:r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OPERATORE </a:t>
            </a:r>
            <a:r>
              <a:rPr lang="it-IT" dirty="0" err="1" smtClean="0"/>
              <a:t>DI</a:t>
            </a:r>
            <a:r>
              <a:rPr lang="it-IT" dirty="0" smtClean="0"/>
              <a:t> INVERSIONE LOGICA</a:t>
            </a:r>
            <a:endParaRPr lang="it-IT" dirty="0"/>
          </a:p>
        </p:txBody>
      </p:sp>
      <p:pic>
        <p:nvPicPr>
          <p:cNvPr id="5" name="Picture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844824"/>
            <a:ext cx="1728787" cy="720725"/>
          </a:xfrm>
          <a:prstGeom prst="rect">
            <a:avLst/>
          </a:prstGeom>
          <a:noFill/>
        </p:spPr>
      </p:pic>
      <p:pic>
        <p:nvPicPr>
          <p:cNvPr id="6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3284984"/>
            <a:ext cx="1800225" cy="625475"/>
          </a:xfrm>
          <a:prstGeom prst="rect">
            <a:avLst/>
          </a:prstGeom>
          <a:noFill/>
        </p:spPr>
      </p:pic>
      <p:pic>
        <p:nvPicPr>
          <p:cNvPr id="7" name="Picture 1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71800" y="4797152"/>
            <a:ext cx="1727200" cy="641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SOMMATORE LOGICO</a:t>
            </a:r>
            <a:endParaRPr lang="it-IT" dirty="0"/>
          </a:p>
        </p:txBody>
      </p:sp>
      <p:pic>
        <p:nvPicPr>
          <p:cNvPr id="4" name="Picture 3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40967" y="1435993"/>
            <a:ext cx="3959225" cy="1704975"/>
          </a:xfrm>
          <a:prstGeom prst="rect">
            <a:avLst/>
          </a:prstGeom>
          <a:noFill/>
        </p:spPr>
      </p:pic>
      <p:pic>
        <p:nvPicPr>
          <p:cNvPr id="5" name="Picture 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3717032"/>
            <a:ext cx="3168650" cy="20145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/>
              <a:t>TABELLE </a:t>
            </a:r>
            <a:r>
              <a:rPr lang="it-IT" sz="2800" dirty="0" err="1" smtClean="0"/>
              <a:t>DI</a:t>
            </a:r>
            <a:r>
              <a:rPr lang="it-IT" sz="2800" dirty="0" smtClean="0"/>
              <a:t> VERITA’ E CIRCUITI LOGICI</a:t>
            </a:r>
            <a:endParaRPr lang="it-IT" sz="2800" dirty="0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513" y="1838325"/>
            <a:ext cx="4752975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ALGORITMO </a:t>
            </a:r>
            <a:r>
              <a:rPr lang="it-IT" dirty="0" err="1" smtClean="0"/>
              <a:t>DI</a:t>
            </a:r>
            <a:r>
              <a:rPr lang="it-IT" dirty="0" smtClean="0"/>
              <a:t> KARNAUGH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Si selezionano tutte le righe che calcolano 1</a:t>
            </a:r>
          </a:p>
          <a:p>
            <a:r>
              <a:rPr lang="it-IT" dirty="0" smtClean="0"/>
              <a:t>Per ciascuna di queste si considera la formula ottenuta congiungendo le variabili che valgono 1 con le negazioni delle variabili che valgono 0</a:t>
            </a:r>
          </a:p>
          <a:p>
            <a:r>
              <a:rPr lang="it-IT" dirty="0" smtClean="0"/>
              <a:t>Si calcola la disgiunzione tra tutte le congiunzioni così ottenute </a:t>
            </a:r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611560" y="1268760"/>
          <a:ext cx="3600400" cy="4680522"/>
        </p:xfrm>
        <a:graphic>
          <a:graphicData uri="http://schemas.openxmlformats.org/drawingml/2006/table">
            <a:tbl>
              <a:tblPr/>
              <a:tblGrid>
                <a:gridCol w="900100"/>
                <a:gridCol w="900100"/>
                <a:gridCol w="900100"/>
                <a:gridCol w="900100"/>
              </a:tblGrid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Oggetto 5"/>
          <p:cNvGraphicFramePr>
            <a:graphicFrameLocks noChangeAspect="1"/>
          </p:cNvGraphicFramePr>
          <p:nvPr/>
        </p:nvGraphicFramePr>
        <p:xfrm>
          <a:off x="4427985" y="1484785"/>
          <a:ext cx="4532662" cy="3744416"/>
        </p:xfrm>
        <a:graphic>
          <a:graphicData uri="http://schemas.openxmlformats.org/presentationml/2006/ole">
            <p:oleObj spid="_x0000_s26625" name="Equazione" r:id="rId3" imgW="1460160" imgH="1206360" progId="Equation.3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ALGORITMO </a:t>
            </a:r>
            <a:r>
              <a:rPr lang="it-IT" dirty="0" err="1" smtClean="0"/>
              <a:t>DI</a:t>
            </a:r>
            <a:r>
              <a:rPr lang="it-IT" dirty="0" smtClean="0"/>
              <a:t> KARNAUGH INVERSO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Si selezionano tutte le righe che calcolano 0</a:t>
            </a:r>
          </a:p>
          <a:p>
            <a:r>
              <a:rPr lang="it-IT" dirty="0" smtClean="0"/>
              <a:t>Per ciascuna di queste si considera la formula ottenuta congiungendo le variabili che valgono 1 con le negazioni delle variabili che valgono 0</a:t>
            </a:r>
          </a:p>
          <a:p>
            <a:r>
              <a:rPr lang="it-IT" dirty="0" smtClean="0"/>
              <a:t>Si calcola la disgiunzione tra tutte le congiunzioni così ottenute </a:t>
            </a:r>
          </a:p>
          <a:p>
            <a:r>
              <a:rPr lang="it-IT" dirty="0" smtClean="0"/>
              <a:t>Si nega la formula così ottenuta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611560" y="1268760"/>
          <a:ext cx="3600400" cy="4680522"/>
        </p:xfrm>
        <a:graphic>
          <a:graphicData uri="http://schemas.openxmlformats.org/drawingml/2006/table">
            <a:tbl>
              <a:tblPr/>
              <a:tblGrid>
                <a:gridCol w="900100"/>
                <a:gridCol w="900100"/>
                <a:gridCol w="900100"/>
                <a:gridCol w="900100"/>
              </a:tblGrid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Oggetto 5"/>
          <p:cNvGraphicFramePr>
            <a:graphicFrameLocks noChangeAspect="1"/>
          </p:cNvGraphicFramePr>
          <p:nvPr/>
        </p:nvGraphicFramePr>
        <p:xfrm>
          <a:off x="4408488" y="1739999"/>
          <a:ext cx="4573587" cy="3705225"/>
        </p:xfrm>
        <a:graphic>
          <a:graphicData uri="http://schemas.openxmlformats.org/presentationml/2006/ole">
            <p:oleObj spid="_x0000_s33794" name="Equazione" r:id="rId3" imgW="1473120" imgH="1193760" progId="Equation.3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/>
              <a:t>CIRCUITO DIGITALE CORRISPONDENTE</a:t>
            </a:r>
            <a:endParaRPr lang="it-IT" sz="2800" dirty="0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268760"/>
            <a:ext cx="56515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642937"/>
          </a:xfrm>
        </p:spPr>
        <p:txBody>
          <a:bodyPr/>
          <a:lstStyle/>
          <a:p>
            <a:pPr eaLnBrk="1" hangingPunct="1"/>
            <a:r>
              <a:rPr lang="it-IT" dirty="0" smtClean="0"/>
              <a:t>INDICE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96753"/>
            <a:ext cx="8229600" cy="720080"/>
          </a:xfrm>
        </p:spPr>
        <p:txBody>
          <a:bodyPr/>
          <a:lstStyle/>
          <a:p>
            <a:pPr eaLnBrk="1" hangingPunct="1"/>
            <a:r>
              <a:rPr lang="it-IT" dirty="0" smtClean="0"/>
              <a:t>CICLO DELLE LEZIONI</a:t>
            </a:r>
          </a:p>
        </p:txBody>
      </p:sp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1259632" y="1916832"/>
          <a:ext cx="6984775" cy="410445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396955"/>
                <a:gridCol w="1396955"/>
                <a:gridCol w="1396955"/>
                <a:gridCol w="1396955"/>
                <a:gridCol w="1396955"/>
              </a:tblGrid>
              <a:tr h="1026114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 AL CORSO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</a:t>
                      </a:r>
                      <a:r>
                        <a:rPr lang="it-IT" dirty="0" smtClean="0"/>
                        <a:t>.</a:t>
                      </a:r>
                      <a:r>
                        <a:rPr lang="it-IT" baseline="0" dirty="0" smtClean="0"/>
                        <a:t> 2	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CALCOLATORI 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ELETTRONICI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3</a:t>
                      </a:r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TEORIA DELL’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INFORMAZIONE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4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MISURE DELLA INFORMAZIONE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5</a:t>
                      </a:r>
                      <a:endParaRPr lang="it-IT" dirty="0" smtClean="0"/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CONVERSIONI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BASE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OPERAZIONI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 BASE 2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LEZ. 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PORTE</a:t>
                      </a:r>
                      <a:r>
                        <a:rPr kumimoji="0" lang="it-IT" sz="1200" b="0" i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LOGICHE</a:t>
                      </a:r>
                      <a:endParaRPr kumimoji="0" lang="it-IT" sz="1200" b="0" i="1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PROGETTO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CIRCUITI DIGITALI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</a:t>
                      </a: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AGLI ALGORITMI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</a:t>
                      </a: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PRODUTTIVITA’ INDIVIDUALE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</a:t>
                      </a: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IL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WEB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RICERCA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DOCUMENTI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USO DEI MOTORI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RICERCA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SICUREZZA INFORMATICA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17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GENERALE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20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SOMMARIO DEL CORSO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INTRODUZIONE ALLA LOGICA PROPOSIZIONALE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Per poter isolare la struttura logica del linguaggio naturale occorre selezionare una plausibile struttura logica. 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Proposizione</a:t>
            </a:r>
            <a:r>
              <a:rPr lang="it-IT" dirty="0" smtClean="0"/>
              <a:t>: ogni espressione linguistica per la quale abbia senso chiedersi se è vera o falsa</a:t>
            </a:r>
          </a:p>
          <a:p>
            <a:r>
              <a:rPr lang="it-IT" dirty="0" smtClean="0"/>
              <a:t>Assumiamo che i termini naturali "se ... allora ...", "oppure" , "e" , "non" (e i loro sinonimi: ad es. "implica", "o"...) abbiano un ruolo centrale nella combinazione logica delle proposizioni e associamo ad essi i simboli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¬</a:t>
            </a:r>
            <a:r>
              <a:rPr lang="it-IT" dirty="0" smtClean="0"/>
              <a:t> (non) </a:t>
            </a:r>
            <a:r>
              <a:rPr lang="it-IT" dirty="0" smtClean="0">
                <a:solidFill>
                  <a:srgbClr val="FF0000"/>
                </a:solidFill>
              </a:rPr>
              <a:t>∧</a:t>
            </a:r>
            <a:r>
              <a:rPr lang="it-IT" dirty="0" smtClean="0"/>
              <a:t> (e) </a:t>
            </a:r>
            <a:r>
              <a:rPr lang="it-IT" dirty="0" smtClean="0">
                <a:solidFill>
                  <a:srgbClr val="FF0000"/>
                </a:solidFill>
              </a:rPr>
              <a:t>→</a:t>
            </a:r>
            <a:r>
              <a:rPr lang="it-IT" dirty="0" smtClean="0"/>
              <a:t> (se … allora) </a:t>
            </a:r>
            <a:r>
              <a:rPr lang="it-IT" dirty="0" smtClean="0">
                <a:solidFill>
                  <a:srgbClr val="FF0000"/>
                </a:solidFill>
              </a:rPr>
              <a:t>∨</a:t>
            </a:r>
            <a:r>
              <a:rPr lang="it-IT" dirty="0" smtClean="0"/>
              <a:t> (o,oppure)</a:t>
            </a:r>
            <a:br>
              <a:rPr lang="it-IT" dirty="0" smtClean="0"/>
            </a:br>
            <a:r>
              <a:rPr lang="it-IT" dirty="0" smtClean="0"/>
              <a:t>(detti connettivi logici 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NEGAZIONE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La </a:t>
            </a:r>
            <a:r>
              <a:rPr lang="it-IT" dirty="0" smtClean="0">
                <a:solidFill>
                  <a:srgbClr val="FF0000"/>
                </a:solidFill>
              </a:rPr>
              <a:t>negazione</a:t>
            </a:r>
            <a:r>
              <a:rPr lang="it-IT" dirty="0" smtClean="0"/>
              <a:t> è il connettivo che inverte il valore di verità di una proposizione.</a:t>
            </a:r>
          </a:p>
          <a:p>
            <a:endParaRPr lang="it-IT" dirty="0" smtClean="0"/>
          </a:p>
          <a:p>
            <a:endParaRPr lang="it-IT" dirty="0" smtClean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2987824" y="2780928"/>
          <a:ext cx="2946400" cy="1790700"/>
        </p:xfrm>
        <a:graphic>
          <a:graphicData uri="http://schemas.openxmlformats.org/drawingml/2006/table">
            <a:tbl>
              <a:tblPr/>
              <a:tblGrid>
                <a:gridCol w="1473200"/>
                <a:gridCol w="1473200"/>
              </a:tblGrid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NON A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CONGIUNZIONE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La </a:t>
            </a:r>
            <a:r>
              <a:rPr lang="it-IT" dirty="0" smtClean="0">
                <a:solidFill>
                  <a:srgbClr val="FF0000"/>
                </a:solidFill>
              </a:rPr>
              <a:t>congiunzione </a:t>
            </a:r>
            <a:r>
              <a:rPr lang="it-IT" dirty="0" smtClean="0"/>
              <a:t>è il connettivo che ritorna vero se e solo se gli operandi sono entrambi veri</a:t>
            </a:r>
          </a:p>
          <a:p>
            <a:endParaRPr lang="it-IT" dirty="0" smtClean="0"/>
          </a:p>
          <a:p>
            <a:endParaRPr lang="it-IT" dirty="0" smtClean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2123728" y="2492896"/>
          <a:ext cx="4876800" cy="2984500"/>
        </p:xfrm>
        <a:graphic>
          <a:graphicData uri="http://schemas.openxmlformats.org/drawingml/2006/table">
            <a:tbl>
              <a:tblPr/>
              <a:tblGrid>
                <a:gridCol w="1625600"/>
                <a:gridCol w="1625600"/>
                <a:gridCol w="1625600"/>
              </a:tblGrid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 AND B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DISGIUNZIONE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La </a:t>
            </a:r>
            <a:r>
              <a:rPr lang="it-IT" dirty="0" smtClean="0">
                <a:solidFill>
                  <a:srgbClr val="FF0000"/>
                </a:solidFill>
              </a:rPr>
              <a:t>disgiunzione </a:t>
            </a:r>
            <a:r>
              <a:rPr lang="it-IT" dirty="0" smtClean="0"/>
              <a:t>è il connettivo che ritorna falso se e solo se gli operandi sono entrambi falsi</a:t>
            </a:r>
          </a:p>
          <a:p>
            <a:endParaRPr lang="it-IT" dirty="0" smtClean="0"/>
          </a:p>
          <a:p>
            <a:endParaRPr lang="it-IT" dirty="0" smtClean="0"/>
          </a:p>
        </p:txBody>
      </p:sp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2133600" y="2564904"/>
          <a:ext cx="4876800" cy="2984500"/>
        </p:xfrm>
        <a:graphic>
          <a:graphicData uri="http://schemas.openxmlformats.org/drawingml/2006/table">
            <a:tbl>
              <a:tblPr/>
              <a:tblGrid>
                <a:gridCol w="1625600"/>
                <a:gridCol w="1625600"/>
                <a:gridCol w="1625600"/>
              </a:tblGrid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 OR B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L’IMPLICAZIONE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L’</a:t>
            </a:r>
            <a:r>
              <a:rPr lang="it-IT" dirty="0" smtClean="0">
                <a:solidFill>
                  <a:srgbClr val="FF0000"/>
                </a:solidFill>
              </a:rPr>
              <a:t>implicazione </a:t>
            </a:r>
            <a:r>
              <a:rPr lang="it-IT" dirty="0" smtClean="0"/>
              <a:t>è il connettivo che ritorna falso se e solo se l’operando premessa è vero e la conseguenza falsa</a:t>
            </a:r>
          </a:p>
          <a:p>
            <a:endParaRPr lang="it-IT" dirty="0" smtClean="0"/>
          </a:p>
          <a:p>
            <a:endParaRPr lang="it-IT" dirty="0" smtClean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2133600" y="2676748"/>
          <a:ext cx="4876800" cy="2984500"/>
        </p:xfrm>
        <a:graphic>
          <a:graphicData uri="http://schemas.openxmlformats.org/drawingml/2006/table">
            <a:tbl>
              <a:tblPr/>
              <a:tblGrid>
                <a:gridCol w="1625600"/>
                <a:gridCol w="1625600"/>
                <a:gridCol w="1625600"/>
              </a:tblGrid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Symbol"/>
                        </a:rPr>
                        <a:t>®</a:t>
                      </a:r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B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PORTE LOGICHE</a:t>
            </a:r>
            <a:endParaRPr lang="it-IT" dirty="0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2132856"/>
            <a:ext cx="1431032" cy="1705995"/>
          </a:xfrm>
          <a:prstGeom prst="rect">
            <a:avLst/>
          </a:prstGeom>
          <a:noFill/>
        </p:spPr>
      </p:pic>
      <p:sp>
        <p:nvSpPr>
          <p:cNvPr id="7" name="Segnaposto contenuto 2"/>
          <p:cNvSpPr>
            <a:spLocks noGrp="1"/>
          </p:cNvSpPr>
          <p:nvPr>
            <p:ph sz="quarter" idx="1"/>
          </p:nvPr>
        </p:nvSpPr>
        <p:spPr>
          <a:xfrm>
            <a:off x="467544" y="1268760"/>
            <a:ext cx="6336704" cy="4937760"/>
          </a:xfrm>
        </p:spPr>
        <p:txBody>
          <a:bodyPr/>
          <a:lstStyle/>
          <a:p>
            <a:pPr marL="177800" indent="-177800">
              <a:lnSpc>
                <a:spcPct val="90000"/>
              </a:lnSpc>
              <a:spcAft>
                <a:spcPct val="40000"/>
              </a:spcAft>
            </a:pPr>
            <a:r>
              <a:rPr lang="it-IT" dirty="0" smtClean="0"/>
              <a:t>È possibile realizzare dei dispositivi fisici abbastanza semplici che funzionano secondo le regole della logica proposizionale</a:t>
            </a:r>
          </a:p>
          <a:p>
            <a:pPr marL="177800" indent="-177800">
              <a:lnSpc>
                <a:spcPct val="90000"/>
              </a:lnSpc>
              <a:spcAft>
                <a:spcPct val="40000"/>
              </a:spcAft>
            </a:pPr>
            <a:r>
              <a:rPr lang="it-IT" dirty="0" smtClean="0"/>
              <a:t>Tali dispositivi, che si chiamano porte logiche o </a:t>
            </a:r>
            <a:r>
              <a:rPr lang="it-IT" dirty="0" err="1" smtClean="0"/>
              <a:t>gate</a:t>
            </a:r>
            <a:r>
              <a:rPr lang="it-IT" dirty="0" smtClean="0"/>
              <a:t>, si potrebbero realizzare in linea di principio con dei semplici interruttori comandati da </a:t>
            </a:r>
            <a:r>
              <a:rPr lang="it-IT" dirty="0" err="1" smtClean="0"/>
              <a:t>relé</a:t>
            </a:r>
            <a:r>
              <a:rPr lang="it-IT" dirty="0" smtClean="0"/>
              <a:t>: ogni interruttore si trova normalmente nello stato di aperto (in cui cioè non fa passare corrente), e viene chiuso fornendo una tensione opportuna (di soglia) al proprio relè.</a:t>
            </a:r>
          </a:p>
          <a:p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COSTRUZIONE DELL’OPERATORE AND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3073896"/>
          </a:xfrm>
        </p:spPr>
        <p:txBody>
          <a:bodyPr/>
          <a:lstStyle/>
          <a:p>
            <a:r>
              <a:rPr lang="it-IT" dirty="0" smtClean="0"/>
              <a:t>L’interruttore è inserito in un circuito comprendente un generatore che eroga la stessa tensione; questa corrisponde alla variabile booleana 1 (o vero), mentre una tensione inferiore corrisponde alla variabile 0 (o falso).</a:t>
            </a:r>
          </a:p>
          <a:p>
            <a:r>
              <a:rPr lang="it-IT" dirty="0" smtClean="0"/>
              <a:t>Se colleghiamo due di questi interruttori in serie con il generatore otteniamo un circuito equivalente all’operatore AND. </a:t>
            </a:r>
          </a:p>
          <a:p>
            <a:endParaRPr lang="it-IT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4494684"/>
            <a:ext cx="1887538" cy="15986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zione del lavoro del team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del lavoro del team</Template>
  <TotalTime>0</TotalTime>
  <Words>785</Words>
  <Application>Microsoft Office PowerPoint</Application>
  <PresentationFormat>Presentazione su schermo (4:3)</PresentationFormat>
  <Paragraphs>215</Paragraphs>
  <Slides>19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1" baseType="lpstr">
      <vt:lpstr>Presentazione del lavoro del team</vt:lpstr>
      <vt:lpstr>Equazione</vt:lpstr>
      <vt:lpstr>INFORMATICA </vt:lpstr>
      <vt:lpstr>INDICE</vt:lpstr>
      <vt:lpstr>INTRODUZIONE ALLA LOGICA PROPOSIZIONALE</vt:lpstr>
      <vt:lpstr>LA NEGAZIONE</vt:lpstr>
      <vt:lpstr>LA CONGIUNZIONE</vt:lpstr>
      <vt:lpstr>LA DISGIUNZIONE</vt:lpstr>
      <vt:lpstr>L’IMPLICAZIONE</vt:lpstr>
      <vt:lpstr>PORTE LOGICHE</vt:lpstr>
      <vt:lpstr>COSTRUZIONE DELL’OPERATORE AND</vt:lpstr>
      <vt:lpstr>COSTRUZIONE DELL’OPERATORE OR</vt:lpstr>
      <vt:lpstr>COSTRUZIONE DELL’OPERATORE NOT</vt:lpstr>
      <vt:lpstr>SCHEMI DI CIRCUITI DIGITALI</vt:lpstr>
      <vt:lpstr>SOMMATORE LOGICO</vt:lpstr>
      <vt:lpstr>TABELLE DI VERITA’ E CIRCUITI LOGICI</vt:lpstr>
      <vt:lpstr>ALGORITMO DI KARNAUGH</vt:lpstr>
      <vt:lpstr>ESEMPIO</vt:lpstr>
      <vt:lpstr>ALGORITMO DI KARNAUGH INVERSO</vt:lpstr>
      <vt:lpstr>ESEMPIO</vt:lpstr>
      <vt:lpstr>CIRCUITO DIGITALE CORRISPONDENTE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2008-10-25T04:26:16Z</dcterms:created>
  <dcterms:modified xsi:type="dcterms:W3CDTF">2011-08-10T20:50:59Z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CID">
    <vt:lpwstr>1040</vt:lpwstr>
  </property>
  <property fmtid="{D5CDD505-2E9C-101B-9397-08002B2CF9AE}" pid="3" name="_TemplateID">
    <vt:lpwstr>TC102282691040</vt:lpwstr>
  </property>
</Properties>
</file>