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2" r:id="rId3"/>
    <p:sldId id="261" r:id="rId4"/>
    <p:sldId id="274" r:id="rId5"/>
    <p:sldId id="263" r:id="rId6"/>
    <p:sldId id="265" r:id="rId7"/>
    <p:sldId id="266" r:id="rId8"/>
    <p:sldId id="264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F2F989-9E42-448E-806C-A6EAFFF3BE8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B7D4B-309C-4FDF-95DC-461C16E23188}" type="slidenum">
              <a:rPr lang="it-IT"/>
              <a:pPr/>
              <a:t>1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5E8E9-3050-4E9A-92CE-02019D4FF110}" type="slidenum">
              <a:rPr lang="it-IT"/>
              <a:pPr/>
              <a:t>10</a:t>
            </a:fld>
            <a:endParaRPr 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AAD07-52F7-4AEB-875A-60230602E432}" type="slidenum">
              <a:rPr lang="it-IT"/>
              <a:pPr/>
              <a:t>11</a:t>
            </a:fld>
            <a:endParaRPr 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FFC0FF-8172-42A3-9635-A50CE34F4992}" type="slidenum">
              <a:rPr lang="it-IT"/>
              <a:pPr/>
              <a:t>12</a:t>
            </a:fld>
            <a:endParaRPr 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A6002-F6FE-4B32-85F4-506DAFA13E10}" type="slidenum">
              <a:rPr lang="it-IT"/>
              <a:pPr/>
              <a:t>13</a:t>
            </a:fld>
            <a:endParaRPr 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0C1B1-D5FC-4CDB-8209-D709DEC118CB}" type="slidenum">
              <a:rPr lang="it-IT"/>
              <a:pPr/>
              <a:t>14</a:t>
            </a:fld>
            <a:endParaRPr 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C90341-8B83-42AB-92C6-DE079038AAF5}" type="slidenum">
              <a:rPr lang="it-IT"/>
              <a:pPr/>
              <a:t>2</a:t>
            </a:fld>
            <a:endParaRPr 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E6FDC-65F6-4FE3-871E-AD291AF80886}" type="slidenum">
              <a:rPr lang="it-IT"/>
              <a:pPr/>
              <a:t>3</a:t>
            </a:fld>
            <a:endParaRPr 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387E21-20BB-4E18-BC41-A6AB9DE5B1CB}" type="slidenum">
              <a:rPr lang="it-IT"/>
              <a:pPr/>
              <a:t>4</a:t>
            </a:fld>
            <a:endParaRPr 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FBA637-E1BD-4295-A8CE-775CB1E3E326}" type="slidenum">
              <a:rPr lang="it-IT"/>
              <a:pPr/>
              <a:t>5</a:t>
            </a:fld>
            <a:endParaRPr 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461ED-9494-4C2B-8F4D-F9711D4447A2}" type="slidenum">
              <a:rPr lang="it-IT"/>
              <a:pPr/>
              <a:t>6</a:t>
            </a:fld>
            <a:endParaRPr lang="it-IT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661C1-2BD1-4130-8EF6-F55E0B6BCCFB}" type="slidenum">
              <a:rPr lang="it-IT"/>
              <a:pPr/>
              <a:t>7</a:t>
            </a:fld>
            <a:endParaRPr lang="it-IT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C9BFBF-480C-4648-9B7C-892E2D4854E4}" type="slidenum">
              <a:rPr lang="it-IT"/>
              <a:pPr/>
              <a:t>8</a:t>
            </a:fld>
            <a:endParaRPr 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ADF5A-B542-4F8C-9B59-5761DDDB32DF}" type="slidenum">
              <a:rPr lang="it-IT"/>
              <a:pPr/>
              <a:t>9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B8019-78B7-448A-BB73-AE54845262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2DA96-CC58-4D2D-AE7E-D3C0E4BA26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72E31-735C-4066-97AC-1E64A7E6C4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0BDC9C2-DA87-4AB5-8596-11EBA983623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70461-0B4F-478B-8C91-6C667FE3389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79EF7-78BB-488B-BF00-EF5730205B3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3F2F8-9563-41ED-B2E9-986549FBB13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A2476-325C-42A1-AD82-FE87F3D9ECA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CF86-52BA-44B6-BFC6-6BD1F2BF645D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D1752-2D8E-4609-821B-62BDF3F049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57227-07B3-4E03-8177-3ECB01AF07C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DAD3D-80E9-4C25-AAA2-0A70CD94B4F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A6125B-CB59-482E-848E-62A240FD720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19400" y="1663700"/>
            <a:ext cx="3408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1</a:t>
            </a:r>
            <a:r>
              <a:rPr lang="it-IT" sz="2000" baseline="30000"/>
              <a:t>a</a:t>
            </a:r>
            <a:r>
              <a:rPr lang="it-IT" sz="2000"/>
              <a:t> esperienza di laboratorio 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/>
              <a:t>CRISTALLIZZAZIONE DELL’ACETANILIDE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469900"/>
            <a:ext cx="3457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Corso di </a:t>
            </a:r>
            <a:r>
              <a:rPr lang="it-IT" u="sng"/>
              <a:t>Chimica Organica</a:t>
            </a:r>
            <a:r>
              <a:rPr lang="it-IT"/>
              <a:t>: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92725" y="6165850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Anno accademico </a:t>
            </a:r>
            <a:r>
              <a:rPr lang="it-IT" dirty="0" smtClean="0"/>
              <a:t>2011/2012</a:t>
            </a:r>
            <a:endParaRPr lang="it-I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3573463"/>
            <a:ext cx="22320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e) Separazione dei cristalli mediante filtrazione a vuoto.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  <p:pic>
        <p:nvPicPr>
          <p:cNvPr id="29708" name="Picture 12"/>
          <p:cNvPicPr>
            <a:picLocks noChangeAspect="1" noChangeArrowheads="1"/>
          </p:cNvPicPr>
          <p:nvPr/>
        </p:nvPicPr>
        <p:blipFill>
          <a:blip r:embed="rId3" cstate="print"/>
          <a:srcRect r="41750"/>
          <a:stretch>
            <a:fillRect/>
          </a:stretch>
        </p:blipFill>
        <p:spPr bwMode="auto">
          <a:xfrm>
            <a:off x="179388" y="1484313"/>
            <a:ext cx="38163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4211638" y="1844675"/>
            <a:ext cx="5111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tagliare un pezzo di carta da filtro di forma circolare con lo </a:t>
            </a:r>
            <a:r>
              <a:rPr lang="it-IT" b="1"/>
              <a:t>stesso diametro</a:t>
            </a:r>
            <a:r>
              <a:rPr lang="it-IT"/>
              <a:t> dell’imbuto di Buchner e posizionarlo.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984750" y="229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211638" y="299720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bagnare la carta da filtro con acqua fredda;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211638" y="363855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azionare la pompa a vuoto;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4211638" y="4365625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recuperare i cristalli con una spatolina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73238"/>
            <a:ext cx="1439863" cy="1439862"/>
          </a:xfrm>
          <a:noFill/>
          <a:ln/>
        </p:spPr>
      </p:pic>
      <p:pic>
        <p:nvPicPr>
          <p:cNvPr id="317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771775" y="1557338"/>
            <a:ext cx="3017838" cy="4017962"/>
          </a:xfrm>
          <a:noFill/>
          <a:ln/>
        </p:spPr>
      </p:pic>
      <p:pic>
        <p:nvPicPr>
          <p:cNvPr id="31748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092950" y="1916113"/>
            <a:ext cx="1368425" cy="1206500"/>
          </a:xfrm>
          <a:noFill/>
          <a:ln/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5148263" y="2419350"/>
            <a:ext cx="1368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948488" y="33496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Filtro B</a:t>
            </a:r>
            <a:r>
              <a:rPr lang="en-US" b="1"/>
              <a:t>üchner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1908175" y="3068638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79388" y="3500438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Anello di Guko</a:t>
            </a:r>
            <a:endParaRPr lang="en-US" b="1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572000" y="4797425"/>
            <a:ext cx="7207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148263" y="6021388"/>
            <a:ext cx="2087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Beuta codata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6300788" y="50133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Tubo da vuoto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5435600" y="4652963"/>
            <a:ext cx="8651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492500" y="333375"/>
            <a:ext cx="345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i="1"/>
              <a:t>Filtrazione a vuoto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/>
              <a:t>f) Essicamento dei cristalli.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971550" y="23574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835150" y="2133600"/>
            <a:ext cx="662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asciugare i cristalli con carta da filtro eliminando tutta l’acqua. 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95288" y="3014663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g) Pesare i cristalli ottenuti  (m) e calcolare la % di sostanza ottenuta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2771775" y="4227513"/>
            <a:ext cx="4248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% acetanilide pura  =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860925" y="4437063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4859338" y="4076700"/>
            <a:ext cx="719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m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727575" y="4437063"/>
            <a:ext cx="693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 1.5 g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580063" y="4227513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x 100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395288" y="5264150"/>
            <a:ext cx="835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>
                <a:effectLst>
                  <a:outerShdw blurRad="38100" dist="38100" dir="2700000" algn="tl">
                    <a:srgbClr val="C0C0C0"/>
                  </a:outerShdw>
                </a:effectLst>
              </a:rPr>
              <a:t>h) Calcolare il punto di fusione della sostanza purificata</a:t>
            </a: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971550" y="44370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971550" y="623728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1908175" y="602138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2916238" y="6021388"/>
            <a:ext cx="4824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p.f. =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95288" y="549275"/>
            <a:ext cx="648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820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/>
              <a:t>Come è possibili valutare il grado di purezza di una sostanza?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208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Punto di fusione: </a:t>
            </a:r>
            <a:r>
              <a:rPr lang="el-GR" i="1"/>
              <a:t>Δ</a:t>
            </a:r>
            <a:r>
              <a:rPr lang="it-IT" i="1"/>
              <a:t>T per il </a:t>
            </a:r>
            <a:r>
              <a:rPr lang="it-IT"/>
              <a:t>passaggio dallo stato solido a quello liquido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50825" y="1989138"/>
            <a:ext cx="889317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sz="1600"/>
              <a:t>• più la </a:t>
            </a:r>
            <a:r>
              <a:rPr lang="it-IT" sz="1600" b="1"/>
              <a:t>sostanza è pura</a:t>
            </a:r>
            <a:r>
              <a:rPr lang="it-IT" sz="1600"/>
              <a:t> </a:t>
            </a:r>
            <a:r>
              <a:rPr lang="it-IT" sz="1600" u="sng"/>
              <a:t>minore</a:t>
            </a:r>
            <a:r>
              <a:rPr lang="it-IT" sz="1600"/>
              <a:t> è l’intervallo di fusione che è circa 1-2 °C.</a:t>
            </a:r>
          </a:p>
          <a:p>
            <a:endParaRPr lang="it-IT" sz="1600"/>
          </a:p>
          <a:p>
            <a:pPr algn="ctr"/>
            <a:r>
              <a:rPr lang="it-IT" sz="1600"/>
              <a:t>(es. acetanilide pura 114°C)</a:t>
            </a:r>
          </a:p>
          <a:p>
            <a:pPr algn="ctr"/>
            <a:endParaRPr lang="it-IT" sz="1600"/>
          </a:p>
          <a:p>
            <a:pPr algn="ctr"/>
            <a:endParaRPr lang="it-IT" sz="1600"/>
          </a:p>
          <a:p>
            <a:r>
              <a:rPr lang="it-IT" sz="1600"/>
              <a:t>• più la </a:t>
            </a:r>
            <a:r>
              <a:rPr lang="it-IT" sz="1600" b="1"/>
              <a:t>sostanza è impura</a:t>
            </a:r>
            <a:r>
              <a:rPr lang="it-IT" sz="1600"/>
              <a:t> </a:t>
            </a:r>
            <a:r>
              <a:rPr lang="it-IT" sz="1600" i="1" u="sng"/>
              <a:t>maggiore</a:t>
            </a:r>
            <a:r>
              <a:rPr lang="it-IT" sz="1600"/>
              <a:t> sarà l’ </a:t>
            </a:r>
            <a:r>
              <a:rPr lang="it-IT" sz="1600" i="1"/>
              <a:t>intervallo</a:t>
            </a:r>
            <a:r>
              <a:rPr lang="it-IT" sz="1600"/>
              <a:t> di temperatura in cui avviene la fusione 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725" y="3860800"/>
            <a:ext cx="18542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4" cstate="print"/>
          <a:srcRect l="30542" t="35208" r="31592" b="26003"/>
          <a:stretch>
            <a:fillRect/>
          </a:stretch>
        </p:blipFill>
        <p:spPr bwMode="auto">
          <a:xfrm>
            <a:off x="4181475" y="3860800"/>
            <a:ext cx="16144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2236788" y="4797425"/>
            <a:ext cx="230346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 l="586" r="1967" b="14751"/>
          <a:stretch>
            <a:fillRect/>
          </a:stretch>
        </p:blipFill>
        <p:spPr bwMode="auto">
          <a:xfrm>
            <a:off x="539750" y="2349500"/>
            <a:ext cx="78486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18478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87675" y="2603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1" i="1"/>
              <a:t>Filtro a pieghe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333375"/>
            <a:ext cx="7920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LA CRISTALLIZZAZIONE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50825" y="11255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754063" y="4077072"/>
            <a:ext cx="8389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it-IT" b="1" dirty="0"/>
              <a:t>metodica</a:t>
            </a:r>
            <a:r>
              <a:rPr lang="it-IT" dirty="0"/>
              <a:t> utilizzata per purificare ed isolare composti chimici. </a:t>
            </a:r>
          </a:p>
          <a:p>
            <a:endParaRPr lang="it-IT" i="1" dirty="0"/>
          </a:p>
          <a:p>
            <a:r>
              <a:rPr lang="it-IT" dirty="0" smtClean="0"/>
              <a:t>  </a:t>
            </a:r>
            <a:endParaRPr lang="it-IT" dirty="0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179388" y="42862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827088" y="1000125"/>
            <a:ext cx="8461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/>
              <a:t>è </a:t>
            </a:r>
            <a:r>
              <a:rPr lang="it-IT" b="1" dirty="0"/>
              <a:t>una transizione di fase </a:t>
            </a:r>
            <a:r>
              <a:rPr lang="it-IT" dirty="0"/>
              <a:t>della materia, da liquido a solido, nel quale composti disciolti in un solvente solidificano, disponendosi secondo </a:t>
            </a:r>
            <a:r>
              <a:rPr lang="it-IT" b="1" dirty="0"/>
              <a:t>strutture cristalline ordinate. </a:t>
            </a:r>
          </a:p>
        </p:txBody>
      </p:sp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8813" y="1844675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tangolo 10"/>
          <p:cNvSpPr/>
          <p:nvPr/>
        </p:nvSpPr>
        <p:spPr>
          <a:xfrm>
            <a:off x="683568" y="4941168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 smtClean="0"/>
              <a:t>“Le </a:t>
            </a:r>
            <a:r>
              <a:rPr lang="it-IT" b="1" i="1" dirty="0" smtClean="0"/>
              <a:t>sostanze cristalline </a:t>
            </a:r>
            <a:r>
              <a:rPr lang="it-IT" i="1" u="sng" dirty="0" smtClean="0"/>
              <a:t>impure</a:t>
            </a:r>
            <a:r>
              <a:rPr lang="it-IT" i="1" dirty="0" smtClean="0"/>
              <a:t> possono essere purificate per </a:t>
            </a:r>
            <a:r>
              <a:rPr lang="it-IT" i="1" u="sng" dirty="0" smtClean="0"/>
              <a:t>cristallizzazione</a:t>
            </a:r>
            <a:r>
              <a:rPr lang="it-IT" i="1" dirty="0" smtClean="0"/>
              <a:t> da un opportuno solvente”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LA CRISTALLIZZAZIONE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213100"/>
            <a:ext cx="28416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844800" y="4321175"/>
            <a:ext cx="3121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>
                <a:solidFill>
                  <a:schemeClr val="accent2"/>
                </a:solidFill>
              </a:rPr>
              <a:t>es. acetanilide…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9388" y="981075"/>
            <a:ext cx="8893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Il prodotto di una reazione organica </a:t>
            </a:r>
            <a:r>
              <a:rPr lang="it-IT" b="1" u="sng"/>
              <a:t>non è puro</a:t>
            </a:r>
            <a:r>
              <a:rPr lang="it-IT"/>
              <a:t> ma contiene quantità variabili di altri sostanze: prodotti secondari, impurezze, “peci” (prodotti ad alto peso molecolare).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1908175" y="1838325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Come è possibile eliminare queste impurezze?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23850" y="2492375"/>
            <a:ext cx="8135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sfruttiamo la differente </a:t>
            </a:r>
            <a:r>
              <a:rPr lang="it-IT" u="sng"/>
              <a:t>SOLUBILITA’</a:t>
            </a:r>
            <a:r>
              <a:rPr lang="it-IT"/>
              <a:t> in uno stesso solvente tra la sostanza che vogliamo purificare e le impurezze ;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4427538" y="4506913"/>
            <a:ext cx="3063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787900" y="4292600"/>
            <a:ext cx="4067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la maggior parte delle sostanze è </a:t>
            </a:r>
            <a:r>
              <a:rPr lang="it-IT" u="sng"/>
              <a:t>più solubile nei soventi caldi</a:t>
            </a:r>
            <a:r>
              <a:rPr lang="it-IT"/>
              <a:t> piuttosto che in quelli freddi.</a:t>
            </a: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4427538" y="3498850"/>
            <a:ext cx="3063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4857750" y="3284538"/>
            <a:ext cx="4067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i="1" u="sng"/>
              <a:t>la solubilità di una sostanza in un solvente dipende da 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50825" y="614363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sfruttando la capacità d’adsorbimento del </a:t>
            </a:r>
            <a:r>
              <a:rPr lang="it-IT" u="sng"/>
              <a:t>CARBONE ATTIVO</a:t>
            </a:r>
            <a:r>
              <a:rPr lang="it-IT"/>
              <a:t> (per sostanze insolubili in acqua, impurezze resinose etc.)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79388" y="3789363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utilizzando il </a:t>
            </a:r>
            <a:r>
              <a:rPr lang="it-IT" u="sng"/>
              <a:t>FILTRO A PIEGHE</a:t>
            </a:r>
            <a:r>
              <a:rPr lang="it-IT"/>
              <a:t>.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247775"/>
            <a:ext cx="2881313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221163"/>
            <a:ext cx="23463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1944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/>
              <a:t>Esperienza: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23850" y="1341438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i="1"/>
              <a:t>a) solubilizziamo a caldo la sostanza da purificare nella minima quantità di solvente (così da ottenere una soluzione satura);</a:t>
            </a:r>
          </a:p>
        </p:txBody>
      </p:sp>
      <p:pic>
        <p:nvPicPr>
          <p:cNvPr id="17416" name="Picture 8" descr="riflussoconba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63" y="2205038"/>
            <a:ext cx="22987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2843213" y="4292600"/>
            <a:ext cx="144145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95288" y="378936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1.5 g di acetanilide impura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395288" y="428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35 ml d’acqua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4859338" y="4581525"/>
            <a:ext cx="1152525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6084888" y="4292600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Ebollitori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3594" t="24562" r="74010" b="4562"/>
          <a:stretch>
            <a:fillRect/>
          </a:stretch>
        </p:blipFill>
        <p:spPr bwMode="auto">
          <a:xfrm>
            <a:off x="969963" y="908050"/>
            <a:ext cx="102552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2625" y="4760913"/>
            <a:ext cx="2160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Refrigerante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12775" y="6302375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Piastra riscaldante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525" y="1679575"/>
            <a:ext cx="14525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588125" y="32829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Pallone</a:t>
            </a:r>
          </a:p>
        </p:txBody>
      </p:sp>
      <p:pic>
        <p:nvPicPr>
          <p:cNvPr id="21511" name="Picture 7" descr="riflussoconbag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268413"/>
            <a:ext cx="2722563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2916238" y="5875338"/>
            <a:ext cx="720725" cy="38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V="1">
            <a:off x="5140325" y="2967038"/>
            <a:ext cx="871538" cy="884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5499100" y="4722813"/>
            <a:ext cx="512763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6050" y="4818063"/>
            <a:ext cx="1389063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6156325" y="6453188"/>
            <a:ext cx="189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Cristallizzatore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2411413" y="2779713"/>
            <a:ext cx="148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971550" y="260350"/>
            <a:ext cx="7200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i="1"/>
              <a:t>Apparato per cristallizzazione con riflusso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051050" y="1773238"/>
            <a:ext cx="1296988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Times New Roman" pitchFamily="18" charset="0"/>
              </a:rPr>
              <a:t>Uscita acqua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979613" y="3933825"/>
            <a:ext cx="16510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Times New Roman" pitchFamily="18" charset="0"/>
              </a:rPr>
              <a:t>Ingresso acqua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1052513"/>
            <a:ext cx="84248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/>
              <a:t>b) aggiungere </a:t>
            </a:r>
            <a:r>
              <a:rPr lang="it-IT" sz="2000" b="1" i="1"/>
              <a:t>carbone vegetale</a:t>
            </a:r>
            <a:r>
              <a:rPr lang="it-IT" sz="2000" i="1"/>
              <a:t> quando l’acetanilide impura è completamente solubilizzata. </a:t>
            </a:r>
          </a:p>
        </p:txBody>
      </p:sp>
      <p:pic>
        <p:nvPicPr>
          <p:cNvPr id="23557" name="Picture 5" descr="riflussoconbag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5463" y="2205038"/>
            <a:ext cx="2298700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843213" y="4292600"/>
            <a:ext cx="1441450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95288" y="3789363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1.5 g di acetanilide impura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4286250"/>
            <a:ext cx="3240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35 ml d’acqua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4500563" y="3573463"/>
            <a:ext cx="16557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227763" y="3349625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b="1"/>
              <a:t>0.2 g di carbone vegetale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300788" y="3848100"/>
            <a:ext cx="28082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1400"/>
              <a:t> adsorbirà nella fase successiva impurezze e polveri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3348038" y="3333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64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i="1"/>
              <a:t>c) Filtrazione della soluzione calda per allontanare impurezze insolubili e polveri 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/>
          <a:srcRect r="13582"/>
          <a:stretch>
            <a:fillRect/>
          </a:stretch>
        </p:blipFill>
        <p:spPr bwMode="auto">
          <a:xfrm>
            <a:off x="323850" y="1844675"/>
            <a:ext cx="504031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64163" y="1916113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inumidire la carta da filtro con   </a:t>
            </a:r>
            <a:r>
              <a:rPr lang="it-IT" u="sng"/>
              <a:t>acqua bollente</a:t>
            </a:r>
            <a:r>
              <a:rPr lang="it-IT"/>
              <a:t>;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292725" y="2859088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versare la soluzione calda di acetanilide nel filtro </a:t>
            </a:r>
            <a:r>
              <a:rPr lang="it-IT" u="sng"/>
              <a:t>senza lasciarla raffreddare;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92725" y="4313238"/>
            <a:ext cx="3959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il carbone presente nella souzione </a:t>
            </a:r>
            <a:r>
              <a:rPr lang="it-IT" b="1" u="sng"/>
              <a:t>non deve passare</a:t>
            </a:r>
            <a:r>
              <a:rPr lang="it-IT"/>
              <a:t> attraverso la carta da filtro (altrimenti ripetere il procedimento);</a:t>
            </a:r>
            <a:endParaRPr lang="it-IT" u="sng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1835150" y="5373688"/>
            <a:ext cx="5048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323850" y="6237288"/>
            <a:ext cx="3240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Beuta da 250 ml</a:t>
            </a: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1692275" y="3860800"/>
            <a:ext cx="719138" cy="646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23850" y="46529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Filtro a pieghe</a:t>
            </a: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H="1" flipV="1">
            <a:off x="2700338" y="4005263"/>
            <a:ext cx="5032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916238" y="46529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Imbuto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3419475" y="33337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981075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/>
              <a:t>d) Raffreddamento del filtrato così da permettere la cristallizzazione del prodotto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260350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u="sng"/>
              <a:t>CRISTALLIZZAZIONE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 l="22211" t="54282" r="45673"/>
          <a:stretch>
            <a:fillRect/>
          </a:stretch>
        </p:blipFill>
        <p:spPr bwMode="auto">
          <a:xfrm>
            <a:off x="1763713" y="3227388"/>
            <a:ext cx="26162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148263" y="5249863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/>
              <a:t> mettere la beuta in </a:t>
            </a:r>
            <a:r>
              <a:rPr lang="it-IT" b="1"/>
              <a:t>un bagno di ghiaccio</a:t>
            </a:r>
            <a:r>
              <a:rPr lang="it-IT"/>
              <a:t> per completare la cristallizzazione;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1979613" y="4859338"/>
            <a:ext cx="704850" cy="944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95288" y="5748338"/>
            <a:ext cx="4524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Beuta da 250 ml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150938" y="1930400"/>
            <a:ext cx="7993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se il raffreddamento è lento si formerà una </a:t>
            </a:r>
            <a:r>
              <a:rPr lang="it-IT" b="1"/>
              <a:t>struttura cristallina omogenea</a:t>
            </a:r>
            <a:r>
              <a:rPr lang="it-IT"/>
              <a:t>.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47700" y="21463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150938" y="2506663"/>
            <a:ext cx="7993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</a:t>
            </a:r>
            <a:r>
              <a:rPr lang="it-IT" b="1"/>
              <a:t>impurezze</a:t>
            </a:r>
            <a:r>
              <a:rPr lang="it-IT"/>
              <a:t> resteranno invece solubilizzate nel solvente di cristallizzazione.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611188" y="27162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604</Words>
  <Application>Microsoft Office PowerPoint</Application>
  <PresentationFormat>Presentazione su schermo (4:3)</PresentationFormat>
  <Paragraphs>96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Default Design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groova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cellon</dc:creator>
  <cp:lastModifiedBy>Utente Windows</cp:lastModifiedBy>
  <cp:revision>31</cp:revision>
  <dcterms:created xsi:type="dcterms:W3CDTF">2010-03-01T15:00:54Z</dcterms:created>
  <dcterms:modified xsi:type="dcterms:W3CDTF">2012-03-07T14:06:11Z</dcterms:modified>
</cp:coreProperties>
</file>