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344" r:id="rId3"/>
    <p:sldId id="273" r:id="rId4"/>
    <p:sldId id="262" r:id="rId5"/>
    <p:sldId id="264" r:id="rId6"/>
    <p:sldId id="263" r:id="rId7"/>
    <p:sldId id="358" r:id="rId8"/>
    <p:sldId id="271" r:id="rId9"/>
    <p:sldId id="272" r:id="rId10"/>
    <p:sldId id="275" r:id="rId11"/>
    <p:sldId id="359" r:id="rId12"/>
    <p:sldId id="260" r:id="rId13"/>
    <p:sldId id="261" r:id="rId14"/>
    <p:sldId id="360" r:id="rId15"/>
    <p:sldId id="361" r:id="rId16"/>
    <p:sldId id="276" r:id="rId17"/>
    <p:sldId id="277" r:id="rId18"/>
    <p:sldId id="280" r:id="rId19"/>
    <p:sldId id="362" r:id="rId20"/>
    <p:sldId id="363" r:id="rId21"/>
    <p:sldId id="279" r:id="rId22"/>
    <p:sldId id="278" r:id="rId23"/>
    <p:sldId id="281" r:id="rId24"/>
    <p:sldId id="284" r:id="rId25"/>
    <p:sldId id="298" r:id="rId26"/>
    <p:sldId id="296" r:id="rId27"/>
    <p:sldId id="297" r:id="rId28"/>
    <p:sldId id="299" r:id="rId29"/>
    <p:sldId id="285" r:id="rId30"/>
    <p:sldId id="283" r:id="rId31"/>
    <p:sldId id="282" r:id="rId32"/>
    <p:sldId id="293" r:id="rId33"/>
    <p:sldId id="308" r:id="rId34"/>
    <p:sldId id="323" r:id="rId35"/>
    <p:sldId id="292" r:id="rId36"/>
    <p:sldId id="300" r:id="rId37"/>
    <p:sldId id="301" r:id="rId38"/>
    <p:sldId id="302" r:id="rId39"/>
    <p:sldId id="305" r:id="rId40"/>
    <p:sldId id="303" r:id="rId41"/>
    <p:sldId id="291" r:id="rId42"/>
    <p:sldId id="304" r:id="rId43"/>
    <p:sldId id="306" r:id="rId44"/>
    <p:sldId id="309" r:id="rId45"/>
    <p:sldId id="310" r:id="rId46"/>
    <p:sldId id="311" r:id="rId47"/>
    <p:sldId id="290" r:id="rId48"/>
    <p:sldId id="312" r:id="rId49"/>
    <p:sldId id="315" r:id="rId50"/>
    <p:sldId id="316" r:id="rId51"/>
    <p:sldId id="289" r:id="rId52"/>
    <p:sldId id="313" r:id="rId53"/>
    <p:sldId id="288" r:id="rId54"/>
    <p:sldId id="317" r:id="rId55"/>
    <p:sldId id="318" r:id="rId56"/>
    <p:sldId id="324" r:id="rId57"/>
    <p:sldId id="286" r:id="rId58"/>
    <p:sldId id="319" r:id="rId59"/>
    <p:sldId id="287" r:id="rId60"/>
    <p:sldId id="320" r:id="rId61"/>
    <p:sldId id="294" r:id="rId62"/>
    <p:sldId id="321" r:id="rId63"/>
    <p:sldId id="356" r:id="rId64"/>
    <p:sldId id="357" r:id="rId65"/>
    <p:sldId id="322" r:id="rId66"/>
    <p:sldId id="329" r:id="rId67"/>
    <p:sldId id="339" r:id="rId68"/>
    <p:sldId id="325" r:id="rId69"/>
    <p:sldId id="326" r:id="rId70"/>
    <p:sldId id="336" r:id="rId71"/>
    <p:sldId id="335" r:id="rId72"/>
    <p:sldId id="340" r:id="rId73"/>
    <p:sldId id="337" r:id="rId74"/>
    <p:sldId id="295" r:id="rId75"/>
    <p:sldId id="328" r:id="rId76"/>
    <p:sldId id="327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Zinato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832CE-7ECD-47A0-A250-E5C971570EAF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18C7-AC08-4F36-9A04-56B82F3040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4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1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3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3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76B-80EC-44B1-96C8-F6FE355C6AB5}" type="datetimeFigureOut">
              <a:rPr lang="it-IT" smtClean="0"/>
              <a:t>14/12/2018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OOqlVDtws" TargetMode="External"/><Relationship Id="rId2" Type="http://schemas.openxmlformats.org/officeDocument/2006/relationships/hyperlink" Target="https://www.youtube.com/watch?v=-omR3MZy43g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>
                <a:latin typeface="Bookman Old Style" panose="02050604050505020204" pitchFamily="18" charset="0"/>
              </a:rPr>
              <a:t/>
            </a:r>
            <a:br>
              <a:rPr lang="it-IT" sz="2800" dirty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A. A. </a:t>
            </a:r>
            <a:r>
              <a:rPr lang="it-IT" sz="2800" dirty="0" smtClean="0">
                <a:latin typeface="Bookman Old Style" panose="02050604050505020204" pitchFamily="18" charset="0"/>
              </a:rPr>
              <a:t>2018-19</a:t>
            </a:r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Università </a:t>
            </a:r>
            <a:r>
              <a:rPr lang="it-IT" sz="2800" dirty="0" smtClean="0">
                <a:latin typeface="Bookman Old Style" panose="02050604050505020204" pitchFamily="18" charset="0"/>
              </a:rPr>
              <a:t>degli Studi di Verona 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err="1" smtClean="0">
                <a:latin typeface="Bookman Old Style" panose="02050604050505020204" pitchFamily="18" charset="0"/>
              </a:rPr>
              <a:t>Literatura</a:t>
            </a:r>
            <a:r>
              <a:rPr lang="it-IT" sz="2800" dirty="0" smtClean="0">
                <a:latin typeface="Bookman Old Style" panose="02050604050505020204" pitchFamily="18" charset="0"/>
              </a:rPr>
              <a:t> y cultura </a:t>
            </a:r>
            <a:r>
              <a:rPr lang="it-IT" sz="2800" dirty="0" err="1" smtClean="0">
                <a:latin typeface="Bookman Old Style" panose="02050604050505020204" pitchFamily="18" charset="0"/>
              </a:rPr>
              <a:t>española</a:t>
            </a:r>
            <a:r>
              <a:rPr lang="it-IT" sz="2800" dirty="0" smtClean="0">
                <a:latin typeface="Bookman Old Style" panose="02050604050505020204" pitchFamily="18" charset="0"/>
              </a:rPr>
              <a:t> 3</a:t>
            </a:r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Andrea Zinato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endParaRPr lang="it-IT" sz="2800" dirty="0">
              <a:latin typeface="Bookman Old Style" panose="020506040505050202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it-IT" sz="6600" smtClean="0">
              <a:latin typeface="Algerian" panose="04020705040A02060702" pitchFamily="82" charset="0"/>
            </a:endParaRPr>
          </a:p>
          <a:p>
            <a:r>
              <a:rPr lang="it-IT" sz="6600" smtClean="0">
                <a:solidFill>
                  <a:srgbClr val="FF0000"/>
                </a:solidFill>
                <a:latin typeface="Algerian" panose="04020705040A02060702" pitchFamily="82" charset="0"/>
              </a:rPr>
              <a:t>Introducción</a:t>
            </a:r>
            <a:r>
              <a:rPr lang="it-IT" sz="6600" smtClean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omolaicus.com/storia/medioevo/images/impero-romano-diviso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435"/>
            <a:ext cx="834207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808000" cy="58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Leovigildo                                                                      Recaredo</a:t>
            </a:r>
            <a:endParaRPr lang="it-IT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2787104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endParaRPr lang="it-IT" smtClean="0"/>
          </a:p>
          <a:p>
            <a:pPr algn="ctr"/>
            <a:r>
              <a:rPr lang="it-IT" sz="7000" b="1" smtClean="0">
                <a:solidFill>
                  <a:srgbClr val="FF0000"/>
                </a:solidFill>
              </a:rPr>
              <a:t>ETIMOLOG</a:t>
            </a:r>
            <a:r>
              <a:rPr lang="it-IT" sz="7000" b="1" smtClean="0">
                <a:solidFill>
                  <a:srgbClr val="FF0000"/>
                </a:solidFill>
                <a:latin typeface="Calibri" panose="020F0502020204030204" pitchFamily="34" charset="0"/>
              </a:rPr>
              <a:t>ĺ</a:t>
            </a:r>
            <a:r>
              <a:rPr lang="it-IT" sz="7000" b="1" smtClean="0">
                <a:solidFill>
                  <a:srgbClr val="FF0000"/>
                </a:solidFill>
              </a:rPr>
              <a:t>A</a:t>
            </a:r>
          </a:p>
          <a:p>
            <a:endParaRPr lang="it-IT" sz="4200" b="1" smtClean="0"/>
          </a:p>
        </p:txBody>
      </p:sp>
      <p:pic>
        <p:nvPicPr>
          <p:cNvPr id="6146" name="Picture 2" descr="https://upload.wikimedia.org/wikipedia/commons/thumb/d/d7/Iberia_586-es.svg/924px-Iberia_586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000"/>
            <a:ext cx="794493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309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.</a:t>
            </a:r>
            <a:endParaRPr lang="it-IT"/>
          </a:p>
        </p:txBody>
      </p:sp>
      <p:pic>
        <p:nvPicPr>
          <p:cNvPr id="7170" name="Picture 2" descr="https://upload.wikimedia.org/wikipedia/commons/thumb/4/46/Hispania_700_AD.PNG/1024px-Hispania_700_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1" y="445666"/>
            <a:ext cx="633599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odrigo el ultimo  rey g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43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florinda la c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52000" cy="4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021288"/>
            <a:ext cx="869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Rodrigo, el que perdió España                 Amores trata don  Rodrigo  con Florinda La Cava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21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on julian go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57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9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strosoler.com/al%20andalus%20mapa%20756%20d%2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2445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staticos.elmundo.es/assets/multimedia/imagenes/2014/09/04/14097840776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29149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mpantojos.files.wordpress.com/2012/11/reconquista-gener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2879" cy="58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>
                <a:latin typeface="Old English Text MT" panose="03040902040508030806" pitchFamily="66" charset="0"/>
              </a:rPr>
              <a:t>Rodrigo Díaz de Vivar, el Cid Campeador</a:t>
            </a:r>
            <a:endParaRPr lang="it-IT" sz="3200">
              <a:latin typeface="Old English Text MT" panose="03040902040508030806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89450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1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76672"/>
            <a:ext cx="885698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0000"/>
                </a:solidFill>
              </a:rPr>
              <a:t>Hay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que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saber</a:t>
            </a:r>
            <a:r>
              <a:rPr lang="it-IT" sz="40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Península</a:t>
            </a:r>
            <a:r>
              <a:rPr lang="it-IT" dirty="0" smtClean="0"/>
              <a:t> </a:t>
            </a:r>
            <a:r>
              <a:rPr lang="it-IT" dirty="0" err="1" smtClean="0"/>
              <a:t>ibérica</a:t>
            </a:r>
            <a:r>
              <a:rPr lang="it-IT" dirty="0" smtClean="0"/>
              <a:t>: </a:t>
            </a:r>
            <a:r>
              <a:rPr lang="it-IT" dirty="0" err="1" smtClean="0"/>
              <a:t>física</a:t>
            </a:r>
            <a:r>
              <a:rPr lang="it-IT" dirty="0" smtClean="0"/>
              <a:t> y </a:t>
            </a:r>
            <a:r>
              <a:rPr lang="it-IT" dirty="0" err="1" smtClean="0"/>
              <a:t>política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: </a:t>
            </a:r>
            <a:r>
              <a:rPr lang="it-IT" dirty="0" err="1" smtClean="0"/>
              <a:t>regiones</a:t>
            </a:r>
            <a:r>
              <a:rPr lang="it-IT" dirty="0" smtClean="0"/>
              <a:t>, </a:t>
            </a:r>
            <a:r>
              <a:rPr lang="it-IT" dirty="0" err="1" smtClean="0"/>
              <a:t>comunidades</a:t>
            </a:r>
            <a:r>
              <a:rPr lang="it-IT" dirty="0" smtClean="0"/>
              <a:t> </a:t>
            </a:r>
            <a:r>
              <a:rPr lang="it-IT" dirty="0" err="1" smtClean="0"/>
              <a:t>autónomas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Hispania</a:t>
            </a:r>
            <a:r>
              <a:rPr lang="it-IT" dirty="0" smtClean="0"/>
              <a:t> (</a:t>
            </a:r>
            <a:r>
              <a:rPr lang="it-IT" dirty="0" err="1" smtClean="0"/>
              <a:t>pre</a:t>
            </a:r>
            <a:r>
              <a:rPr lang="it-IT" dirty="0" smtClean="0"/>
              <a:t>)-romana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visigoda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conquista musulmana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Al </a:t>
            </a:r>
            <a:r>
              <a:rPr lang="it-IT" dirty="0" err="1" smtClean="0"/>
              <a:t>Andalus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Reinos</a:t>
            </a:r>
            <a:r>
              <a:rPr lang="it-IT" dirty="0" smtClean="0"/>
              <a:t> </a:t>
            </a:r>
            <a:r>
              <a:rPr lang="it-IT" dirty="0" err="1" smtClean="0"/>
              <a:t>Cristianos</a:t>
            </a:r>
            <a:r>
              <a:rPr lang="it-IT" dirty="0" smtClean="0"/>
              <a:t> -La </a:t>
            </a:r>
            <a:r>
              <a:rPr lang="it-IT" dirty="0" err="1" smtClean="0"/>
              <a:t>Reconquista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España</a:t>
            </a:r>
            <a:r>
              <a:rPr lang="it-IT" dirty="0" smtClean="0"/>
              <a:t> de la </a:t>
            </a:r>
            <a:r>
              <a:rPr lang="it-IT" dirty="0" err="1" smtClean="0"/>
              <a:t>tres</a:t>
            </a:r>
            <a:r>
              <a:rPr lang="it-IT" dirty="0" smtClean="0"/>
              <a:t> </a:t>
            </a:r>
            <a:r>
              <a:rPr lang="it-IT" dirty="0" err="1" smtClean="0"/>
              <a:t>culturas</a:t>
            </a:r>
            <a:r>
              <a:rPr lang="it-IT" dirty="0" smtClean="0"/>
              <a:t>: </a:t>
            </a:r>
            <a:r>
              <a:rPr lang="it-IT" dirty="0" err="1" smtClean="0"/>
              <a:t>judíos</a:t>
            </a:r>
            <a:r>
              <a:rPr lang="it-IT" dirty="0" smtClean="0"/>
              <a:t>, </a:t>
            </a:r>
            <a:r>
              <a:rPr lang="it-IT" dirty="0" err="1" smtClean="0"/>
              <a:t>cristianos</a:t>
            </a:r>
            <a:r>
              <a:rPr lang="it-IT" dirty="0" smtClean="0"/>
              <a:t> y </a:t>
            </a:r>
            <a:r>
              <a:rPr lang="it-IT" dirty="0" err="1" smtClean="0"/>
              <a:t>musulmanes</a:t>
            </a:r>
            <a:r>
              <a:rPr lang="it-IT" dirty="0" smtClean="0"/>
              <a:t> (la </a:t>
            </a:r>
            <a:r>
              <a:rPr lang="it-IT" dirty="0" err="1" smtClean="0"/>
              <a:t>Inquisición</a:t>
            </a:r>
            <a:r>
              <a:rPr lang="it-IT" dirty="0" smtClean="0"/>
              <a:t> y </a:t>
            </a:r>
            <a:r>
              <a:rPr lang="it-IT" dirty="0" err="1" smtClean="0"/>
              <a:t>las</a:t>
            </a:r>
            <a:r>
              <a:rPr lang="it-IT" dirty="0" smtClean="0"/>
              <a:t> </a:t>
            </a:r>
            <a:r>
              <a:rPr lang="it-IT" dirty="0" err="1" smtClean="0"/>
              <a:t>expulsiones</a:t>
            </a:r>
            <a:r>
              <a:rPr lang="it-IT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Historia</a:t>
            </a:r>
            <a:r>
              <a:rPr lang="it-IT" dirty="0" smtClean="0"/>
              <a:t>, </a:t>
            </a:r>
            <a:r>
              <a:rPr lang="it-IT" dirty="0" err="1" smtClean="0"/>
              <a:t>leyendas</a:t>
            </a:r>
            <a:r>
              <a:rPr lang="it-IT" dirty="0" smtClean="0"/>
              <a:t>, </a:t>
            </a:r>
            <a:r>
              <a:rPr lang="it-IT" dirty="0" err="1" smtClean="0"/>
              <a:t>literatura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Las </a:t>
            </a:r>
            <a:r>
              <a:rPr lang="it-IT" dirty="0" err="1" smtClean="0"/>
              <a:t>dinastias</a:t>
            </a:r>
            <a:r>
              <a:rPr lang="it-IT" dirty="0" smtClean="0"/>
              <a:t> </a:t>
            </a:r>
            <a:r>
              <a:rPr lang="it-IT" dirty="0" err="1" smtClean="0"/>
              <a:t>reales</a:t>
            </a:r>
            <a:r>
              <a:rPr lang="it-IT" dirty="0" smtClean="0"/>
              <a:t>: </a:t>
            </a:r>
            <a:r>
              <a:rPr lang="it-IT" dirty="0" err="1" smtClean="0"/>
              <a:t>Trastámara</a:t>
            </a:r>
            <a:r>
              <a:rPr lang="it-IT" dirty="0" smtClean="0"/>
              <a:t>, </a:t>
            </a:r>
            <a:r>
              <a:rPr lang="it-IT" dirty="0" err="1" smtClean="0"/>
              <a:t>Habsburgo</a:t>
            </a:r>
            <a:r>
              <a:rPr lang="it-IT" dirty="0" smtClean="0"/>
              <a:t>, </a:t>
            </a:r>
            <a:r>
              <a:rPr lang="it-IT" dirty="0" err="1" smtClean="0"/>
              <a:t>Borbón</a:t>
            </a:r>
            <a:r>
              <a:rPr lang="it-IT" dirty="0" smtClean="0"/>
              <a:t>: ¿</a:t>
            </a:r>
            <a:r>
              <a:rPr lang="it-IT" dirty="0" err="1" smtClean="0"/>
              <a:t>quiénes</a:t>
            </a:r>
            <a:r>
              <a:rPr lang="it-IT" dirty="0" smtClean="0"/>
              <a:t> son? ¿</a:t>
            </a:r>
            <a:r>
              <a:rPr lang="it-IT" dirty="0" err="1" smtClean="0"/>
              <a:t>qué</a:t>
            </a:r>
            <a:r>
              <a:rPr lang="it-IT" dirty="0" smtClean="0"/>
              <a:t> han </a:t>
            </a:r>
            <a:r>
              <a:rPr lang="it-IT" dirty="0" err="1" smtClean="0"/>
              <a:t>hecho</a:t>
            </a:r>
            <a:r>
              <a:rPr lang="it-IT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Segunda</a:t>
            </a:r>
            <a:r>
              <a:rPr lang="it-IT" dirty="0" smtClean="0"/>
              <a:t> </a:t>
            </a:r>
            <a:r>
              <a:rPr lang="it-IT" dirty="0" err="1" smtClean="0"/>
              <a:t>República</a:t>
            </a:r>
            <a:r>
              <a:rPr lang="it-IT" dirty="0" smtClean="0"/>
              <a:t>, la Guerra </a:t>
            </a:r>
            <a:r>
              <a:rPr lang="it-IT" dirty="0" err="1" smtClean="0"/>
              <a:t>Civil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Dictadura</a:t>
            </a:r>
            <a:r>
              <a:rPr lang="it-IT" dirty="0" smtClean="0"/>
              <a:t> (</a:t>
            </a:r>
            <a:r>
              <a:rPr lang="it-IT" dirty="0" err="1" smtClean="0"/>
              <a:t>El</a:t>
            </a:r>
            <a:r>
              <a:rPr lang="it-IT" dirty="0" smtClean="0"/>
              <a:t> </a:t>
            </a:r>
            <a:r>
              <a:rPr lang="it-IT" dirty="0" err="1" smtClean="0"/>
              <a:t>Régimen</a:t>
            </a:r>
            <a:r>
              <a:rPr lang="it-IT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Transición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actual</a:t>
            </a:r>
            <a:r>
              <a:rPr lang="it-IT" dirty="0" smtClean="0"/>
              <a:t> (</a:t>
            </a:r>
            <a:r>
              <a:rPr lang="it-IT" dirty="0" err="1" smtClean="0"/>
              <a:t>situación</a:t>
            </a:r>
            <a:r>
              <a:rPr lang="it-IT" dirty="0" smtClean="0"/>
              <a:t> </a:t>
            </a:r>
            <a:r>
              <a:rPr lang="it-IT" dirty="0" err="1" smtClean="0"/>
              <a:t>política</a:t>
            </a:r>
            <a:r>
              <a:rPr lang="it-IT" dirty="0" smtClean="0"/>
              <a:t>, la </a:t>
            </a:r>
            <a:r>
              <a:rPr lang="it-IT" dirty="0" err="1" smtClean="0"/>
              <a:t>cuestión</a:t>
            </a:r>
            <a:r>
              <a:rPr lang="it-IT" dirty="0" smtClean="0"/>
              <a:t> vasca, la </a:t>
            </a:r>
            <a:r>
              <a:rPr lang="it-IT" dirty="0" err="1" smtClean="0"/>
              <a:t>cuestión</a:t>
            </a:r>
            <a:r>
              <a:rPr lang="it-IT" dirty="0" smtClean="0"/>
              <a:t> catalana)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35063"/>
            <a:ext cx="12813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49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/>
              <a:t>Monumento en Vivar del Cid (Burgos)</a:t>
            </a:r>
            <a:endParaRPr lang="it-IT" sz="32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1531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4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564x/86/04/86/8604868c023d93685c82dae3c5615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32473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España musulman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40735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cursos.ort.edu.ar/static/archivos/image/323378/5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764704"/>
            <a:ext cx="871000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antia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01692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8424" y="476672"/>
            <a:ext cx="676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Ó</a:t>
            </a:r>
            <a:r>
              <a:rPr lang="it-IT" sz="3600" b="1" smtClean="0">
                <a:latin typeface="Old English Text MT" panose="03040902040508030806" pitchFamily="66" charset="0"/>
              </a:rPr>
              <a:t>rdenes militares y religiosas</a:t>
            </a:r>
          </a:p>
          <a:p>
            <a:pPr algn="ctr"/>
            <a:endParaRPr lang="it-IT" sz="3600" b="1">
              <a:latin typeface="Old English Text MT" panose="03040902040508030806" pitchFamily="66" charset="0"/>
            </a:endParaRPr>
          </a:p>
        </p:txBody>
      </p:sp>
      <p:pic>
        <p:nvPicPr>
          <p:cNvPr id="1028" name="Picture 4" descr="Cross Alcantar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0" y="1509167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077073"/>
            <a:ext cx="83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Old English Text MT" panose="03040902040508030806" pitchFamily="66" charset="0"/>
              </a:rPr>
              <a:t>Orden de                       Orden de                          Orden de                          Orden de</a:t>
            </a:r>
          </a:p>
          <a:p>
            <a:r>
              <a:rPr lang="it-IT" b="1" smtClean="0">
                <a:latin typeface="Old English Text MT" panose="03040902040508030806" pitchFamily="66" charset="0"/>
              </a:rPr>
              <a:t>Santiago                      Alcántara                          Montesa                          Calatrava</a:t>
            </a:r>
            <a:endParaRPr lang="it-IT" b="1">
              <a:latin typeface="Old English Text MT" panose="03040902040508030806" pitchFamily="66" charset="0"/>
            </a:endParaRPr>
          </a:p>
        </p:txBody>
      </p:sp>
      <p:pic>
        <p:nvPicPr>
          <p:cNvPr id="1030" name="Picture 6" descr="Cross montess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2" y="186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alatrava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0" y="1499000"/>
            <a:ext cx="2448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2.uned.es/temple/images/cheva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74843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4653136"/>
            <a:ext cx="8940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/>
              <a:t>Estandarte de la Orden de Santiago.</a:t>
            </a:r>
          </a:p>
          <a:p>
            <a:endParaRPr lang="it-IT" sz="2800" b="1"/>
          </a:p>
          <a:p>
            <a:r>
              <a:rPr lang="it-IT" sz="2800" b="1" smtClean="0"/>
              <a:t>El grito/lema  de batalla de los cristianos (durante la Reconquista) era «Santiago y cierra España».</a:t>
            </a:r>
            <a:endParaRPr lang="it-IT" sz="2800" b="1"/>
          </a:p>
        </p:txBody>
      </p:sp>
    </p:spTree>
    <p:extLst>
      <p:ext uri="{BB962C8B-B14F-4D97-AF65-F5344CB8AC3E}">
        <p14:creationId xmlns:p14="http://schemas.microsoft.com/office/powerpoint/2010/main" val="31479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hoebat.com/wp-content/uploads/2016/01/Santiago-Matamoros-Catedral-de-Bu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37" y="188640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9329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Santiago </a:t>
            </a:r>
            <a:r>
              <a:rPr lang="it-IT" sz="2400" b="1" i="1" smtClean="0"/>
              <a:t>matamoros</a:t>
            </a:r>
            <a:r>
              <a:rPr lang="it-IT" sz="2400" b="1" smtClean="0"/>
              <a:t> – Catedral de Burgos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4263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rtehistoria.com/v2/jpg/AUC2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858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/>
              <a:t>Santiago </a:t>
            </a:r>
            <a:r>
              <a:rPr lang="it-IT" sz="2000" b="1" i="1" smtClean="0"/>
              <a:t>matamoros</a:t>
            </a:r>
            <a:r>
              <a:rPr lang="it-IT" sz="2000" b="1" smtClean="0"/>
              <a:t>,  Convento de San Marcos - León</a:t>
            </a:r>
            <a:endParaRPr lang="it-IT" sz="2000" b="1"/>
          </a:p>
        </p:txBody>
      </p:sp>
    </p:spTree>
    <p:extLst>
      <p:ext uri="{BB962C8B-B14F-4D97-AF65-F5344CB8AC3E}">
        <p14:creationId xmlns:p14="http://schemas.microsoft.com/office/powerpoint/2010/main" val="693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e/Quevedo_%28copia_de_Vel%C3%A1zquez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83690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74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antalbina.it/wp-content/uploads/2013/07/mappa_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000" cy="27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35730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El Camino de Santiago</a:t>
            </a:r>
            <a:endParaRPr lang="it-IT" b="1"/>
          </a:p>
        </p:txBody>
      </p:sp>
      <p:sp>
        <p:nvSpPr>
          <p:cNvPr id="3" name="AutoShape 6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0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http://www.rumbonatura.com/camino-de-santiago/wp-content/uploads/2012/05/Concha-Peregrina-Vieira-Venera.2-300x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1" y="3996468"/>
            <a:ext cx="237413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erutaenruta.files.wordpress.com/2012/07/vieiracaminosanti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alberguelostemplarios.com/img/con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22" y="4293072"/>
            <a:ext cx="131977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0375" y="6453336"/>
            <a:ext cx="720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La concha de los romeros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793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akz_1N9GuU/UR0pevyNEQI/AAAAAAAACac/GOXHZlcnrnQ/s1600/mapa-fis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469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878497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/>
              <a:t>El </a:t>
            </a:r>
            <a:r>
              <a:rPr lang="es-ES" sz="2400" b="1"/>
              <a:t>romance</a:t>
            </a:r>
            <a:r>
              <a:rPr lang="es-ES" sz="2400"/>
              <a:t> es un poema característico de la tradición oral, y se populariza en el siglo XV, en que se recogen por primera vez por escrito en colecciones denominadas </a:t>
            </a:r>
            <a:r>
              <a:rPr lang="es-ES" sz="2400" b="1"/>
              <a:t>romanceros</a:t>
            </a:r>
            <a:r>
              <a:rPr lang="es-ES" sz="2400"/>
              <a:t>. </a:t>
            </a:r>
            <a:r>
              <a:rPr lang="es-ES" sz="2400" smtClean="0"/>
              <a:t>Son poemas astróficos, la medida del verso es generalmente  el octosílabo y la rima en asonante es decir que riman solo los versos pares (2-4-6…) y sólo las vocales (penúltima-última o última). Los </a:t>
            </a:r>
            <a:r>
              <a:rPr lang="es-ES" sz="2400"/>
              <a:t>romances son generalmente poemas narrativos de una gran variedad </a:t>
            </a:r>
            <a:r>
              <a:rPr lang="es-ES" sz="2400" smtClean="0"/>
              <a:t>temática (históricos, épicos, novelescos, fronterizos…), </a:t>
            </a:r>
            <a:r>
              <a:rPr lang="es-ES" sz="2400"/>
              <a:t>según el gusto popular del momento y de cada lugar. Se interpretan declamando, cantando o intercalando canto y </a:t>
            </a:r>
            <a:r>
              <a:rPr lang="es-ES" sz="2400" smtClean="0"/>
              <a:t>declamación. Ejemplos:   </a:t>
            </a:r>
          </a:p>
          <a:p>
            <a:r>
              <a:rPr lang="es-ES" sz="2400" smtClean="0"/>
              <a:t>     </a:t>
            </a:r>
            <a:r>
              <a:rPr lang="es-ES" sz="2400" i="1" smtClean="0"/>
              <a:t>El cerco de Baeza                                    La toma de Alhama</a:t>
            </a:r>
          </a:p>
          <a:p>
            <a:r>
              <a:rPr lang="es-ES" sz="2000" smtClean="0"/>
              <a:t>      </a:t>
            </a:r>
          </a:p>
          <a:p>
            <a:r>
              <a:rPr lang="es-ES" sz="2000"/>
              <a:t> </a:t>
            </a:r>
            <a:r>
              <a:rPr lang="es-ES" sz="2000" smtClean="0"/>
              <a:t>     Cercada </a:t>
            </a:r>
            <a:r>
              <a:rPr lang="es-ES" sz="2000"/>
              <a:t>tiene a </a:t>
            </a:r>
            <a:r>
              <a:rPr lang="es-ES" sz="2000" smtClean="0"/>
              <a:t>Baeza                                          Paseábase el rey moro</a:t>
            </a:r>
          </a:p>
          <a:p>
            <a:r>
              <a:rPr lang="es-ES" sz="2000" smtClean="0"/>
              <a:t>  </a:t>
            </a:r>
            <a:r>
              <a:rPr lang="es-ES" sz="2000" b="1" smtClean="0"/>
              <a:t>2   </a:t>
            </a:r>
            <a:r>
              <a:rPr lang="es-ES" sz="2000" smtClean="0"/>
              <a:t> ese </a:t>
            </a:r>
            <a:r>
              <a:rPr lang="es-ES" sz="2000"/>
              <a:t>arráez Audalla </a:t>
            </a:r>
            <a:r>
              <a:rPr lang="es-ES" sz="2000" smtClean="0"/>
              <a:t>M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r                                  </a:t>
            </a:r>
            <a:r>
              <a:rPr lang="es-ES" sz="2000" b="1" smtClean="0"/>
              <a:t>2</a:t>
            </a:r>
            <a:r>
              <a:rPr lang="es-ES" sz="2000" smtClean="0"/>
              <a:t>   por la ciudad de Gran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endParaRPr lang="es-ES" sz="2000">
              <a:solidFill>
                <a:srgbClr val="FF0000"/>
              </a:solidFill>
            </a:endParaRPr>
          </a:p>
          <a:p>
            <a:r>
              <a:rPr lang="es-ES" sz="2000" smtClean="0"/>
              <a:t>      con </a:t>
            </a:r>
            <a:r>
              <a:rPr lang="es-ES" sz="2000"/>
              <a:t>ochenta mil peones </a:t>
            </a:r>
            <a:r>
              <a:rPr lang="es-ES" sz="2000" smtClean="0"/>
              <a:t>–                                    desde las puertas de Elvira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4</a:t>
            </a:r>
            <a:r>
              <a:rPr lang="es-ES" sz="2000" smtClean="0"/>
              <a:t>   caballeros </a:t>
            </a:r>
            <a:r>
              <a:rPr lang="es-ES" sz="2000"/>
              <a:t>cinco m</a:t>
            </a:r>
            <a:r>
              <a:rPr lang="es-ES" sz="2000">
                <a:solidFill>
                  <a:srgbClr val="FF0000"/>
                </a:solidFill>
              </a:rPr>
              <a:t>i</a:t>
            </a:r>
            <a:r>
              <a:rPr lang="es-ES" sz="2000"/>
              <a:t>l</a:t>
            </a:r>
            <a:r>
              <a:rPr lang="es-ES" sz="2000" smtClean="0"/>
              <a:t>;                                      </a:t>
            </a:r>
            <a:r>
              <a:rPr lang="es-ES" sz="2000" b="1" smtClean="0"/>
              <a:t>4</a:t>
            </a:r>
            <a:r>
              <a:rPr lang="es-ES" sz="2000" smtClean="0"/>
              <a:t>   hasta las de Bibarr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mbl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.</a:t>
            </a:r>
          </a:p>
          <a:p>
            <a:r>
              <a:rPr lang="es-ES" sz="2000" smtClean="0"/>
              <a:t>       con </a:t>
            </a:r>
            <a:r>
              <a:rPr lang="es-ES" sz="2000"/>
              <a:t>él va ese traidor, </a:t>
            </a:r>
            <a:r>
              <a:rPr lang="es-ES" sz="2000" smtClean="0"/>
              <a:t>-                                           Cartas </a:t>
            </a:r>
            <a:r>
              <a:rPr lang="es-ES" sz="2000"/>
              <a:t>le fueron </a:t>
            </a:r>
            <a:r>
              <a:rPr lang="es-ES" sz="2000" smtClean="0"/>
              <a:t>venidas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6 </a:t>
            </a:r>
            <a:r>
              <a:rPr lang="es-ES" sz="2000" smtClean="0"/>
              <a:t>    el traidor de Pero G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l                                    </a:t>
            </a:r>
            <a:r>
              <a:rPr lang="es-ES" sz="2000" b="1" smtClean="0"/>
              <a:t>6  </a:t>
            </a:r>
            <a:r>
              <a:rPr lang="es-ES" sz="2000" smtClean="0"/>
              <a:t> que Alhama era gan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b="1" smtClean="0"/>
              <a:t> </a:t>
            </a:r>
            <a:endParaRPr lang="es-ES" sz="2000" smtClean="0">
              <a:solidFill>
                <a:srgbClr val="FF0000"/>
              </a:solidFill>
            </a:endParaRPr>
          </a:p>
          <a:p>
            <a:r>
              <a:rPr lang="es-ES" sz="2000" smtClean="0"/>
              <a:t>         …                                                                             …</a:t>
            </a:r>
            <a:endParaRPr lang="es-ES" sz="2000"/>
          </a:p>
          <a:p>
            <a:endParaRPr lang="es-ES" sz="3600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39"/>
            <a:ext cx="6606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r>
              <a:rPr lang="es-ES" b="1" smtClean="0"/>
              <a:t>Ejemplo de romance (fronterizo)</a:t>
            </a:r>
            <a:endParaRPr lang="es-ES" b="1"/>
          </a:p>
          <a:p>
            <a:endParaRPr lang="es-ES" smtClean="0"/>
          </a:p>
          <a:p>
            <a:r>
              <a:rPr lang="es-ES" smtClean="0"/>
              <a:t>¡</a:t>
            </a:r>
            <a:r>
              <a:rPr lang="es-ES"/>
              <a:t>Abenámar, Abenábar,</a:t>
            </a:r>
          </a:p>
          <a:p>
            <a:r>
              <a:rPr lang="es-ES"/>
              <a:t>moro de la morería,</a:t>
            </a:r>
          </a:p>
          <a:p>
            <a:r>
              <a:rPr lang="es-ES"/>
              <a:t>el día que tú naciste</a:t>
            </a:r>
          </a:p>
          <a:p>
            <a:r>
              <a:rPr lang="es-ES"/>
              <a:t>grandes señales había!</a:t>
            </a:r>
          </a:p>
          <a:p>
            <a:r>
              <a:rPr lang="es-ES"/>
              <a:t>Estaba la mar en calma,</a:t>
            </a:r>
          </a:p>
          <a:p>
            <a:r>
              <a:rPr lang="es-ES"/>
              <a:t>la luna estaba crecida;</a:t>
            </a:r>
          </a:p>
          <a:p>
            <a:r>
              <a:rPr lang="es-ES"/>
              <a:t>moro que en tal signo nace</a:t>
            </a:r>
          </a:p>
          <a:p>
            <a:r>
              <a:rPr lang="es-ES"/>
              <a:t>no debe decir mentira.</a:t>
            </a:r>
          </a:p>
          <a:p>
            <a:r>
              <a:rPr lang="es-ES"/>
              <a:t>-No te la diré, señor,</a:t>
            </a:r>
          </a:p>
          <a:p>
            <a:r>
              <a:rPr lang="es-ES"/>
              <a:t>aunque me cueste la vida.</a:t>
            </a:r>
          </a:p>
          <a:p>
            <a:r>
              <a:rPr lang="es-ES"/>
              <a:t>-Yo te agradezco, Abenámar,</a:t>
            </a:r>
          </a:p>
          <a:p>
            <a:r>
              <a:rPr lang="es-ES"/>
              <a:t>aquesta tu cortesía.</a:t>
            </a:r>
          </a:p>
          <a:p>
            <a:r>
              <a:rPr lang="es-ES"/>
              <a:t>¿Qué castillos son aquéllos?</a:t>
            </a:r>
          </a:p>
          <a:p>
            <a:r>
              <a:rPr lang="es-ES"/>
              <a:t>¡Altos son y relucían!</a:t>
            </a:r>
          </a:p>
          <a:p>
            <a:r>
              <a:rPr lang="es-ES"/>
              <a:t>-El Alhambra era, señor,</a:t>
            </a:r>
          </a:p>
          <a:p>
            <a:r>
              <a:rPr lang="es-ES"/>
              <a:t>y la otra, la mezquita; </a:t>
            </a:r>
            <a:endParaRPr lang="es-ES" smtClean="0"/>
          </a:p>
          <a:p>
            <a:r>
              <a:rPr lang="es-ES" smtClean="0"/>
              <a:t>los </a:t>
            </a:r>
            <a:r>
              <a:rPr lang="es-ES"/>
              <a:t>otros, los Alixares,</a:t>
            </a:r>
          </a:p>
          <a:p>
            <a:r>
              <a:rPr lang="es-ES"/>
              <a:t>labrados a maravilla</a:t>
            </a:r>
            <a:r>
              <a:rPr lang="es-ES" smtClean="0"/>
              <a:t>.</a:t>
            </a:r>
            <a:endParaRPr lang="es-ES"/>
          </a:p>
        </p:txBody>
      </p:sp>
      <p:sp>
        <p:nvSpPr>
          <p:cNvPr id="3" name="Rettangolo 2"/>
          <p:cNvSpPr/>
          <p:nvPr/>
        </p:nvSpPr>
        <p:spPr>
          <a:xfrm>
            <a:off x="4139952" y="476672"/>
            <a:ext cx="271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endParaRPr lang="es-ES"/>
          </a:p>
          <a:p>
            <a:endParaRPr lang="es-ES" smtClean="0"/>
          </a:p>
          <a:p>
            <a:r>
              <a:rPr lang="es-ES" smtClean="0"/>
              <a:t>El </a:t>
            </a:r>
            <a:r>
              <a:rPr lang="es-ES"/>
              <a:t>moro que los labraba,</a:t>
            </a:r>
          </a:p>
          <a:p>
            <a:r>
              <a:rPr lang="es-ES"/>
              <a:t>cien doblas ganaba al día,</a:t>
            </a:r>
          </a:p>
          <a:p>
            <a:r>
              <a:rPr lang="es-ES"/>
              <a:t>y el día que no los labra</a:t>
            </a:r>
          </a:p>
          <a:p>
            <a:r>
              <a:rPr lang="es-ES"/>
              <a:t>otras tantas se perdía;</a:t>
            </a:r>
          </a:p>
          <a:p>
            <a:r>
              <a:rPr lang="es-ES"/>
              <a:t>desque los tuvo labrados,</a:t>
            </a:r>
          </a:p>
          <a:p>
            <a:r>
              <a:rPr lang="es-ES"/>
              <a:t>el rey le quitó la vida</a:t>
            </a:r>
          </a:p>
          <a:p>
            <a:r>
              <a:rPr lang="es-ES"/>
              <a:t>porque no labre otros tales</a:t>
            </a:r>
          </a:p>
          <a:p>
            <a:r>
              <a:rPr lang="es-ES"/>
              <a:t>al rey del Andalucía.</a:t>
            </a:r>
          </a:p>
          <a:p>
            <a:r>
              <a:rPr lang="es-ES"/>
              <a:t>El otro es Torres Bermejas,</a:t>
            </a:r>
          </a:p>
          <a:p>
            <a:r>
              <a:rPr lang="es-ES"/>
              <a:t>castillo de gran valía;</a:t>
            </a:r>
          </a:p>
          <a:p>
            <a:r>
              <a:rPr lang="es-ES"/>
              <a:t>el otro, Generalife</a:t>
            </a:r>
          </a:p>
          <a:p>
            <a:r>
              <a:rPr lang="es-ES"/>
              <a:t>huerta que par no tenía</a:t>
            </a:r>
            <a:r>
              <a:rPr lang="es-ES" smtClean="0"/>
              <a:t>.</a:t>
            </a:r>
          </a:p>
          <a:p>
            <a:r>
              <a:rPr lang="es-ES" smtClean="0"/>
              <a:t>….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ms of Henry II of Castile before his accessio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632"/>
            <a:ext cx="210398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at of Arms of Queen Isabella of Castile (1492-1504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3" y="3556029"/>
            <a:ext cx="2056267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at of Arms of Ferdinand II of Aragon (1513-1516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89" y="3429000"/>
            <a:ext cx="203041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oyal Coat of Arms of the Crown of Castile (15th Century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216941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31092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Escudo de los Trastámara                                              Enrique II de Trastámara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61379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             Isabel de Castilla                                                Fernando de Aragón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50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W-jlasAvB7sGawXKRnznpn9IgzO-66vr6qmNd18mAbQFNAvYp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9" y="4077072"/>
            <a:ext cx="48768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.slidesharecdn.com/reyescatlicos-101027172258-phpapp02/95/reyes-catlicos-2-638.jpg?cb=1422648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493883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1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bigoteobsceno.com/wp-content/uploads/2015/12/Juana-la-lo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45"/>
            <a:ext cx="3384000" cy="3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 der Schö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706"/>
            <a:ext cx="338424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013176"/>
            <a:ext cx="902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Juana «la Loca»                                                            Felipe «el Hermoso»  </a:t>
            </a:r>
          </a:p>
          <a:p>
            <a:r>
              <a:rPr lang="it-IT" smtClean="0"/>
              <a:t>Reina de Castilla de 1504 a 1555                               Felipe I come Rey de Castilla (de 12/VII</a:t>
            </a:r>
          </a:p>
          <a:p>
            <a:r>
              <a:rPr lang="it-IT" smtClean="0"/>
              <a:t>Reina de Aragón y Navarra de 1516-1555                a 25/VIII de 1506), </a:t>
            </a:r>
            <a:r>
              <a:rPr lang="it-IT" i="1" smtClean="0"/>
              <a:t>more uxoris</a:t>
            </a:r>
            <a:r>
              <a:rPr lang="it-IT" smtClean="0"/>
              <a:t> (= per dirit-</a:t>
            </a:r>
          </a:p>
          <a:p>
            <a:r>
              <a:rPr lang="it-IT" smtClean="0"/>
              <a:t>Desde 1506 no ejerció su poder                                to coniugale)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3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ater Coat of Arms of Charles I of Spain, Charles V as Holy Roman Emperor (1530-1556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3831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cudo de Armas de Felipe II a Carlos I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744"/>
            <a:ext cx="3169273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87727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/>
              <a:t>Escudo de Carlos de Habsburgo, I como rey  de España                             Escudo de los Austrias de </a:t>
            </a:r>
          </a:p>
          <a:p>
            <a:r>
              <a:rPr lang="it-IT" sz="1600" b="1" smtClean="0"/>
              <a:t>V como Emperador del SRI                                                                                     Felipe II a Carlos 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1/Emperor_charles_v.png/220px-Emperor_charles_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4" y="341018"/>
            <a:ext cx="21567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ografiasyvidas.com/monografia/carlos_v/fotos/retrato_amb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6" y="2348880"/>
            <a:ext cx="3721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5877272"/>
            <a:ext cx="866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 / V por Tiziano                                                  Carlos I / V por Christof Amberger, 1532</a:t>
            </a:r>
            <a:endParaRPr lang="it-IT"/>
          </a:p>
        </p:txBody>
      </p:sp>
      <p:pic>
        <p:nvPicPr>
          <p:cNvPr id="1030" name="Picture 6" descr="Tiziano: Ritratto di Carlo V a cav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" y="2710728"/>
            <a:ext cx="24176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Casa de Austria (Los Austria), Habsburgo de España</a:t>
            </a:r>
          </a:p>
          <a:p>
            <a:r>
              <a:rPr lang="it-IT" smtClean="0"/>
              <a:t>Carlos I como rey de España, 1516-1556</a:t>
            </a:r>
          </a:p>
          <a:p>
            <a:r>
              <a:rPr lang="it-IT" smtClean="0"/>
              <a:t>Carlos V como Sacro Romano Emperador, 1519-1556</a:t>
            </a:r>
          </a:p>
          <a:p>
            <a:r>
              <a:rPr lang="it-IT" smtClean="0"/>
              <a:t>«El César»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sicaantigua.com/wp-content/uploads/2015/03/Felipe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6" y="836712"/>
            <a:ext cx="386575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f/Philip_II.jpg/220px-Philip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6928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36" y="6021288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II, «el prudente», 1556-1598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a/Philip_III_of_Spain_%281578_%E2%80%93_1621%29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92819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dul.wikispaces.com/file/view/his-perso-felipeiii.jpg/30338605/his-perso-felipe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028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6165304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III, el piadoso, 1598-1621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artasalrey.files.wordpress.com/2010/01/felipe_iv-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8" y="260648"/>
            <a:ext cx="34328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2/29/Felipe_IV_armado_%28Prado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370"/>
            <a:ext cx="4581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453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IV, el Grande, el Rey Planeta, 1621-1665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ontentmapas.didactalia.net/imagenes/Documentos/ImagenesSemanticas/8c998db1-82a0-4041-8066-147a306b6062/7854e3ef-e030-47ad-8c58-db1567ac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" y="332656"/>
            <a:ext cx="8790669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0DJ0Sp5EDD4/TOLcFTVjzCI/AAAAAAAAANU/MZJwxW-G4MM/s1600/4Carlo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6672"/>
            <a:ext cx="391712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_0DJ0Sp5EDD4/TOLcQT2LNnI/AAAAAAAAANY/pqARokCNLOY/s1600/5Carlo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146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381328"/>
            <a:ext cx="35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II, «el hechizado», 1665-1700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08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t of Arms of Spanish Monarc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0602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Escudo de España (mazonado)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568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Escudos de la Casa de Borbón (España)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604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e/Felipe_V%3B_Rey_de_Espa%C3%B1a.jpg/230px-Felipe_V%3B_Rey_de_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9" y="1066164"/>
            <a:ext cx="2990673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moriapoliticademexico.org/Efemerides/11/Img/FelipeV-ReyEspana-1723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" y="1052736"/>
            <a:ext cx="3905612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76672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Los Borbón(es) de España o Borbón-España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Felipe V, «el animoso», 1700-1746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79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0/Ferdinand_VI_of_Spain.jpg/245px-Ferdinand_VI_of_S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51187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FzlIDlir2-s/VRahVdULPJI/AAAAAAAAUKE/8OpPzQDHXrs/s1600/Fernando-VI_1713-59_Hispanorum-Rex_arm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43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Fernando VI, «El Prudente»</a:t>
            </a:r>
          </a:p>
          <a:p>
            <a:r>
              <a:rPr lang="it-IT" smtClean="0"/>
              <a:t>«El Justo», 1746-1759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58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lauladehistoria.wordpress.com/files/2009/01/carlos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5861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iografiasyvidas.com/biografia/c/fotos/carlos_iii_esp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775"/>
            <a:ext cx="368351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397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III, «El Político»,</a:t>
            </a:r>
          </a:p>
          <a:p>
            <a:r>
              <a:rPr lang="it-IT" smtClean="0"/>
              <a:t>«El buen alcalde de Madrid», 1759-1788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81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colombia.com/colombia-info/images/fcar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883117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57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La familia de Carlos IV (1788-1808), «el cazador», por Goya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58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(primer reinado de marzo a mayo de 1808)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66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Coat of Arms of Joseph Bonaparte as King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50612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Jusepe Bonaparte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663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iografieonline.it/img/bio/g/Giuseppe_Bon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8352"/>
            <a:ext cx="2209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3/3c/Bonaparte_by_Wicar_1808.JPG/800px-Bonaparte_by_Wicar_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42542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4509120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Jusepe Bonaparte, «Pepe botella», </a:t>
            </a:r>
          </a:p>
          <a:p>
            <a:r>
              <a:rPr lang="it-IT" smtClean="0"/>
              <a:t>«Pepe plazuelas», (1808-1813)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906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(segundo reinado de marzo a mayo de 1813-1833)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Primera Restauración: vuelven los Borbón………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4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iadeviaje.net/espana/imagene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18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eneall.net/images/names/pes_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00824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biografiasyvidas.com/biografia/i/fotos/isabell_ii_bo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38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733256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Isabel II, La de los tristes destinos, La Reina Castiza, 1833-1866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38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ll Ornamented Coat of Arms of Amadeo I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99222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9492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Amedeo de Saboya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53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adeo I, rey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45" y="32257"/>
            <a:ext cx="3806106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1653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Amadeo I de Saboya, «el rey caballero», «el rey electo» (1871-1873)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2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1498284"/>
            <a:ext cx="4698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cu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645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7332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Primera República Española (1871-73)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215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arcopolito56.files.wordpress.com/2015/09/0009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2" y="764704"/>
            <a:ext cx="53529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6/6d/Alfonso_XII_de_Espa%C3%B1a,_c._1870.jpg/190px-Alfonso_XII_de_Espa%C3%B1a,_c._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778"/>
            <a:ext cx="1809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38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XII, «el Pacificador», 1874-1885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17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f/fb/Alfonso_XIIIdeEspa%C3%B1a.jpg/237px-Alfonso_XIIIde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8.tinypic.com/34fb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577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589240"/>
            <a:ext cx="792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XIII, el Africano, (1886-1931) con su esposa Victoria Eugenia de Battenberg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790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66/25566-004-1187AC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346704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5949280"/>
            <a:ext cx="911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Miguel Primo de Rivera,  jefe del gobierno de 1923-1930, de hecho una dictadura personal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280393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968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5" y="5805264"/>
            <a:ext cx="80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Segunda República Española (1931-1939)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053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iografiasyvidas.com/biografia/a/fotos/alcala_za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5540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fideus.com/azan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38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021288"/>
            <a:ext cx="859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          Niceto Alcalá Zamora y Torres                                        Manuel Azaña Díaz</a:t>
            </a:r>
          </a:p>
          <a:p>
            <a:r>
              <a:rPr lang="it-IT" smtClean="0"/>
              <a:t>Presidente de la República 1931-36                    jefe del gobierno de 1931 a 1933 y en 1936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09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5733256"/>
            <a:ext cx="7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España durante la dictadura franquista (1939-1975): el Régimen</a:t>
            </a:r>
            <a:endParaRPr lang="it-IT" b="1"/>
          </a:p>
        </p:txBody>
      </p:sp>
      <p:pic>
        <p:nvPicPr>
          <p:cNvPr id="4102" name="Picture 6" descr="http://1.bp.blogspot.com/-728xtHHkLo0/UOYGhH3TtUI/AAAAAAAAFVQ/YK_8585Pnrs/s1600/BANDERA+DE+ESPA%C3%9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917342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_R9NLeq97GZg/TE32SN2ZWfI/AAAAAAAAIzs/lUtmgS56OmQ/s1600/578px-COA_Spain_under_Franco_1938_1945_bureaucratic_vers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238019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painteractivo.net/wp-content/uploads/Mapa-espa%C3%B1a-por-provinc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28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uiaestudiantil.cl/sociedad/imagenes/Francisco_Franco%2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5" y="116632"/>
            <a:ext cx="21621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3.bp.blogspot.com/-R0ZrbchW4Sw/UKrHLAgDZ3I/AAAAAAAAKkQ/NRg_6irZRBo/s1600/2012.11.20+-+Francisco+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0"/>
            <a:ext cx="36719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isultati immagini per francisco fr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49" y="1166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165304"/>
            <a:ext cx="874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Francisco Franco y Bahamonde, el Caudillo de España, el Generalísimo (1939-1975) y sus amigos Hitler y Mussolini</a:t>
            </a:r>
            <a:endParaRPr lang="it-IT"/>
          </a:p>
        </p:txBody>
      </p:sp>
      <p:pic>
        <p:nvPicPr>
          <p:cNvPr id="3074" name="Picture 2" descr="http://www.diariomasonico.com/wp-content/uploads/2014/05/franco-y-hitler-con-el-mism_305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" y="3933056"/>
            <a:ext cx="404854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2513" y="6372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076" name="Picture 4" descr="http://4.bp.blogspot.com/_-VkTwWConn0/TSwBJsQ_i0I/AAAAAAAADAU/t027AdgCK5U/s1600/Franco%2BMussolini%2BSerrano%2BSu%25C3%25B1er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960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9/9a/Flag_of_Spain.svg/2000px-Flag_of_Spai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2675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actual del Reino de España (la rojigualda)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142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juan carlos joven"/>
          <p:cNvSpPr>
            <a:spLocks noChangeAspect="1" noChangeArrowheads="1"/>
          </p:cNvSpPr>
          <p:nvPr/>
        </p:nvSpPr>
        <p:spPr bwMode="auto">
          <a:xfrm>
            <a:off x="953077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juan carlos jov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es.ipcdigital.com/wp-content/uploads/2014/06/Juan-Carlos-I-de-j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3005"/>
            <a:ext cx="326399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isultati immagini per juan carlos jov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90" name="Picture 10" descr="http://www.ilcartello.eu/wp-content/uploads/2016/01/juan-carlos-primero-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1" y="1124744"/>
            <a:ext cx="3869476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biografiasyvidas.com/biografia/j/fotos/juan_carlos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6" y="3439005"/>
            <a:ext cx="3238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Primer plano del Rey Juan Carlos y Doña Sofía en la década de 1960-1970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69747"/>
            <a:ext cx="404773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83568" y="465138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Los Borbón: tercera restauración, Juan Carlos I (1975-2014), joven,  con Franco, </a:t>
            </a:r>
          </a:p>
          <a:p>
            <a:r>
              <a:rPr lang="it-IT" smtClean="0"/>
              <a:t>con la reina Sofía y de rey (oficial)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87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que.es/archivos/201204/safari_elefante_rey_n-365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vozlibre.com/userfiles/2a_decada/image/FOTOS%202012/04%20ABRIL%202012/21%20ABRIL%202012/corinna1%20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362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1.gstatic.com/images?q=tbn:ANd9GcTE9Ldjzt_mVkrpZALt-yocMWP_s2LCLanE4huZmCXJrF12XE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50"/>
            <a:ext cx="212256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8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s.elpais.com/.a/6a00d8341bfb1653ef016305cbba45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869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58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155575" y="-27955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307975" y="-26431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510" name="Picture 6" descr="http://www.casareal.es/sitios/ListasAux/Galeras/20120508-S.A.R._EL_PRINCIPE_DE_ASTURIAS-ES-001732/rey_militar_4_2014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16377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media.lavozdegalicia.es/default/2014/06/19/00121403166646577936714/Foto/d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118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34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VI de Borbón-España, 2014-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2768"/>
            <a:ext cx="92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                                                        Felipe, VI, la reina Leticia,</a:t>
            </a:r>
          </a:p>
          <a:p>
            <a:r>
              <a:rPr lang="it-IT" smtClean="0"/>
              <a:t>                                                   las infantas Leonor de Borbón- España y Sofía de Borbón-España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361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la.com/imagenes/biografias/adolfo-suarez/87746-adolfo-sua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" y="188640"/>
            <a:ext cx="238628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elipe_Gonz%C3%A1lez_1986_%28cropped%29.jpg/220px-Felipe_Gonz%C3%A1lez_1986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372"/>
            <a:ext cx="2095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asagasti.blogs.com/.a/6a00d8341bf85353ef0177432656b8970d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53" y="148992"/>
            <a:ext cx="210030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893" y="3212976"/>
            <a:ext cx="881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Adolfo Suárez 1976-1982         Felipe González 1982-1996        José María Aznar 1996-2004</a:t>
            </a:r>
            <a:endParaRPr lang="it-IT"/>
          </a:p>
        </p:txBody>
      </p:sp>
      <p:pic>
        <p:nvPicPr>
          <p:cNvPr id="1034" name="Picture 10" descr="https://encrypted-tbn2.gstatic.com/images?q=tbn:ANd9GcRZOZuMfOiTGp-kHRf1dmhjRWS94Q81hm8Io5FlxXIsjAnO0c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6" y="3789040"/>
            <a:ext cx="1692000" cy="24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ellanocomunicacion.files.wordpress.com/2014/01/presidente_mariano_rajoy_brey_2012_-_la_moncl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16" y="3686180"/>
            <a:ext cx="18315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6525344"/>
            <a:ext cx="786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José Luis Zapatero 2044-2011        </a:t>
            </a:r>
            <a:r>
              <a:rPr lang="it-IT" dirty="0" smtClean="0"/>
              <a:t> </a:t>
            </a:r>
            <a:r>
              <a:rPr lang="it-IT" dirty="0" smtClean="0"/>
              <a:t>Mariano </a:t>
            </a:r>
            <a:r>
              <a:rPr lang="it-IT" dirty="0" err="1" smtClean="0"/>
              <a:t>Rajoy</a:t>
            </a:r>
            <a:r>
              <a:rPr lang="it-IT" dirty="0" smtClean="0"/>
              <a:t> 2011- </a:t>
            </a:r>
            <a:r>
              <a:rPr lang="it-IT" dirty="0" smtClean="0"/>
              <a:t>18      Pedro </a:t>
            </a:r>
            <a:r>
              <a:rPr lang="it-IT" dirty="0" err="1" smtClean="0"/>
              <a:t>Sánchez</a:t>
            </a:r>
            <a:r>
              <a:rPr lang="it-IT" dirty="0" smtClean="0"/>
              <a:t> 2018-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82308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ndera del País VascoIkurri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72143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19" y="5949280"/>
            <a:ext cx="87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</a:t>
            </a:r>
            <a:r>
              <a:rPr lang="it-IT" b="1" smtClean="0"/>
              <a:t>Bandera oficial de Euskadi/ País Vasco, </a:t>
            </a:r>
            <a:r>
              <a:rPr lang="it-IT" b="1" i="1" smtClean="0"/>
              <a:t>ikurrina</a:t>
            </a:r>
            <a:r>
              <a:rPr lang="it-IT" b="1" smtClean="0"/>
              <a:t> (pr.: </a:t>
            </a:r>
            <a:r>
              <a:rPr lang="it-IT" b="1" i="1" smtClean="0"/>
              <a:t>Ikurriña</a:t>
            </a:r>
            <a:r>
              <a:rPr lang="it-IT" b="1" smtClean="0"/>
              <a:t>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195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tb.org/Img/inundaciones/euska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9" y="174236"/>
            <a:ext cx="4248000" cy="33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e/Euskal_Herriko_kolore_ma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2852936"/>
            <a:ext cx="481222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3027" y="836712"/>
            <a:ext cx="454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Garamond"/>
              </a:rPr>
              <a:t>← </a:t>
            </a:r>
            <a:r>
              <a:rPr lang="it-IT" b="1" smtClean="0">
                <a:solidFill>
                  <a:srgbClr val="FF0000"/>
                </a:solidFill>
                <a:latin typeface="Garamond"/>
              </a:rPr>
              <a:t>Euskadi/ País Vasco</a:t>
            </a:r>
            <a:r>
              <a:rPr lang="it-IT" b="1" smtClean="0">
                <a:latin typeface="Garamond"/>
              </a:rPr>
              <a:t>, entidad política</a:t>
            </a:r>
          </a:p>
          <a:p>
            <a:r>
              <a:rPr lang="it-IT" b="1" smtClean="0">
                <a:latin typeface="Garamond"/>
              </a:rPr>
              <a:t>que forma parte del actual estado español</a:t>
            </a:r>
          </a:p>
          <a:p>
            <a:r>
              <a:rPr lang="it-IT" b="1" smtClean="0">
                <a:latin typeface="Garamond"/>
              </a:rPr>
              <a:t>Tres provincias: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Bizkaia/Vizcaya: Bilbo/Bilbao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Gipuzkoa/Guipúzcoa: Donostia/San Sebastián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Araba/Álava: Vitoria/Gasteiz</a:t>
            </a:r>
          </a:p>
          <a:p>
            <a:endParaRPr lang="it-IT" b="1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653136"/>
            <a:ext cx="494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Euskal Herría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smtClean="0"/>
              <a:t>(</a:t>
            </a:r>
            <a:r>
              <a:rPr lang="it-IT" b="1" smtClean="0"/>
              <a:t>gente que habla euskera), región</a:t>
            </a:r>
          </a:p>
          <a:p>
            <a:r>
              <a:rPr lang="it-IT" b="1" smtClean="0"/>
              <a:t>geográfica, el conjunto del «pueblo» vasco, </a:t>
            </a:r>
          </a:p>
          <a:p>
            <a:r>
              <a:rPr lang="it-IT" b="1" smtClean="0"/>
              <a:t>entre España y Francia: </a:t>
            </a:r>
            <a:r>
              <a:rPr lang="it-IT" b="1" smtClean="0">
                <a:solidFill>
                  <a:srgbClr val="FF0000"/>
                </a:solidFill>
              </a:rPr>
              <a:t>Hegoalde</a:t>
            </a:r>
            <a:r>
              <a:rPr lang="it-IT" b="1" smtClean="0"/>
              <a:t>: parte española,</a:t>
            </a:r>
          </a:p>
          <a:p>
            <a:r>
              <a:rPr lang="it-IT" b="1" smtClean="0">
                <a:solidFill>
                  <a:srgbClr val="FF0000"/>
                </a:solidFill>
              </a:rPr>
              <a:t>Iparralde:</a:t>
            </a:r>
            <a:r>
              <a:rPr lang="it-IT" b="1" smtClean="0"/>
              <a:t> parte francesa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108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upos.emagister.com/imagen/euskal_herria_en_europa/t249459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155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ntndr60\Desktop\Viri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916000" cy="63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76672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Viriato, </a:t>
            </a:r>
            <a:r>
              <a:rPr lang="it-IT" i="1" smtClean="0"/>
              <a:t>terror romanorum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2104433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lblogdeunguapo.files.wordpress.com/2014/01/eta-simb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1"/>
            <a:ext cx="2190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3052" y="2747996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b="1" smtClean="0"/>
          </a:p>
          <a:p>
            <a:pPr algn="just"/>
            <a:endParaRPr lang="it-IT" b="1"/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</a:t>
            </a:r>
            <a:r>
              <a:rPr lang="it-IT" b="1" smtClean="0"/>
              <a:t> </a:t>
            </a:r>
            <a:r>
              <a:rPr lang="es-ES" b="1" smtClean="0"/>
              <a:t>(1958) es </a:t>
            </a:r>
            <a:r>
              <a:rPr lang="es-ES" b="1"/>
              <a:t>un grupo terrorista de ideología </a:t>
            </a:r>
            <a:r>
              <a:rPr lang="es-ES" b="1" smtClean="0"/>
              <a:t>nacionalista vasca que </a:t>
            </a:r>
            <a:r>
              <a:rPr lang="es-ES" b="1"/>
              <a:t>se proclama </a:t>
            </a:r>
            <a:r>
              <a:rPr lang="es-ES" b="1" smtClean="0"/>
              <a:t>indipendentista, </a:t>
            </a:r>
            <a:r>
              <a:rPr lang="es-ES" b="1" smtClean="0">
                <a:solidFill>
                  <a:srgbClr val="FF0000"/>
                </a:solidFill>
              </a:rPr>
              <a:t>abertzale</a:t>
            </a:r>
            <a:r>
              <a:rPr lang="es-ES" b="1" smtClean="0"/>
              <a:t> (patriótica), socialista y revolucionaria</a:t>
            </a:r>
            <a:r>
              <a:rPr lang="es-ES" b="1"/>
              <a:t>. Actualmente </a:t>
            </a:r>
            <a:r>
              <a:rPr lang="es-ES" b="1" smtClean="0"/>
              <a:t>es inactiva </a:t>
            </a:r>
            <a:r>
              <a:rPr lang="es-ES" b="1"/>
              <a:t>tras el </a:t>
            </a:r>
            <a:r>
              <a:rPr lang="es-ES" b="1" smtClean="0"/>
              <a:t>cese definitivo (20.11.2011)  de su actividad armada.</a:t>
            </a:r>
          </a:p>
          <a:p>
            <a:pPr algn="just"/>
            <a:r>
              <a:rPr lang="es-ES" b="1" smtClean="0"/>
              <a:t>Desde </a:t>
            </a:r>
            <a:r>
              <a:rPr lang="es-ES" b="1"/>
              <a:t>la creación de la primera ETA han existido diferentes organizaciones con el mismo nombre surgidas como resultado de diversas escisiones, coexistiendo en varias ocasiones dos organizaciones diferentes que respondían a las mismas siglas y, en breves etapas, hasta tres</a:t>
            </a:r>
            <a:r>
              <a:rPr lang="es-ES" b="1" smtClean="0"/>
              <a:t>. Enlace político</a:t>
            </a:r>
            <a:r>
              <a:rPr lang="es-ES" b="1" smtClean="0">
                <a:solidFill>
                  <a:srgbClr val="FF0000"/>
                </a:solidFill>
              </a:rPr>
              <a:t>: Herri Batasuna </a:t>
            </a:r>
            <a:r>
              <a:rPr lang="es-ES" b="1" smtClean="0"/>
              <a:t>(Unidad Popular): fundación 27.IV.1978, disolución 27.III.2003.</a:t>
            </a:r>
            <a:endParaRPr lang="es-ES" b="1"/>
          </a:p>
          <a:p>
            <a:pPr algn="just"/>
            <a:r>
              <a:rPr lang="es-ES" b="1" smtClean="0"/>
              <a:t>ETA tiene </a:t>
            </a:r>
            <a:r>
              <a:rPr lang="es-ES" b="1"/>
              <a:t>como objetivos prioritarios la independencia </a:t>
            </a:r>
            <a:r>
              <a:rPr lang="es-ES" b="1" smtClean="0"/>
              <a:t>(de </a:t>
            </a:r>
            <a:r>
              <a:rPr lang="es-ES" b="1"/>
              <a:t>los Estados de </a:t>
            </a:r>
            <a:r>
              <a:rPr lang="es-ES" b="1" smtClean="0"/>
              <a:t>España </a:t>
            </a:r>
            <a:r>
              <a:rPr lang="es-ES" b="1"/>
              <a:t>y </a:t>
            </a:r>
            <a:r>
              <a:rPr lang="es-ES" b="1" smtClean="0"/>
              <a:t>Francia) </a:t>
            </a:r>
            <a:r>
              <a:rPr lang="es-ES" b="1"/>
              <a:t>de lo que el nacionalismo vasco </a:t>
            </a:r>
            <a:r>
              <a:rPr lang="es-ES" b="1" smtClean="0"/>
              <a:t>denomina </a:t>
            </a:r>
            <a:r>
              <a:rPr lang="es-ES" b="1" smtClean="0">
                <a:solidFill>
                  <a:srgbClr val="FF0000"/>
                </a:solidFill>
              </a:rPr>
              <a:t>Euskal Herria</a:t>
            </a:r>
            <a:r>
              <a:rPr lang="es-ES" b="1" smtClean="0"/>
              <a:t> y </a:t>
            </a:r>
            <a:r>
              <a:rPr lang="es-ES" b="1"/>
              <a:t>la construcción de un estado socialista. Para conseguirlo ha utilizado </a:t>
            </a:r>
            <a:r>
              <a:rPr lang="es-ES" b="1" smtClean="0"/>
              <a:t>el asesinato, el secuestro, el terrorismo, y </a:t>
            </a:r>
            <a:r>
              <a:rPr lang="es-ES" b="1"/>
              <a:t>la extorsión económica tanto en España como, ocasionalmente, en Francia, en lo que denominan lucha armada</a:t>
            </a:r>
            <a:r>
              <a:rPr lang="es-ES" b="1" smtClean="0"/>
              <a:t>. </a:t>
            </a:r>
            <a:endParaRPr lang="es-ES" b="1"/>
          </a:p>
          <a:p>
            <a:endParaRPr lang="it-IT" b="1"/>
          </a:p>
          <a:p>
            <a:endParaRPr lang="it-IT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40" y="2127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43809" y="198884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smtClean="0"/>
              <a:t>Símbolos de </a:t>
            </a:r>
            <a:r>
              <a:rPr lang="it-IT" b="1" smtClean="0">
                <a:solidFill>
                  <a:srgbClr val="FF0000"/>
                </a:solidFill>
              </a:rPr>
              <a:t>ETA =</a:t>
            </a: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E</a:t>
            </a:r>
            <a:r>
              <a:rPr lang="it-IT" b="1" smtClean="0"/>
              <a:t>uskadi </a:t>
            </a:r>
            <a:r>
              <a:rPr lang="it-IT" b="1" smtClean="0">
                <a:solidFill>
                  <a:srgbClr val="FF0000"/>
                </a:solidFill>
              </a:rPr>
              <a:t>T</a:t>
            </a:r>
            <a:r>
              <a:rPr lang="it-IT" b="1" smtClean="0"/>
              <a:t>a </a:t>
            </a:r>
            <a:r>
              <a:rPr lang="it-IT" b="1" smtClean="0">
                <a:solidFill>
                  <a:srgbClr val="FF0000"/>
                </a:solidFill>
              </a:rPr>
              <a:t>A</a:t>
            </a:r>
            <a:r>
              <a:rPr lang="it-IT" b="1" smtClean="0"/>
              <a:t>skatasuna = País Vasco y Libertad.</a:t>
            </a:r>
          </a:p>
          <a:p>
            <a:pPr algn="just"/>
            <a:r>
              <a:rPr lang="it-IT" b="1" smtClean="0"/>
              <a:t>Bietan jarrai: ¿adelante con las dos? ¿seguir con las dos?</a:t>
            </a:r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Etarra</a:t>
            </a:r>
            <a:r>
              <a:rPr lang="it-IT" b="1" smtClean="0"/>
              <a:t> = miembro de ETA</a:t>
            </a:r>
            <a:endParaRPr lang="it-IT" b="1"/>
          </a:p>
          <a:p>
            <a:pPr algn="just"/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396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35/98235-004-F167EB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9520"/>
            <a:ext cx="67609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0466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/>
              <a:t>Il primo attentato avviene il 7 giugno del 1968, quando viene uccisa la guardia civile José Pardines; il 2 agosto dello stesso anno viene ucciso Melitón Manzanas, dirigente della Brigada Social (polizia politica) di Guipúzcoa.</a:t>
            </a:r>
          </a:p>
          <a:p>
            <a:pPr algn="just"/>
            <a:endParaRPr lang="it-IT" sz="2000" b="1"/>
          </a:p>
          <a:p>
            <a:pPr algn="just"/>
            <a:r>
              <a:rPr lang="it-IT" sz="2000" b="1"/>
              <a:t>Il 20 dicembre 1973 viene assassinato l'ammiraglio Luis Carrero Blanco, capo del governo e successore designato del generale Francisco Franco, che aveva </a:t>
            </a:r>
            <a:r>
              <a:rPr lang="it-IT" sz="2000" b="1" smtClean="0"/>
              <a:t>soppresso nel </a:t>
            </a:r>
            <a:r>
              <a:rPr lang="it-IT" sz="2000" b="1"/>
              <a:t>1942 l'autonomia basca. Con lui muoiono l'autista ed un agente di scorta. La tecnica è quella dell'utilizzo di una potentissima carica esplosiva piazzata in un tunnel sotto il livello della strada. La potenza dell'esplosione scaraventò l'automobile dell'ammiraglio spagnolo ad oltre 40 metri di altezza</a:t>
            </a:r>
            <a:r>
              <a:rPr lang="it-IT" sz="2000" b="1" smtClean="0"/>
              <a:t>. Si veda il film </a:t>
            </a:r>
            <a:r>
              <a:rPr lang="it-IT" sz="2000" b="1" i="1" smtClean="0"/>
              <a:t>Operación Ogro</a:t>
            </a:r>
            <a:r>
              <a:rPr lang="it-IT" sz="2000" b="1"/>
              <a:t> (1979) di Gillo </a:t>
            </a:r>
            <a:r>
              <a:rPr lang="it-IT" sz="2000" b="1" smtClean="0"/>
              <a:t>Pontecorvo oppure i documentari e docufil:  </a:t>
            </a:r>
            <a:r>
              <a:rPr lang="it-IT" sz="2000" b="1">
                <a:hlinkClick r:id="rId2"/>
              </a:rPr>
              <a:t>https://www.youtube.com/watch?v=-</a:t>
            </a:r>
            <a:r>
              <a:rPr lang="it-IT" sz="2000" b="1" smtClean="0">
                <a:hlinkClick r:id="rId2"/>
              </a:rPr>
              <a:t>omR3MZy43g</a:t>
            </a:r>
            <a:endParaRPr lang="it-IT" sz="2000" b="1" smtClean="0"/>
          </a:p>
          <a:p>
            <a:pPr algn="just"/>
            <a:r>
              <a:rPr lang="it-IT" sz="2000" b="1">
                <a:hlinkClick r:id="rId3"/>
              </a:rPr>
              <a:t>https://</a:t>
            </a:r>
            <a:r>
              <a:rPr lang="it-IT" sz="2000" b="1" smtClean="0">
                <a:hlinkClick r:id="rId3"/>
              </a:rPr>
              <a:t>www.youtube.com/watch?v=dzOOqlVDtws</a:t>
            </a:r>
            <a:endParaRPr lang="it-IT" sz="2000" b="1" smtClean="0"/>
          </a:p>
          <a:p>
            <a:pPr algn="just"/>
            <a:endParaRPr lang="it-IT" sz="2000" b="1" smtClean="0"/>
          </a:p>
          <a:p>
            <a:pPr algn="just"/>
            <a:r>
              <a:rPr lang="it-IT" sz="2000" b="1" smtClean="0"/>
              <a:t>Ultimi </a:t>
            </a:r>
            <a:r>
              <a:rPr lang="it-IT" sz="2000" b="1"/>
              <a:t>attentati</a:t>
            </a:r>
            <a:r>
              <a:rPr lang="it-IT" sz="2000" b="1" smtClean="0"/>
              <a:t>: 2007, 2008,  29 </a:t>
            </a:r>
            <a:r>
              <a:rPr lang="it-IT" sz="2000" b="1"/>
              <a:t>luglio </a:t>
            </a:r>
            <a:r>
              <a:rPr lang="it-IT" sz="2000" b="1" smtClean="0"/>
              <a:t>2009 a Burgos con </a:t>
            </a:r>
            <a:r>
              <a:rPr lang="it-IT" sz="2000" b="1"/>
              <a:t>65 </a:t>
            </a:r>
            <a:r>
              <a:rPr lang="it-IT" sz="2000" b="1" smtClean="0"/>
              <a:t>feriti e 30 </a:t>
            </a:r>
            <a:r>
              <a:rPr lang="it-IT" sz="2000" b="1"/>
              <a:t>luglio 2009 </a:t>
            </a:r>
            <a:r>
              <a:rPr lang="it-IT" sz="2000" b="1" smtClean="0"/>
              <a:t>a Maiorca </a:t>
            </a:r>
            <a:r>
              <a:rPr lang="it-IT" sz="2000" b="1"/>
              <a:t>con due agenti della Guardia </a:t>
            </a:r>
            <a:r>
              <a:rPr lang="it-IT" sz="2000" b="1" smtClean="0"/>
              <a:t>Civil </a:t>
            </a:r>
            <a:r>
              <a:rPr lang="it-IT" sz="2000" b="1"/>
              <a:t>uccisi</a:t>
            </a:r>
            <a:r>
              <a:rPr lang="it-IT" sz="2000" b="1" smtClean="0"/>
              <a:t>. </a:t>
            </a:r>
            <a:endParaRPr lang="it-IT" sz="2000" b="1"/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Vittime dell’ETA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Civili                                     341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Polizia- Militari                  481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Totale                                   822</a:t>
            </a:r>
            <a:endParaRPr 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smtClean="0">
                <a:solidFill>
                  <a:srgbClr val="FF0000"/>
                </a:solidFill>
              </a:rPr>
              <a:t>GAL: los </a:t>
            </a:r>
            <a:r>
              <a:rPr lang="es-ES" sz="2000" b="1">
                <a:solidFill>
                  <a:srgbClr val="FF0000"/>
                </a:solidFill>
              </a:rPr>
              <a:t>Grupos Antiterroristas de </a:t>
            </a:r>
            <a:r>
              <a:rPr lang="es-ES" sz="2000" b="1" smtClean="0">
                <a:solidFill>
                  <a:srgbClr val="FF0000"/>
                </a:solidFill>
              </a:rPr>
              <a:t>Liberación </a:t>
            </a:r>
            <a:r>
              <a:rPr lang="es-ES" sz="2000" b="1" smtClean="0"/>
              <a:t>fueron </a:t>
            </a:r>
            <a:r>
              <a:rPr lang="es-ES" sz="2000" b="1"/>
              <a:t>agrupaciones parapoliciales que practicaron lo que se ha denominado terrorismo de Estado o «guerra sucia» contra </a:t>
            </a:r>
            <a:r>
              <a:rPr lang="es-ES" sz="2000" b="1" smtClean="0"/>
              <a:t>ETA </a:t>
            </a:r>
            <a:r>
              <a:rPr lang="es-ES" sz="2000" b="1"/>
              <a:t>y su </a:t>
            </a:r>
            <a:r>
              <a:rPr lang="es-ES" sz="2000" b="1" smtClean="0"/>
              <a:t>entorno:</a:t>
            </a:r>
          </a:p>
          <a:p>
            <a:pPr algn="just"/>
            <a:endParaRPr lang="es-ES" sz="2000" b="1"/>
          </a:p>
          <a:p>
            <a:pPr algn="just"/>
            <a:r>
              <a:rPr lang="es-ES" sz="2000" b="1" smtClean="0"/>
              <a:t>1: estuvieron </a:t>
            </a:r>
            <a:r>
              <a:rPr lang="es-ES" sz="2000" b="1"/>
              <a:t>activos entre 1983 y 1987, durante los primeros años de los gobiernos de Felipe González</a:t>
            </a:r>
            <a:r>
              <a:rPr lang="es-ES" sz="2000" b="1" smtClean="0"/>
              <a:t>.</a:t>
            </a:r>
          </a:p>
          <a:p>
            <a:pPr algn="just"/>
            <a:endParaRPr lang="es-ES" sz="2000" b="1" smtClean="0"/>
          </a:p>
          <a:p>
            <a:pPr algn="just"/>
            <a:r>
              <a:rPr lang="es-ES" sz="2000" b="1" smtClean="0"/>
              <a:t>2: durante </a:t>
            </a:r>
            <a:r>
              <a:rPr lang="es-ES" sz="2000" b="1"/>
              <a:t>el proceso judicial contra esta organización fue probado que fue financiada por altos funcionarios del Ministerio del Interior.</a:t>
            </a:r>
            <a:endParaRPr lang="it-IT" sz="2000" b="1"/>
          </a:p>
        </p:txBody>
      </p:sp>
      <p:pic>
        <p:nvPicPr>
          <p:cNvPr id="2050" name="Picture 2" descr="http://3.bp.blogspot.com/-sFxNnj3PfQ4/VaUzaMFMsJI/AAAAAAABbn4/P0nirUhyEvg/s1600/ESPAA_%25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7/Estelada_blava.svg/220px-Estelada_blav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68000" cy="27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senyera catal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8" name="Picture 6" descr="https://upload.wikimedia.org/wikipedia/commons/thumb/c/ce/Flag_of_Catalonia.svg/2000px-Flag_of_Catalon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32656"/>
            <a:ext cx="372853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004048" y="908720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oficial de Cataluña/Catalunya:</a:t>
            </a:r>
          </a:p>
          <a:p>
            <a:r>
              <a:rPr lang="it-IT" b="1" smtClean="0"/>
              <a:t>la senyera</a:t>
            </a:r>
            <a:endParaRPr lang="it-IT" b="1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4293096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soberanista:</a:t>
            </a:r>
          </a:p>
          <a:p>
            <a:r>
              <a:rPr lang="it-IT" b="1" smtClean="0"/>
              <a:t>la estelada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31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u-geography.com/data_images/countries/catalonia/cataloni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024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f/CatMCVPtoponims.svg/800px-CatMCVPtoponim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83433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3sCEkl9mUzA/VDt-UXK36II/AAAAAAAACpw/xfobPoqD7JQ/s1600/hispromanasI-II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5" y="260647"/>
            <a:ext cx="778200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47664" y="6309320"/>
            <a:ext cx="304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Hispania Romana I-II sec. d. C.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92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data.over-blog.com/4/40/81/42/diocesis-de-hisp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09738" cy="6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1680</Words>
  <Application>Microsoft Office PowerPoint</Application>
  <PresentationFormat>Presentazione su schermo (4:3)</PresentationFormat>
  <Paragraphs>175</Paragraphs>
  <Slides>76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83" baseType="lpstr">
      <vt:lpstr>Algerian</vt:lpstr>
      <vt:lpstr>Arial</vt:lpstr>
      <vt:lpstr>Bookman Old Style</vt:lpstr>
      <vt:lpstr>Calibri</vt:lpstr>
      <vt:lpstr>Garamond</vt:lpstr>
      <vt:lpstr>Old English Text MT</vt:lpstr>
      <vt:lpstr>Tema di Office</vt:lpstr>
      <vt:lpstr>  A. A. 2018-19 Università degli Studi di Verona  Literatura y cultura española 3 Andrea Zinato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Rodrigo Díaz de Vivar, el Cid Campeador</vt:lpstr>
      <vt:lpstr>Monumento en Vivar del Cid (Burgos)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Zinato</dc:creator>
  <cp:lastModifiedBy>Andrea Zinato</cp:lastModifiedBy>
  <cp:revision>197</cp:revision>
  <dcterms:created xsi:type="dcterms:W3CDTF">2016-02-02T15:22:13Z</dcterms:created>
  <dcterms:modified xsi:type="dcterms:W3CDTF">2018-12-14T10:17:23Z</dcterms:modified>
</cp:coreProperties>
</file>