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62" r:id="rId6"/>
    <p:sldId id="263" r:id="rId7"/>
    <p:sldId id="257" r:id="rId8"/>
    <p:sldId id="258" r:id="rId9"/>
  </p:sldIdLst>
  <p:sldSz cx="9144000" cy="6858000" type="screen4x3"/>
  <p:notesSz cx="6662738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7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D1DA9-1BC4-4AA1-A072-7300FE76C52D}" type="datetimeFigureOut">
              <a:rPr lang="it-IT" smtClean="0"/>
              <a:pPr/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7BC52-B5E4-4361-92FE-06C465B6064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LEZIONE </a:t>
            </a:r>
            <a:r>
              <a:rPr lang="it-IT" sz="2800" b="1" dirty="0" err="1" smtClean="0"/>
              <a:t>DI</a:t>
            </a:r>
            <a:r>
              <a:rPr lang="it-IT" sz="2800" b="1" dirty="0" smtClean="0"/>
              <a:t> DIRITTO COSTITUZIONALE MATRICOLE DISPARI DEL 3 OTTOBRE 2012</a:t>
            </a:r>
            <a:endParaRPr lang="it-IT" sz="2800" b="1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/>
              <a:t> Costituzione rigida:</a:t>
            </a:r>
          </a:p>
          <a:p>
            <a:pPr>
              <a:buNone/>
            </a:pPr>
            <a:r>
              <a:rPr lang="it-IT" sz="2800" b="1" dirty="0" smtClean="0"/>
              <a:t> - </a:t>
            </a:r>
            <a:r>
              <a:rPr lang="it-IT" sz="2400" b="1" dirty="0" smtClean="0"/>
              <a:t>procedimento aggravato di revisione;</a:t>
            </a:r>
          </a:p>
          <a:p>
            <a:pPr>
              <a:buNone/>
            </a:pPr>
            <a:r>
              <a:rPr lang="it-IT" sz="2400" b="1" dirty="0" smtClean="0"/>
              <a:t> - giudice costituzionale;</a:t>
            </a:r>
          </a:p>
          <a:p>
            <a:pPr>
              <a:buNone/>
            </a:pPr>
            <a:r>
              <a:rPr lang="it-IT" sz="2400" b="1" dirty="0" smtClean="0"/>
              <a:t>  - nucleo immodificabile art. 139 Cost.;</a:t>
            </a:r>
          </a:p>
          <a:p>
            <a:pPr>
              <a:buNone/>
            </a:pPr>
            <a:r>
              <a:rPr lang="it-IT" sz="2400" b="1" dirty="0" smtClean="0"/>
              <a:t> -  garanzia dettagliata dei diritti (es. art. 14 Cost.)</a:t>
            </a:r>
            <a:endParaRPr lang="it-IT" sz="2800" b="1" dirty="0" smtClean="0"/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r>
              <a:rPr lang="it-IT" sz="2800" b="1" dirty="0" smtClean="0"/>
              <a:t> Costituzione flessibile:</a:t>
            </a:r>
          </a:p>
          <a:p>
            <a:pPr>
              <a:buNone/>
            </a:pPr>
            <a:r>
              <a:rPr lang="it-IT" sz="2800" b="1" dirty="0" smtClean="0"/>
              <a:t> </a:t>
            </a:r>
            <a:r>
              <a:rPr lang="it-IT" sz="2400" b="1" dirty="0" smtClean="0"/>
              <a:t>procedimento ordinario di modificazione</a:t>
            </a:r>
          </a:p>
          <a:p>
            <a:pPr>
              <a:buNone/>
            </a:pPr>
            <a:r>
              <a:rPr lang="it-IT" sz="2400" b="1" dirty="0" smtClean="0"/>
              <a:t>garanzia generica dei diritti</a:t>
            </a:r>
            <a:r>
              <a:rPr lang="it-IT" sz="2800" b="1" dirty="0" smtClean="0"/>
              <a:t> </a:t>
            </a:r>
            <a:r>
              <a:rPr lang="it-IT" sz="2400" b="1" dirty="0" smtClean="0"/>
              <a:t>(es. art. 27 St. </a:t>
            </a:r>
            <a:r>
              <a:rPr lang="it-IT" sz="2400" b="1" dirty="0" err="1" smtClean="0"/>
              <a:t>albertino</a:t>
            </a:r>
            <a:r>
              <a:rPr lang="it-IT" sz="2400" b="1" dirty="0" smtClean="0"/>
              <a:t>)  </a:t>
            </a:r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endParaRPr lang="it-IT" sz="24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Potere costituente e potere costituito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Potere costituente = potere libero nel fine = art. 1, c. 1 </a:t>
            </a:r>
            <a:r>
              <a:rPr lang="it-IT" sz="2800" b="1" dirty="0" err="1" smtClean="0"/>
              <a:t>Cost</a:t>
            </a:r>
            <a:r>
              <a:rPr lang="it-IT" sz="2800" b="1" dirty="0" smtClean="0"/>
              <a:t> = “L’Italia è una Repubblica democratica” 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Potere costituito = limitato nel fine e nei mezzi = art. 138 Cost.  = potere di revisione costituzionale</a:t>
            </a:r>
            <a:endParaRPr lang="it-IT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Storia costituzionale italiana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/>
              <a:t>- caratteristiche dello Statuto </a:t>
            </a:r>
            <a:r>
              <a:rPr lang="it-IT" sz="3000" b="1" dirty="0" err="1" smtClean="0"/>
              <a:t>albertino</a:t>
            </a:r>
            <a:r>
              <a:rPr lang="it-IT" sz="3000" b="1" dirty="0" smtClean="0"/>
              <a:t> (Costituzione ottriata e flessibile)</a:t>
            </a:r>
          </a:p>
          <a:p>
            <a:r>
              <a:rPr lang="it-IT" sz="3000" b="1" dirty="0" smtClean="0"/>
              <a:t>- evoluzione dello Statuto </a:t>
            </a:r>
            <a:r>
              <a:rPr lang="it-IT" sz="3000" b="1" dirty="0" err="1" smtClean="0"/>
              <a:t>albertino</a:t>
            </a:r>
            <a:endParaRPr lang="it-IT" sz="3000" b="1" dirty="0" smtClean="0"/>
          </a:p>
          <a:p>
            <a:r>
              <a:rPr lang="it-IT" sz="3000" b="1" dirty="0" smtClean="0"/>
              <a:t>- rottura rivoluzionaria dello Statuto </a:t>
            </a:r>
            <a:r>
              <a:rPr lang="it-IT" sz="3000" b="1" dirty="0" err="1" smtClean="0"/>
              <a:t>albertino</a:t>
            </a:r>
            <a:r>
              <a:rPr lang="it-IT" sz="3000" b="1" dirty="0" smtClean="0"/>
              <a:t> = fascismo</a:t>
            </a:r>
          </a:p>
          <a:p>
            <a:r>
              <a:rPr lang="it-IT" sz="3000" b="1" dirty="0" smtClean="0"/>
              <a:t>- mutamenti costituzionali nel periodo fascista</a:t>
            </a:r>
          </a:p>
          <a:p>
            <a:r>
              <a:rPr lang="it-IT" sz="3000" b="1" dirty="0" smtClean="0"/>
              <a:t>- la Costituzione provvisoria</a:t>
            </a:r>
          </a:p>
          <a:p>
            <a:r>
              <a:rPr lang="it-IT" sz="3000" b="1" dirty="0" smtClean="0"/>
              <a:t>- l’assemblea costituente</a:t>
            </a:r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Statuto </a:t>
            </a:r>
            <a:r>
              <a:rPr lang="it-IT" sz="3200" b="1" dirty="0" err="1" smtClean="0"/>
              <a:t>albertino</a:t>
            </a:r>
            <a:r>
              <a:rPr lang="it-IT" sz="3200" b="1" dirty="0" smtClean="0"/>
              <a:t> = problemi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err="1" smtClean="0"/>
              <a:t>Bryce</a:t>
            </a:r>
            <a:r>
              <a:rPr lang="it-IT" sz="2800" b="1" dirty="0" smtClean="0"/>
              <a:t>: era proprio flessibile lo Statuto </a:t>
            </a:r>
            <a:r>
              <a:rPr lang="it-IT" sz="2800" b="1" dirty="0" err="1" smtClean="0"/>
              <a:t>albertino</a:t>
            </a:r>
            <a:r>
              <a:rPr lang="it-IT" sz="2800" b="1" dirty="0" smtClean="0"/>
              <a:t>?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Rigidità = carattere naturale delle Costituzioni scritte.</a:t>
            </a:r>
            <a:endParaRPr lang="it-IT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Interpretazione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Costituzione formale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Costituzione materiale (Mortati)</a:t>
            </a:r>
          </a:p>
          <a:p>
            <a:r>
              <a:rPr lang="it-IT" sz="2400" b="1" dirty="0" smtClean="0"/>
              <a:t>- Istituzionalismo (gruppo sociale organizzato)</a:t>
            </a:r>
          </a:p>
          <a:p>
            <a:r>
              <a:rPr lang="it-IT" sz="2400" b="1" dirty="0" smtClean="0"/>
              <a:t>- </a:t>
            </a:r>
            <a:r>
              <a:rPr lang="it-IT" sz="2400" b="1" dirty="0" err="1" smtClean="0"/>
              <a:t>Imperativismo</a:t>
            </a:r>
            <a:r>
              <a:rPr lang="it-IT" sz="2400" b="1" dirty="0" smtClean="0"/>
              <a:t> (diritto = comando del gruppo sociale dominante).</a:t>
            </a:r>
          </a:p>
          <a:p>
            <a:r>
              <a:rPr lang="it-IT" sz="2400" b="1" dirty="0" smtClean="0"/>
              <a:t>- </a:t>
            </a:r>
            <a:r>
              <a:rPr lang="it-IT" sz="2400" b="1" dirty="0" err="1" smtClean="0"/>
              <a:t>Normatività</a:t>
            </a:r>
            <a:r>
              <a:rPr lang="it-IT" sz="2400" b="1" dirty="0" smtClean="0"/>
              <a:t> della Costituzione = effettività della volontà politica = ordine effettivo della vita della comunità.</a:t>
            </a:r>
            <a:endParaRPr lang="it-IT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b="1" dirty="0"/>
              <a:t> </a:t>
            </a:r>
            <a:r>
              <a:rPr lang="it-IT" sz="2800" b="1" dirty="0" smtClean="0"/>
              <a:t>    </a:t>
            </a:r>
          </a:p>
          <a:p>
            <a:pPr>
              <a:buNone/>
            </a:pPr>
            <a:r>
              <a:rPr lang="it-IT" sz="2800" b="1" dirty="0" smtClean="0"/>
              <a:t>- la Costituzione repubblicana:</a:t>
            </a:r>
          </a:p>
          <a:p>
            <a:r>
              <a:rPr lang="it-IT" sz="2800" b="1" dirty="0" smtClean="0"/>
              <a:t>1) lunga </a:t>
            </a:r>
          </a:p>
          <a:p>
            <a:r>
              <a:rPr lang="it-IT" sz="2800" b="1" dirty="0" smtClean="0"/>
              <a:t>2) rigida</a:t>
            </a:r>
          </a:p>
          <a:p>
            <a:r>
              <a:rPr lang="it-IT" sz="2800" b="1" dirty="0" smtClean="0"/>
              <a:t>3) democrazia pluralistica</a:t>
            </a:r>
            <a:endParaRPr lang="it-IT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+mn-lt"/>
              </a:rPr>
              <a:t>La rappresentanza politica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Significati di rappresentanza</a:t>
            </a:r>
          </a:p>
          <a:p>
            <a:endParaRPr lang="it-IT" sz="2400" b="1" dirty="0"/>
          </a:p>
          <a:p>
            <a:r>
              <a:rPr lang="it-IT" sz="2400" b="1" dirty="0" smtClean="0"/>
              <a:t>Divieto di mandato imperativo</a:t>
            </a:r>
          </a:p>
          <a:p>
            <a:endParaRPr lang="it-IT" sz="2400" b="1" dirty="0"/>
          </a:p>
          <a:p>
            <a:r>
              <a:rPr lang="it-IT" sz="2400" b="1" dirty="0" smtClean="0"/>
              <a:t>Significato di responsabilità politica</a:t>
            </a:r>
          </a:p>
          <a:p>
            <a:endParaRPr lang="it-IT" sz="2400" b="1" dirty="0"/>
          </a:p>
          <a:p>
            <a:r>
              <a:rPr lang="it-IT" sz="2400" b="1" dirty="0" smtClean="0"/>
              <a:t>Stato dei partiti</a:t>
            </a:r>
          </a:p>
          <a:p>
            <a:endParaRPr lang="it-IT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258</Words>
  <Application>Microsoft Office PowerPoint</Application>
  <PresentationFormat>Presentazione su schermo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LEZIONE DI DIRITTO COSTITUZIONALE MATRICOLE DISPARI DEL 3 OTTOBRE 2012</vt:lpstr>
      <vt:lpstr>Potere costituente e potere costituito</vt:lpstr>
      <vt:lpstr>Storia costituzionale italiana</vt:lpstr>
      <vt:lpstr>Statuto albertino = problemi</vt:lpstr>
      <vt:lpstr>Interpretazione</vt:lpstr>
      <vt:lpstr>Presentazione standard di PowerPoint</vt:lpstr>
      <vt:lpstr>Presentazione standard di PowerPoint</vt:lpstr>
      <vt:lpstr>La rappresentanza politica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DI DIRITTO COSTITUZIONALE MATRICOLE DISPARI DEL 3 OTTOBRE 2012</dc:title>
  <dc:creator>daniele</dc:creator>
  <cp:lastModifiedBy>Chiara Bertoni</cp:lastModifiedBy>
  <cp:revision>13</cp:revision>
  <dcterms:created xsi:type="dcterms:W3CDTF">2012-10-01T07:42:03Z</dcterms:created>
  <dcterms:modified xsi:type="dcterms:W3CDTF">2012-10-18T07:31:53Z</dcterms:modified>
</cp:coreProperties>
</file>