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4" r:id="rId3"/>
    <p:sldId id="257" r:id="rId4"/>
    <p:sldId id="306" r:id="rId5"/>
    <p:sldId id="307" r:id="rId6"/>
    <p:sldId id="263" r:id="rId7"/>
    <p:sldId id="265" r:id="rId8"/>
    <p:sldId id="271" r:id="rId9"/>
    <p:sldId id="260" r:id="rId10"/>
    <p:sldId id="270" r:id="rId11"/>
    <p:sldId id="261" r:id="rId12"/>
    <p:sldId id="269" r:id="rId13"/>
    <p:sldId id="262" r:id="rId14"/>
    <p:sldId id="267" r:id="rId15"/>
    <p:sldId id="268" r:id="rId16"/>
    <p:sldId id="272" r:id="rId17"/>
    <p:sldId id="273" r:id="rId18"/>
    <p:sldId id="287" r:id="rId19"/>
    <p:sldId id="288" r:id="rId20"/>
    <p:sldId id="274" r:id="rId21"/>
    <p:sldId id="289" r:id="rId22"/>
    <p:sldId id="290" r:id="rId23"/>
    <p:sldId id="291" r:id="rId24"/>
    <p:sldId id="292" r:id="rId25"/>
    <p:sldId id="275" r:id="rId2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41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49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0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18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96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66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81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9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66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014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00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40B22-BEC9-3546-BB57-592CF90D05DC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99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Federalismo e Regionalismo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9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aggregativi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Aggregazione di precedenti Stati indipendenti: Stati Uniti e Svizzera</a:t>
            </a:r>
          </a:p>
          <a:p>
            <a:r>
              <a:rPr lang="it-IT" dirty="0" smtClean="0"/>
              <a:t>Aggregazione di enti territoriali già autonomi nell’ambito dell’impero coloniale britannico: Canada e Australia.</a:t>
            </a:r>
          </a:p>
          <a:p>
            <a:r>
              <a:rPr lang="it-IT" dirty="0" smtClean="0"/>
              <a:t>Aggregazione e semplificazione: Germania.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111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Stati Uniti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Autogoverno già in epoca coloniale;</a:t>
            </a:r>
          </a:p>
          <a:p>
            <a:r>
              <a:rPr lang="it-IT" dirty="0" smtClean="0"/>
              <a:t>Congresso continentale dal 1774 (organismo internazionale);</a:t>
            </a:r>
          </a:p>
          <a:p>
            <a:r>
              <a:rPr lang="it-IT" dirty="0" smtClean="0"/>
              <a:t>Risoluzione </a:t>
            </a:r>
            <a:r>
              <a:rPr lang="it-IT" dirty="0"/>
              <a:t>del Congresso continentale del 15 maggio </a:t>
            </a:r>
            <a:r>
              <a:rPr lang="it-IT" dirty="0" smtClean="0"/>
              <a:t>1776: </a:t>
            </a:r>
            <a:r>
              <a:rPr lang="it-IT" b="1" dirty="0" smtClean="0"/>
              <a:t>adozione di costituzioni popolari</a:t>
            </a:r>
            <a:r>
              <a:rPr lang="it-IT" dirty="0" smtClean="0"/>
              <a:t>;</a:t>
            </a:r>
            <a:r>
              <a:rPr lang="it-IT" b="1" dirty="0" smtClean="0"/>
              <a:t> </a:t>
            </a:r>
            <a:r>
              <a:rPr lang="it-IT" dirty="0" smtClean="0"/>
              <a:t> </a:t>
            </a:r>
          </a:p>
          <a:p>
            <a:r>
              <a:rPr lang="it-IT" dirty="0" smtClean="0"/>
              <a:t>Creazione di un nuovo organismo politico che sostituisse e prendesse il posto occupato fino al 1776 dalla Madrepatria: </a:t>
            </a:r>
            <a:r>
              <a:rPr lang="it-IT" b="1" dirty="0" smtClean="0"/>
              <a:t>Confederazione come Unione perpetua; </a:t>
            </a:r>
            <a:endParaRPr lang="it-IT" dirty="0" smtClean="0"/>
          </a:p>
          <a:p>
            <a:r>
              <a:rPr lang="it-IT" dirty="0" err="1" smtClean="0"/>
              <a:t>A</a:t>
            </a:r>
            <a:r>
              <a:rPr lang="it-IT" i="1" dirty="0" err="1" smtClean="0"/>
              <a:t>rticles</a:t>
            </a:r>
            <a:r>
              <a:rPr lang="it-IT" i="1" dirty="0" smtClean="0"/>
              <a:t> of </a:t>
            </a:r>
            <a:r>
              <a:rPr lang="it-IT" i="1" dirty="0" err="1" smtClean="0"/>
              <a:t>Confederation</a:t>
            </a:r>
            <a:r>
              <a:rPr lang="it-IT" dirty="0" smtClean="0"/>
              <a:t> (1777);</a:t>
            </a:r>
          </a:p>
          <a:p>
            <a:r>
              <a:rPr lang="it-IT" dirty="0" smtClean="0"/>
              <a:t>Crisi dell’assetto federativo; </a:t>
            </a:r>
          </a:p>
          <a:p>
            <a:r>
              <a:rPr lang="it-IT" dirty="0" smtClean="0"/>
              <a:t>Convocazione convenzione (1787);</a:t>
            </a:r>
          </a:p>
          <a:p>
            <a:r>
              <a:rPr lang="it-IT" dirty="0" smtClean="0"/>
              <a:t>Entrata in vigore e primi dieci emendamenti (1791).</a:t>
            </a:r>
          </a:p>
        </p:txBody>
      </p:sp>
    </p:spTree>
    <p:extLst>
      <p:ext uri="{BB962C8B-B14F-4D97-AF65-F5344CB8AC3E}">
        <p14:creationId xmlns:p14="http://schemas.microsoft.com/office/powerpoint/2010/main" val="355687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Svizzera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1291: </a:t>
            </a:r>
            <a:r>
              <a:rPr lang="it-IT" dirty="0"/>
              <a:t>Patto del </a:t>
            </a:r>
            <a:r>
              <a:rPr lang="it-IT" i="1" dirty="0" err="1" smtClean="0"/>
              <a:t>Grütli</a:t>
            </a:r>
            <a:r>
              <a:rPr lang="it-IT" dirty="0" smtClean="0"/>
              <a:t> o </a:t>
            </a:r>
            <a:r>
              <a:rPr lang="it-IT" b="1" dirty="0" smtClean="0"/>
              <a:t>patto eterno (</a:t>
            </a:r>
            <a:r>
              <a:rPr lang="it-IT" dirty="0" smtClean="0"/>
              <a:t>Uri, Schwyz, </a:t>
            </a:r>
            <a:r>
              <a:rPr lang="it-IT" dirty="0" err="1" smtClean="0"/>
              <a:t>Unterwalden</a:t>
            </a:r>
            <a:r>
              <a:rPr lang="it-IT" dirty="0" smtClean="0"/>
              <a:t>)</a:t>
            </a:r>
            <a:r>
              <a:rPr lang="it-IT" dirty="0"/>
              <a:t>.</a:t>
            </a:r>
          </a:p>
          <a:p>
            <a:r>
              <a:rPr lang="it-IT" dirty="0" smtClean="0"/>
              <a:t>Processo aggregativo assai </a:t>
            </a:r>
            <a:r>
              <a:rPr lang="it-IT" dirty="0"/>
              <a:t>lungo: </a:t>
            </a:r>
            <a:r>
              <a:rPr lang="it-IT" dirty="0" smtClean="0"/>
              <a:t>dal </a:t>
            </a:r>
            <a:r>
              <a:rPr lang="it-IT" dirty="0"/>
              <a:t>1291 al </a:t>
            </a:r>
            <a:r>
              <a:rPr lang="it-IT" dirty="0" smtClean="0"/>
              <a:t>1848.</a:t>
            </a:r>
            <a:endParaRPr lang="it-IT" dirty="0"/>
          </a:p>
          <a:p>
            <a:r>
              <a:rPr lang="it-IT" dirty="0" smtClean="0"/>
              <a:t>1393: Confederazione </a:t>
            </a:r>
            <a:r>
              <a:rPr lang="it-IT" dirty="0"/>
              <a:t>degli otto (Uri Schwyz, </a:t>
            </a:r>
            <a:r>
              <a:rPr lang="it-IT" dirty="0" err="1" smtClean="0"/>
              <a:t>Unterwalden</a:t>
            </a:r>
            <a:r>
              <a:rPr lang="it-IT" dirty="0" smtClean="0"/>
              <a:t>, </a:t>
            </a:r>
            <a:r>
              <a:rPr lang="it-IT" dirty="0"/>
              <a:t>Luzern, </a:t>
            </a:r>
            <a:r>
              <a:rPr lang="it-IT" dirty="0" err="1" smtClean="0"/>
              <a:t>Züurich</a:t>
            </a:r>
            <a:r>
              <a:rPr lang="it-IT" dirty="0"/>
              <a:t>, Glarus, </a:t>
            </a:r>
            <a:r>
              <a:rPr lang="it-IT" dirty="0" err="1"/>
              <a:t>Zug</a:t>
            </a:r>
            <a:r>
              <a:rPr lang="it-IT" dirty="0"/>
              <a:t>, Bern</a:t>
            </a:r>
            <a:r>
              <a:rPr lang="it-IT" dirty="0" smtClean="0"/>
              <a:t>)</a:t>
            </a:r>
          </a:p>
          <a:p>
            <a:r>
              <a:rPr lang="it-IT" dirty="0" smtClean="0"/>
              <a:t>dal 1415: organo comune è la Dieta</a:t>
            </a:r>
            <a:r>
              <a:rPr lang="it-IT" dirty="0"/>
              <a:t>. </a:t>
            </a:r>
          </a:p>
          <a:p>
            <a:r>
              <a:rPr lang="it-IT" dirty="0"/>
              <a:t>1798: </a:t>
            </a:r>
            <a:r>
              <a:rPr lang="it-IT" dirty="0" smtClean="0"/>
              <a:t>creazione </a:t>
            </a:r>
            <a:r>
              <a:rPr lang="it-IT" dirty="0"/>
              <a:t>della Repubblica UNITARIA elvetica. </a:t>
            </a:r>
          </a:p>
          <a:p>
            <a:r>
              <a:rPr lang="it-IT" dirty="0" smtClean="0"/>
              <a:t>Atto </a:t>
            </a:r>
            <a:r>
              <a:rPr lang="it-IT" dirty="0"/>
              <a:t>di Mediazione del 1802 e ripristino delle costituzioni cantonali </a:t>
            </a:r>
          </a:p>
          <a:p>
            <a:r>
              <a:rPr lang="it-IT" dirty="0"/>
              <a:t>1815-1847: </a:t>
            </a:r>
            <a:r>
              <a:rPr lang="it-IT" dirty="0" smtClean="0"/>
              <a:t>Confederazione </a:t>
            </a:r>
            <a:r>
              <a:rPr lang="it-IT" dirty="0"/>
              <a:t>di </a:t>
            </a:r>
            <a:r>
              <a:rPr lang="it-IT" dirty="0" smtClean="0"/>
              <a:t>Stati, influenza dei moti liberali del </a:t>
            </a:r>
            <a:r>
              <a:rPr lang="it-IT" dirty="0"/>
              <a:t>1830 </a:t>
            </a:r>
            <a:r>
              <a:rPr lang="it-IT" dirty="0" smtClean="0"/>
              <a:t>(Cantoni rigenerati). Introduzione del principio di </a:t>
            </a:r>
            <a:r>
              <a:rPr lang="it-IT" dirty="0"/>
              <a:t>parità tra cantoni.  </a:t>
            </a:r>
            <a:endParaRPr lang="it-IT" dirty="0" smtClean="0"/>
          </a:p>
          <a:p>
            <a:r>
              <a:rPr lang="it-IT" dirty="0" smtClean="0"/>
              <a:t>Opposizione </a:t>
            </a:r>
            <a:r>
              <a:rPr lang="it-IT" dirty="0"/>
              <a:t>tra Cantoni rigenerati e </a:t>
            </a:r>
            <a:r>
              <a:rPr lang="it-IT" dirty="0" smtClean="0"/>
              <a:t>conservatori; </a:t>
            </a:r>
            <a:r>
              <a:rPr lang="it-IT" i="1" dirty="0" err="1"/>
              <a:t>Sonderbund</a:t>
            </a:r>
            <a:r>
              <a:rPr lang="it-IT" dirty="0"/>
              <a:t> </a:t>
            </a:r>
            <a:r>
              <a:rPr lang="it-IT" dirty="0" smtClean="0"/>
              <a:t>(1847); </a:t>
            </a:r>
            <a:r>
              <a:rPr lang="it-IT" dirty="0"/>
              <a:t>adozione di una Costituzione federale </a:t>
            </a:r>
            <a:r>
              <a:rPr lang="it-IT" dirty="0" smtClean="0"/>
              <a:t>(1848, più </a:t>
            </a:r>
            <a:r>
              <a:rPr lang="it-IT" dirty="0"/>
              <a:t>volte </a:t>
            </a:r>
            <a:r>
              <a:rPr lang="it-IT" dirty="0" smtClean="0"/>
              <a:t>riformata) imposta </a:t>
            </a:r>
            <a:r>
              <a:rPr lang="it-IT" dirty="0"/>
              <a:t>anche ai Cantoni </a:t>
            </a:r>
            <a:r>
              <a:rPr lang="it-IT" dirty="0" smtClean="0"/>
              <a:t>conservatori.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69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Canada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000" dirty="0" smtClean="0"/>
              <a:t>Trattato di Parigi (1763): la Francia perde la </a:t>
            </a:r>
            <a:r>
              <a:rPr lang="it-IT" sz="3000" i="1" dirty="0" smtClean="0"/>
              <a:t>Nouvelle France;</a:t>
            </a:r>
          </a:p>
          <a:p>
            <a:r>
              <a:rPr lang="it-IT" sz="3000" dirty="0" smtClean="0"/>
              <a:t>Una </a:t>
            </a:r>
            <a:r>
              <a:rPr lang="it-IT" sz="3000" i="1" dirty="0" err="1" smtClean="0"/>
              <a:t>conquered</a:t>
            </a:r>
            <a:r>
              <a:rPr lang="it-IT" sz="3000" i="1" dirty="0" smtClean="0"/>
              <a:t> </a:t>
            </a:r>
            <a:r>
              <a:rPr lang="it-IT" sz="3000" i="1" dirty="0" err="1" smtClean="0"/>
              <a:t>colony</a:t>
            </a:r>
            <a:r>
              <a:rPr lang="it-IT" sz="3000" i="1" dirty="0" smtClean="0"/>
              <a:t> </a:t>
            </a:r>
            <a:r>
              <a:rPr lang="it-IT" sz="3000" dirty="0" smtClean="0"/>
              <a:t>trattata da </a:t>
            </a:r>
            <a:r>
              <a:rPr lang="it-IT" sz="3000" i="1" dirty="0" err="1" smtClean="0"/>
              <a:t>settled</a:t>
            </a:r>
            <a:r>
              <a:rPr lang="it-IT" sz="3000" i="1" dirty="0" smtClean="0"/>
              <a:t> </a:t>
            </a:r>
            <a:r>
              <a:rPr lang="it-IT" sz="3000" i="1" dirty="0" err="1" smtClean="0"/>
              <a:t>colony</a:t>
            </a:r>
            <a:r>
              <a:rPr lang="it-IT" sz="3000" i="1" dirty="0" smtClean="0"/>
              <a:t>;</a:t>
            </a:r>
          </a:p>
          <a:p>
            <a:r>
              <a:rPr lang="it-IT" sz="3000" i="1" dirty="0" err="1" smtClean="0"/>
              <a:t>Quebec</a:t>
            </a:r>
            <a:r>
              <a:rPr lang="it-IT" sz="3000" i="1" dirty="0" smtClean="0"/>
              <a:t>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1774</a:t>
            </a:r>
          </a:p>
          <a:p>
            <a:r>
              <a:rPr lang="it-IT" sz="3000" i="1" dirty="0" smtClean="0"/>
              <a:t>Canada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1791: </a:t>
            </a:r>
            <a:r>
              <a:rPr lang="it-IT" sz="3000" dirty="0" smtClean="0"/>
              <a:t>Canda superiore (anglofono) e inferiore (francofono).</a:t>
            </a:r>
          </a:p>
          <a:p>
            <a:r>
              <a:rPr lang="it-IT" sz="3000" dirty="0" smtClean="0"/>
              <a:t>Il rapporto Durham e l’</a:t>
            </a:r>
            <a:r>
              <a:rPr lang="it-IT" sz="3000" i="1" dirty="0" smtClean="0"/>
              <a:t>Union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1840.</a:t>
            </a:r>
          </a:p>
          <a:p>
            <a:r>
              <a:rPr lang="it-IT" sz="3000" dirty="0" smtClean="0"/>
              <a:t>Conferenza di Québec (1864) e Federazione: il </a:t>
            </a:r>
            <a:r>
              <a:rPr lang="it-IT" sz="3000" i="1" dirty="0" err="1" smtClean="0"/>
              <a:t>British</a:t>
            </a:r>
            <a:r>
              <a:rPr lang="it-IT" sz="3000" i="1" dirty="0" smtClean="0"/>
              <a:t> North America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1867</a:t>
            </a:r>
            <a:endParaRPr lang="it-IT" sz="3000" dirty="0"/>
          </a:p>
        </p:txBody>
      </p:sp>
    </p:spTree>
    <p:extLst>
      <p:ext uri="{BB962C8B-B14F-4D97-AF65-F5344CB8AC3E}">
        <p14:creationId xmlns:p14="http://schemas.microsoft.com/office/powerpoint/2010/main" val="35493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Australia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Fase coloniale: </a:t>
            </a:r>
          </a:p>
          <a:p>
            <a:pPr marL="0" indent="0">
              <a:buNone/>
            </a:pPr>
            <a:r>
              <a:rPr lang="it-IT" dirty="0" smtClean="0"/>
              <a:t>1787 (New South Wales) e 1823 (organizzazione della Colonia: </a:t>
            </a:r>
            <a:r>
              <a:rPr lang="it-IT" i="1" dirty="0" smtClean="0"/>
              <a:t>New South Wales </a:t>
            </a:r>
            <a:r>
              <a:rPr lang="it-IT" i="1" dirty="0" err="1" smtClean="0"/>
              <a:t>Act</a:t>
            </a:r>
            <a:r>
              <a:rPr lang="it-IT" dirty="0" smtClean="0"/>
              <a:t>)</a:t>
            </a:r>
          </a:p>
          <a:p>
            <a:pPr marL="0" indent="0">
              <a:buNone/>
            </a:pPr>
            <a:r>
              <a:rPr lang="it-IT" dirty="0" smtClean="0"/>
              <a:t>1828: ricezione del diritto inglese;</a:t>
            </a:r>
          </a:p>
          <a:p>
            <a:pPr marL="0" indent="0">
              <a:buNone/>
            </a:pPr>
            <a:r>
              <a:rPr lang="it-IT" dirty="0" smtClean="0"/>
              <a:t>1842: </a:t>
            </a:r>
            <a:r>
              <a:rPr lang="it-IT" i="1" dirty="0" err="1" smtClean="0"/>
              <a:t>Australian</a:t>
            </a:r>
            <a:r>
              <a:rPr lang="it-IT" i="1" dirty="0" smtClean="0"/>
              <a:t> </a:t>
            </a:r>
            <a:r>
              <a:rPr lang="it-IT" i="1" dirty="0" err="1" smtClean="0"/>
              <a:t>Constitutions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1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1850:  </a:t>
            </a:r>
            <a:r>
              <a:rPr lang="it-IT" i="1" dirty="0" err="1"/>
              <a:t>Australian</a:t>
            </a:r>
            <a:r>
              <a:rPr lang="it-IT" i="1" dirty="0"/>
              <a:t> </a:t>
            </a:r>
            <a:r>
              <a:rPr lang="it-IT" i="1" dirty="0" err="1"/>
              <a:t>Constitutions</a:t>
            </a:r>
            <a:r>
              <a:rPr lang="it-IT" i="1" dirty="0"/>
              <a:t> </a:t>
            </a:r>
            <a:r>
              <a:rPr lang="it-IT" i="1" dirty="0" err="1"/>
              <a:t>Act</a:t>
            </a:r>
            <a:r>
              <a:rPr lang="it-IT" i="1" dirty="0"/>
              <a:t> </a:t>
            </a:r>
            <a:r>
              <a:rPr lang="it-IT" i="1" dirty="0" smtClean="0"/>
              <a:t>2</a:t>
            </a:r>
            <a:endParaRPr lang="it-IT" dirty="0" smtClean="0"/>
          </a:p>
          <a:p>
            <a:r>
              <a:rPr lang="it-IT" dirty="0" smtClean="0"/>
              <a:t>Fase di autogoverno</a:t>
            </a:r>
          </a:p>
          <a:p>
            <a:r>
              <a:rPr lang="it-IT" dirty="0" smtClean="0"/>
              <a:t>1855</a:t>
            </a:r>
            <a:r>
              <a:rPr lang="it-IT" dirty="0"/>
              <a:t>-1890: accesso delle colonie all’autogoverno. </a:t>
            </a:r>
            <a:endParaRPr lang="it-IT" dirty="0" smtClean="0"/>
          </a:p>
          <a:p>
            <a:r>
              <a:rPr lang="it-IT" dirty="0" smtClean="0"/>
              <a:t>1873</a:t>
            </a:r>
            <a:r>
              <a:rPr lang="it-IT" dirty="0"/>
              <a:t>: Unione </a:t>
            </a:r>
            <a:r>
              <a:rPr lang="it-IT" dirty="0" smtClean="0"/>
              <a:t>doganale</a:t>
            </a:r>
            <a:endParaRPr lang="it-IT" dirty="0"/>
          </a:p>
          <a:p>
            <a:r>
              <a:rPr lang="it-IT" dirty="0"/>
              <a:t>1883: accordo </a:t>
            </a:r>
            <a:r>
              <a:rPr lang="it-IT" dirty="0" smtClean="0"/>
              <a:t>federativo</a:t>
            </a:r>
            <a:endParaRPr lang="it-IT" dirty="0"/>
          </a:p>
          <a:p>
            <a:r>
              <a:rPr lang="it-IT" dirty="0"/>
              <a:t>1885: Consiglio federale di </a:t>
            </a:r>
            <a:r>
              <a:rPr lang="it-IT" dirty="0" err="1" smtClean="0"/>
              <a:t>Australasia</a:t>
            </a:r>
            <a:r>
              <a:rPr lang="it-IT" dirty="0"/>
              <a:t>.</a:t>
            </a:r>
          </a:p>
          <a:p>
            <a:r>
              <a:rPr lang="it-IT" dirty="0"/>
              <a:t>1891 e 1897-</a:t>
            </a:r>
            <a:r>
              <a:rPr lang="it-IT" dirty="0" smtClean="0"/>
              <a:t>1898; </a:t>
            </a:r>
            <a:r>
              <a:rPr lang="it-IT" i="1" dirty="0" err="1"/>
              <a:t>constitutional</a:t>
            </a:r>
            <a:r>
              <a:rPr lang="it-IT" i="1" dirty="0"/>
              <a:t> </a:t>
            </a:r>
            <a:r>
              <a:rPr lang="it-IT" i="1" dirty="0" err="1"/>
              <a:t>conventions</a:t>
            </a:r>
            <a:r>
              <a:rPr lang="it-IT" dirty="0"/>
              <a:t> dalle quali deriva la Costituzione.</a:t>
            </a:r>
          </a:p>
          <a:p>
            <a:pPr marL="514350" indent="-514350">
              <a:buAutoNum type="arabicParenR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796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Germania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Confederazione del Reno (1806)</a:t>
            </a:r>
          </a:p>
          <a:p>
            <a:r>
              <a:rPr lang="it-IT" dirty="0" smtClean="0"/>
              <a:t>Confederazione tedesca (1815): un nuovo soggetto istituito con il </a:t>
            </a:r>
            <a:r>
              <a:rPr lang="it-IT" i="1" dirty="0" err="1" smtClean="0"/>
              <a:t>Deutsche</a:t>
            </a:r>
            <a:r>
              <a:rPr lang="it-IT" i="1" dirty="0" smtClean="0"/>
              <a:t> </a:t>
            </a:r>
            <a:r>
              <a:rPr lang="it-IT" i="1" dirty="0" err="1" smtClean="0"/>
              <a:t>Bundesakte</a:t>
            </a:r>
            <a:endParaRPr lang="it-IT" i="1" dirty="0" smtClean="0"/>
          </a:p>
          <a:p>
            <a:r>
              <a:rPr lang="it-IT" dirty="0" smtClean="0"/>
              <a:t>Organo comune: </a:t>
            </a:r>
            <a:r>
              <a:rPr lang="it-IT" i="1" dirty="0" err="1" smtClean="0"/>
              <a:t>Bundesversammlung</a:t>
            </a:r>
            <a:r>
              <a:rPr lang="it-IT" dirty="0" smtClean="0"/>
              <a:t> (</a:t>
            </a:r>
            <a:r>
              <a:rPr lang="it-IT" i="1" dirty="0" err="1" smtClean="0"/>
              <a:t>Bundesrat</a:t>
            </a:r>
            <a:r>
              <a:rPr lang="it-IT" dirty="0" smtClean="0"/>
              <a:t>): consiglio ristretto e assemblea plenaria.</a:t>
            </a:r>
          </a:p>
          <a:p>
            <a:r>
              <a:rPr lang="it-IT" i="1" dirty="0" err="1" smtClean="0"/>
              <a:t>Wiener</a:t>
            </a:r>
            <a:r>
              <a:rPr lang="it-IT" i="1" dirty="0" smtClean="0"/>
              <a:t> </a:t>
            </a:r>
            <a:r>
              <a:rPr lang="it-IT" i="1" dirty="0" err="1" smtClean="0"/>
              <a:t>Schlu</a:t>
            </a:r>
            <a:r>
              <a:rPr lang="it-IT" i="1" dirty="0" smtClean="0">
                <a:ea typeface="ＭＳ ゴシック"/>
                <a:cs typeface="ＭＳ ゴシック"/>
              </a:rPr>
              <a:t>β</a:t>
            </a:r>
            <a:r>
              <a:rPr lang="it-IT" i="1" dirty="0" err="1" smtClean="0">
                <a:ea typeface="ＭＳ ゴシック"/>
                <a:cs typeface="ＭＳ ゴシック"/>
              </a:rPr>
              <a:t>akte</a:t>
            </a:r>
            <a:r>
              <a:rPr lang="it-IT" i="1" dirty="0" smtClean="0">
                <a:ea typeface="ＭＳ ゴシック"/>
                <a:cs typeface="ＭＳ ゴシック"/>
              </a:rPr>
              <a:t> </a:t>
            </a:r>
            <a:r>
              <a:rPr lang="it-IT" dirty="0" smtClean="0">
                <a:ea typeface="ＭＳ ゴシック"/>
                <a:cs typeface="ＭＳ ゴシック"/>
              </a:rPr>
              <a:t>(1820): intervento ed esecuzione federale</a:t>
            </a:r>
          </a:p>
          <a:p>
            <a:r>
              <a:rPr lang="it-IT" i="1" dirty="0" err="1"/>
              <a:t>Bündnisvertrag</a:t>
            </a:r>
            <a:r>
              <a:rPr lang="it-IT" dirty="0"/>
              <a:t> del 1866 </a:t>
            </a:r>
            <a:endParaRPr lang="it-IT" dirty="0" smtClean="0"/>
          </a:p>
          <a:p>
            <a:r>
              <a:rPr lang="it-IT" dirty="0" smtClean="0"/>
              <a:t>Costituzione del Reich del 1871</a:t>
            </a:r>
          </a:p>
          <a:p>
            <a:r>
              <a:rPr lang="it-IT" b="1" dirty="0" smtClean="0"/>
              <a:t>E la Germania del 1949? 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84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Disaggregativi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Dissociazione federale di precedenti Stati Unitari: Messico, Brasile, Austria, Belgio.</a:t>
            </a:r>
          </a:p>
          <a:p>
            <a:endParaRPr lang="it-IT" dirty="0"/>
          </a:p>
          <a:p>
            <a:r>
              <a:rPr lang="it-IT" dirty="0" smtClean="0"/>
              <a:t>Dissociazione regionale di precedenti stati unitari: Spagna, Italia, Portogallo, Belgio</a:t>
            </a:r>
          </a:p>
          <a:p>
            <a:endParaRPr lang="it-IT" dirty="0"/>
          </a:p>
          <a:p>
            <a:r>
              <a:rPr lang="it-IT" dirty="0" smtClean="0"/>
              <a:t>Dissociazione ma su basi storiche (</a:t>
            </a:r>
            <a:r>
              <a:rPr lang="it-IT" i="1" dirty="0" smtClean="0"/>
              <a:t>ex</a:t>
            </a:r>
            <a:r>
              <a:rPr lang="it-IT" dirty="0" smtClean="0"/>
              <a:t>-colonie): Sudafrica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221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misti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Argentina (1853): disaggregazione di parte dell’impero spagnolo con ruolo non indifferente delle Province.</a:t>
            </a:r>
          </a:p>
          <a:p>
            <a:endParaRPr lang="it-IT" dirty="0" smtClean="0"/>
          </a:p>
          <a:p>
            <a:r>
              <a:rPr lang="it-IT" dirty="0" smtClean="0"/>
              <a:t>India (1950): gli Stati sono formati sulla base delle Province istituite in epoca coloniale. Ma prevede aggregazione di numerosi soggetti esterni (</a:t>
            </a:r>
            <a:r>
              <a:rPr lang="it-IT" i="1" dirty="0" err="1" smtClean="0"/>
              <a:t>princely</a:t>
            </a:r>
            <a:r>
              <a:rPr lang="it-IT" i="1" dirty="0" smtClean="0"/>
              <a:t> </a:t>
            </a:r>
            <a:r>
              <a:rPr lang="it-IT" i="1" dirty="0" err="1" smtClean="0"/>
              <a:t>states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Malesia (1963): disaggregazione di gran parte del territorio ed aggregazione di </a:t>
            </a:r>
            <a:r>
              <a:rPr lang="it-IT" dirty="0" err="1"/>
              <a:t>Sabah</a:t>
            </a:r>
            <a:r>
              <a:rPr lang="it-IT" dirty="0"/>
              <a:t> e </a:t>
            </a:r>
            <a:r>
              <a:rPr lang="it-IT" dirty="0" err="1"/>
              <a:t>Sarawak</a:t>
            </a:r>
            <a:r>
              <a:rPr lang="it-IT" dirty="0"/>
              <a:t> </a:t>
            </a:r>
            <a:r>
              <a:rPr lang="it-IT" dirty="0" smtClean="0"/>
              <a:t>e Singapore (quest’ultimo poi espulso nel 1964)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63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Belgio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1831: creazione di uno Stato unitario di tipo centralizzato e a predominanza francofona</a:t>
            </a:r>
          </a:p>
          <a:p>
            <a:r>
              <a:rPr lang="it-IT" dirty="0" smtClean="0"/>
              <a:t>Progressive aperture verso la comunità neerlandese: amministrazione della giustizia (1873); amministrazione pubblica (1878); insegnamento (1885); </a:t>
            </a:r>
            <a:r>
              <a:rPr lang="it-IT" i="1" dirty="0" err="1" smtClean="0"/>
              <a:t>loi</a:t>
            </a:r>
            <a:r>
              <a:rPr lang="it-IT" i="1" dirty="0" smtClean="0"/>
              <a:t> d’</a:t>
            </a:r>
            <a:r>
              <a:rPr lang="fr-FR" i="1" dirty="0" err="1" smtClean="0"/>
              <a:t>è</a:t>
            </a:r>
            <a:r>
              <a:rPr lang="it-IT" i="1" dirty="0" err="1" smtClean="0"/>
              <a:t>galité</a:t>
            </a:r>
            <a:r>
              <a:rPr lang="it-IT" i="1" dirty="0" smtClean="0"/>
              <a:t> </a:t>
            </a:r>
            <a:r>
              <a:rPr lang="it-IT" dirty="0" smtClean="0"/>
              <a:t>(1898)</a:t>
            </a:r>
          </a:p>
          <a:p>
            <a:r>
              <a:rPr lang="it-IT" dirty="0" smtClean="0"/>
              <a:t>1932: rinuncia al bilinguismo e avvio del monolinguismo su base regionale</a:t>
            </a:r>
          </a:p>
          <a:p>
            <a:r>
              <a:rPr lang="it-IT" dirty="0" smtClean="0"/>
              <a:t>1962: frontiera linguistica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415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Belgio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1970 prima riforma costituzionale: 1) previsione di 4 Regioni linguistiche; 3 Comunità culturali francese, neerlandese; tedesca); 3 Regioni (vallona, fiamminga e brussellese; 2) istituzione delle Comunità</a:t>
            </a:r>
          </a:p>
          <a:p>
            <a:r>
              <a:rPr lang="it-IT" dirty="0" smtClean="0"/>
              <a:t>1980 seconda riforma: 1) istituzione della Corte d’arbitrato; 2) istituzione delle Regioni fiamminga e vallona</a:t>
            </a:r>
          </a:p>
          <a:p>
            <a:r>
              <a:rPr lang="it-IT" dirty="0" smtClean="0"/>
              <a:t>1988 terza riforma: 1) ampliamento </a:t>
            </a:r>
            <a:r>
              <a:rPr lang="it-IT" dirty="0" err="1" smtClean="0"/>
              <a:t>comperenze</a:t>
            </a:r>
            <a:r>
              <a:rPr lang="it-IT" dirty="0" smtClean="0"/>
              <a:t> Comunità; 2) aumento ruolo Corte d’arbitrato; 3) istituzione della Regione di Bruxelles Capitale  </a:t>
            </a:r>
          </a:p>
          <a:p>
            <a:r>
              <a:rPr lang="it-IT" dirty="0" smtClean="0"/>
              <a:t>1993 quarta riforma: </a:t>
            </a:r>
            <a:r>
              <a:rPr lang="it-IT" dirty="0" err="1" smtClean="0"/>
              <a:t>autoqualificazione</a:t>
            </a:r>
            <a:r>
              <a:rPr lang="it-IT" dirty="0" smtClean="0"/>
              <a:t> come Stato federale</a:t>
            </a:r>
          </a:p>
          <a:p>
            <a:r>
              <a:rPr lang="it-IT" dirty="0" smtClean="0"/>
              <a:t>2001 ampliamento competenze; finanziamento degli enti</a:t>
            </a:r>
          </a:p>
          <a:p>
            <a:r>
              <a:rPr lang="it-IT" dirty="0" smtClean="0"/>
              <a:t>2005 quinta riforma: creazione dei parlamenti e della Corte costituzionale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83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Forma di Stato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it-IT" dirty="0" smtClean="0"/>
              <a:t>Il </a:t>
            </a:r>
            <a:r>
              <a:rPr lang="it-IT" dirty="0"/>
              <a:t>concetto di </a:t>
            </a:r>
            <a:r>
              <a:rPr lang="it-IT" b="1" dirty="0"/>
              <a:t>Forma di </a:t>
            </a:r>
            <a:r>
              <a:rPr lang="it-IT" b="1" dirty="0" smtClean="0"/>
              <a:t>Stato</a:t>
            </a:r>
            <a:r>
              <a:rPr lang="it-IT" dirty="0" smtClean="0"/>
              <a:t> qualifica: 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L’insieme </a:t>
            </a:r>
            <a:r>
              <a:rPr lang="it-IT" dirty="0"/>
              <a:t>dei </a:t>
            </a:r>
            <a:r>
              <a:rPr lang="it-IT" b="1" dirty="0"/>
              <a:t>principi e delle </a:t>
            </a:r>
            <a:r>
              <a:rPr lang="it-IT" b="1" dirty="0" smtClean="0"/>
              <a:t>finalità, nonché delle regole </a:t>
            </a:r>
            <a:r>
              <a:rPr lang="it-IT" b="1" dirty="0"/>
              <a:t>fondamentali che caratterizzano un ordinamento statale </a:t>
            </a:r>
            <a:r>
              <a:rPr lang="it-IT" dirty="0"/>
              <a:t>(il rapporto fra l’autorità e la </a:t>
            </a:r>
            <a:r>
              <a:rPr lang="it-IT" dirty="0" smtClean="0"/>
              <a:t>libertà, tra i governanti e i governati): avremo così le forme di Stato assoluto, liberale, democratico, sociale, pluralista, autoritario, socialista, teocratico, ecc. 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Le </a:t>
            </a:r>
            <a:r>
              <a:rPr lang="it-IT" dirty="0"/>
              <a:t>regole che disciplinano la </a:t>
            </a:r>
            <a:r>
              <a:rPr lang="it-IT" b="1" dirty="0"/>
              <a:t>distribuzione territoriale del potere politico</a:t>
            </a:r>
            <a:r>
              <a:rPr lang="it-IT" dirty="0"/>
              <a:t>, cioè dire i rapporti che in un determinato ordinamento costituzionale si instaurano fra lo </a:t>
            </a:r>
            <a:r>
              <a:rPr lang="it-IT" b="1" dirty="0"/>
              <a:t>Stato centrale e gli enti </a:t>
            </a:r>
            <a:r>
              <a:rPr lang="it-IT" b="1" dirty="0" smtClean="0"/>
              <a:t>territoriali </a:t>
            </a:r>
            <a:r>
              <a:rPr lang="it-IT" b="1" dirty="0"/>
              <a:t>che operano all’interno di detto ordinamento</a:t>
            </a:r>
            <a:r>
              <a:rPr lang="it-IT" dirty="0"/>
              <a:t>.</a:t>
            </a:r>
          </a:p>
          <a:p>
            <a:pPr lvl="0"/>
            <a:r>
              <a:rPr lang="it-IT" dirty="0"/>
              <a:t>Questa seconda definizione si basa su una </a:t>
            </a:r>
            <a:r>
              <a:rPr lang="it-IT" b="1" dirty="0"/>
              <a:t>separazione/divisione</a:t>
            </a:r>
            <a:r>
              <a:rPr lang="it-IT" dirty="0"/>
              <a:t> dei poteri non di tipo orizzontale (tra organi di vertice dello Stato), ma </a:t>
            </a:r>
            <a:r>
              <a:rPr lang="it-IT" b="1" dirty="0"/>
              <a:t>verticale</a:t>
            </a:r>
            <a:r>
              <a:rPr lang="it-IT" dirty="0"/>
              <a:t>, fra lo Stato centrale e i poteri dislocati sul territorio e che si trovano in posizione di autonomia rispetto al primo.</a:t>
            </a:r>
          </a:p>
          <a:p>
            <a:pPr lvl="0"/>
            <a:r>
              <a:rPr lang="it-IT" dirty="0"/>
              <a:t>Ecco perché taluni autori preferiscono parlare di “tipi di Stato”: la forma di stato </a:t>
            </a:r>
            <a:r>
              <a:rPr lang="it-IT" dirty="0" smtClean="0"/>
              <a:t>non </a:t>
            </a:r>
            <a:r>
              <a:rPr lang="it-IT" dirty="0"/>
              <a:t>si può sovrapporre al modello di separazione verticale. </a:t>
            </a:r>
            <a:r>
              <a:rPr lang="it-IT" b="1" dirty="0"/>
              <a:t>L’articolazione territoriale del potere </a:t>
            </a:r>
            <a:r>
              <a:rPr lang="it-IT" b="1" dirty="0" smtClean="0"/>
              <a:t>politico è, al contrario, </a:t>
            </a:r>
            <a:r>
              <a:rPr lang="it-IT" b="1" dirty="0"/>
              <a:t>trasversale alla nozione di forma di Stato</a:t>
            </a:r>
            <a:r>
              <a:rPr lang="it-IT" dirty="0"/>
              <a:t>, come dimostra la circostanza che essa </a:t>
            </a:r>
            <a:r>
              <a:rPr lang="it-IT" dirty="0" smtClean="0"/>
              <a:t>assetti federalistici si danno </a:t>
            </a:r>
            <a:r>
              <a:rPr lang="it-IT" dirty="0" err="1" smtClean="0"/>
              <a:t>anhe</a:t>
            </a:r>
            <a:r>
              <a:rPr lang="it-IT" dirty="0" smtClean="0"/>
              <a:t> </a:t>
            </a:r>
            <a:r>
              <a:rPr lang="it-IT" dirty="0"/>
              <a:t>in forme di </a:t>
            </a:r>
            <a:r>
              <a:rPr lang="it-IT" dirty="0" smtClean="0"/>
              <a:t>Stato </a:t>
            </a:r>
            <a:r>
              <a:rPr lang="it-IT" dirty="0"/>
              <a:t>diverse da quella democratico-liberale (URSS, Nigeria).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348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Devolution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Assenza di costituzione scritta</a:t>
            </a:r>
          </a:p>
          <a:p>
            <a:r>
              <a:rPr lang="it-IT" dirty="0" smtClean="0"/>
              <a:t>Creazione di assemblee elettive con trasferimento, su base geografica, di funzioni originariamente esercitate da Ministri </a:t>
            </a:r>
          </a:p>
          <a:p>
            <a:r>
              <a:rPr lang="it-IT" dirty="0" smtClean="0"/>
              <a:t>Approvata con atti del Parlamento britannico (preceduti da </a:t>
            </a:r>
            <a:r>
              <a:rPr lang="it-IT" i="1" dirty="0" smtClean="0"/>
              <a:t>Referendum</a:t>
            </a:r>
            <a:r>
              <a:rPr lang="it-IT" dirty="0" smtClean="0"/>
              <a:t>)</a:t>
            </a:r>
          </a:p>
          <a:p>
            <a:r>
              <a:rPr lang="it-IT" dirty="0" smtClean="0"/>
              <a:t>Tendenzialmente “reversibile”</a:t>
            </a:r>
          </a:p>
          <a:p>
            <a:r>
              <a:rPr lang="it-IT" dirty="0" smtClean="0"/>
              <a:t>Non necessariamente implica la attribuzione (immediata) di competenze legislative: asimmetria</a:t>
            </a:r>
          </a:p>
          <a:p>
            <a:r>
              <a:rPr lang="it-IT" dirty="0" smtClean="0"/>
              <a:t>Organo giurisdizionale per la risoluzione dei conflitti: </a:t>
            </a:r>
            <a:r>
              <a:rPr lang="it-IT" i="1" dirty="0" err="1" smtClean="0"/>
              <a:t>Judicial</a:t>
            </a:r>
            <a:r>
              <a:rPr lang="it-IT" i="1" dirty="0" smtClean="0"/>
              <a:t> </a:t>
            </a:r>
            <a:r>
              <a:rPr lang="it-IT" i="1" dirty="0" err="1" smtClean="0"/>
              <a:t>Committee</a:t>
            </a:r>
            <a:r>
              <a:rPr lang="it-IT" i="1" dirty="0" smtClean="0"/>
              <a:t> of the </a:t>
            </a:r>
            <a:r>
              <a:rPr lang="it-IT" i="1" dirty="0" err="1" smtClean="0"/>
              <a:t>Privy</a:t>
            </a:r>
            <a:r>
              <a:rPr lang="it-IT" i="1" dirty="0" smtClean="0"/>
              <a:t> </a:t>
            </a:r>
            <a:r>
              <a:rPr lang="it-IT" i="1" dirty="0" err="1" smtClean="0"/>
              <a:t>Council</a:t>
            </a:r>
            <a:r>
              <a:rPr lang="it-IT" i="1" dirty="0" smtClean="0"/>
              <a:t> </a:t>
            </a:r>
            <a:r>
              <a:rPr lang="it-IT" dirty="0" smtClean="0"/>
              <a:t>(dal 2009 </a:t>
            </a:r>
            <a:r>
              <a:rPr lang="it-IT" i="1" dirty="0" smtClean="0"/>
              <a:t>Supreme Court for the </a:t>
            </a:r>
            <a:r>
              <a:rPr lang="it-IT" i="1" dirty="0" err="1" smtClean="0"/>
              <a:t>United</a:t>
            </a:r>
            <a:r>
              <a:rPr lang="it-IT" i="1" dirty="0" smtClean="0"/>
              <a:t> Kingdom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578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Regno Unito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Unificazione: Galles (1282); Scozia (1707), Irlanda (1800).</a:t>
            </a:r>
          </a:p>
          <a:p>
            <a:r>
              <a:rPr lang="it-IT" dirty="0" smtClean="0"/>
              <a:t>Irish Free State (</a:t>
            </a:r>
            <a:r>
              <a:rPr lang="it-IT" dirty="0" err="1" smtClean="0"/>
              <a:t>Saorstát</a:t>
            </a:r>
            <a:r>
              <a:rPr lang="it-IT" dirty="0" smtClean="0"/>
              <a:t> </a:t>
            </a:r>
            <a:r>
              <a:rPr lang="it-IT" dirty="0" err="1" smtClean="0"/>
              <a:t>Eireann</a:t>
            </a:r>
            <a:r>
              <a:rPr lang="it-IT" dirty="0" smtClean="0"/>
              <a:t>): 1922-1937</a:t>
            </a:r>
          </a:p>
          <a:p>
            <a:r>
              <a:rPr lang="it-IT" dirty="0" smtClean="0"/>
              <a:t>Regno Unito di Gran Bretagna e Irlanda del Nord</a:t>
            </a:r>
          </a:p>
          <a:p>
            <a:r>
              <a:rPr lang="it-IT" dirty="0" smtClean="0"/>
              <a:t>Nel 1997-1998: restituzione dell‘identità politica alle Regioni “storiche”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89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Scozia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Forma di </a:t>
            </a:r>
            <a:r>
              <a:rPr lang="it-IT" i="1" dirty="0" smtClean="0"/>
              <a:t>devolution</a:t>
            </a:r>
            <a:r>
              <a:rPr lang="it-IT" dirty="0" smtClean="0"/>
              <a:t> più forte istituita con lo </a:t>
            </a:r>
            <a:r>
              <a:rPr lang="it-IT" i="1" dirty="0" smtClean="0"/>
              <a:t>Scotland </a:t>
            </a:r>
            <a:r>
              <a:rPr lang="it-IT" i="1" dirty="0" err="1" smtClean="0"/>
              <a:t>Act</a:t>
            </a:r>
            <a:r>
              <a:rPr lang="it-IT" i="1" dirty="0" smtClean="0"/>
              <a:t> 1998 </a:t>
            </a:r>
            <a:endParaRPr lang="it-IT" dirty="0" smtClean="0"/>
          </a:p>
          <a:p>
            <a:r>
              <a:rPr lang="it-IT" i="1" dirty="0" err="1" smtClean="0"/>
              <a:t>Scottish</a:t>
            </a:r>
            <a:r>
              <a:rPr lang="it-IT" i="1" dirty="0" smtClean="0"/>
              <a:t> </a:t>
            </a:r>
            <a:r>
              <a:rPr lang="it-IT" i="1" dirty="0" err="1" smtClean="0"/>
              <a:t>Parliament</a:t>
            </a:r>
            <a:r>
              <a:rPr lang="it-IT" i="1" dirty="0" smtClean="0"/>
              <a:t> </a:t>
            </a:r>
            <a:r>
              <a:rPr lang="it-IT" dirty="0" smtClean="0"/>
              <a:t>titolare di poteri legislativi nelle </a:t>
            </a:r>
            <a:r>
              <a:rPr lang="it-IT" i="1" dirty="0" err="1" smtClean="0"/>
              <a:t>devolved</a:t>
            </a:r>
            <a:r>
              <a:rPr lang="it-IT" i="1" dirty="0" smtClean="0"/>
              <a:t> </a:t>
            </a:r>
            <a:r>
              <a:rPr lang="it-IT" i="1" dirty="0" err="1" smtClean="0"/>
              <a:t>matters</a:t>
            </a:r>
            <a:endParaRPr lang="it-IT" i="1" dirty="0" smtClean="0"/>
          </a:p>
          <a:p>
            <a:r>
              <a:rPr lang="it-IT" dirty="0" smtClean="0"/>
              <a:t>Forma di governo parlamentare</a:t>
            </a:r>
          </a:p>
          <a:p>
            <a:r>
              <a:rPr lang="it-IT" dirty="0" smtClean="0"/>
              <a:t>Sistema di ripartizione delle competenze: competenza residuale a Scozia</a:t>
            </a:r>
          </a:p>
          <a:p>
            <a:r>
              <a:rPr lang="it-IT" dirty="0" smtClean="0"/>
              <a:t>Possibilità di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99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Galles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 smtClean="0"/>
              <a:t>Government</a:t>
            </a:r>
            <a:r>
              <a:rPr lang="it-IT" i="1" dirty="0" smtClean="0"/>
              <a:t> of Wales </a:t>
            </a:r>
            <a:r>
              <a:rPr lang="it-IT" i="1" dirty="0" err="1" smtClean="0"/>
              <a:t>Act</a:t>
            </a:r>
            <a:r>
              <a:rPr lang="it-IT" i="1" dirty="0" smtClean="0"/>
              <a:t>, 1998 </a:t>
            </a:r>
            <a:r>
              <a:rPr lang="it-IT" dirty="0" smtClean="0"/>
              <a:t>(adozione di </a:t>
            </a:r>
            <a:r>
              <a:rPr lang="it-IT" dirty="0" err="1" smtClean="0"/>
              <a:t>measures</a:t>
            </a:r>
            <a:r>
              <a:rPr lang="it-IT" dirty="0" smtClean="0"/>
              <a:t>):</a:t>
            </a:r>
            <a:endParaRPr lang="it-IT" i="1" dirty="0" smtClean="0"/>
          </a:p>
          <a:p>
            <a:r>
              <a:rPr lang="it-IT" i="1" dirty="0" err="1"/>
              <a:t>Government</a:t>
            </a:r>
            <a:r>
              <a:rPr lang="it-IT" i="1" dirty="0"/>
              <a:t> of Wales </a:t>
            </a:r>
            <a:r>
              <a:rPr lang="it-IT" i="1" dirty="0" err="1"/>
              <a:t>Act</a:t>
            </a:r>
            <a:r>
              <a:rPr lang="it-IT" i="1" dirty="0"/>
              <a:t>, </a:t>
            </a:r>
            <a:r>
              <a:rPr lang="it-IT" i="1" dirty="0" smtClean="0"/>
              <a:t>2006</a:t>
            </a:r>
          </a:p>
          <a:p>
            <a:r>
              <a:rPr lang="it-IT" i="1" dirty="0" smtClean="0"/>
              <a:t>Referendum 2011</a:t>
            </a:r>
            <a:r>
              <a:rPr lang="it-IT" dirty="0" smtClean="0"/>
              <a:t> (previsto dal GWA 2006): ora la Welsh Assembly ha potestà legislativa piena nelle materie conferitegli</a:t>
            </a:r>
          </a:p>
          <a:p>
            <a:r>
              <a:rPr lang="it-IT" dirty="0" smtClean="0"/>
              <a:t>Ripartizione delle competenze: </a:t>
            </a:r>
            <a:r>
              <a:rPr lang="it-IT" i="1" dirty="0" err="1" smtClean="0"/>
              <a:t>limited</a:t>
            </a:r>
            <a:r>
              <a:rPr lang="it-IT" i="1" dirty="0" smtClean="0"/>
              <a:t> </a:t>
            </a:r>
            <a:r>
              <a:rPr lang="it-IT" i="1" dirty="0" err="1" smtClean="0"/>
              <a:t>devolved</a:t>
            </a:r>
            <a:r>
              <a:rPr lang="it-IT" i="1" dirty="0" smtClean="0"/>
              <a:t> </a:t>
            </a:r>
            <a:r>
              <a:rPr lang="it-IT" i="1" dirty="0" err="1" smtClean="0"/>
              <a:t>matters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18771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Irlanda del Nord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 smtClean="0"/>
              <a:t>Good</a:t>
            </a:r>
            <a:r>
              <a:rPr lang="it-IT" i="1" dirty="0" smtClean="0"/>
              <a:t> </a:t>
            </a:r>
            <a:r>
              <a:rPr lang="it-IT" i="1" dirty="0" err="1" smtClean="0"/>
              <a:t>Friday</a:t>
            </a:r>
            <a:r>
              <a:rPr lang="it-IT" i="1" dirty="0" smtClean="0"/>
              <a:t> Agreement </a:t>
            </a:r>
            <a:r>
              <a:rPr lang="it-IT" dirty="0" smtClean="0"/>
              <a:t>1998 che determina i contenuti del </a:t>
            </a:r>
            <a:r>
              <a:rPr lang="it-IT" i="1" dirty="0" err="1" smtClean="0"/>
              <a:t>Nothern</a:t>
            </a:r>
            <a:r>
              <a:rPr lang="it-IT" i="1" dirty="0" smtClean="0"/>
              <a:t> </a:t>
            </a:r>
            <a:r>
              <a:rPr lang="it-IT" i="1" dirty="0" err="1" smtClean="0"/>
              <a:t>Ireland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1998</a:t>
            </a:r>
          </a:p>
          <a:p>
            <a:r>
              <a:rPr lang="it-IT" dirty="0" smtClean="0"/>
              <a:t>Modello unico: </a:t>
            </a:r>
            <a:r>
              <a:rPr lang="it-IT" i="1" dirty="0" err="1" smtClean="0"/>
              <a:t>power</a:t>
            </a:r>
            <a:r>
              <a:rPr lang="it-IT" i="1" dirty="0" smtClean="0"/>
              <a:t> </a:t>
            </a:r>
            <a:r>
              <a:rPr lang="it-IT" i="1" dirty="0" err="1" smtClean="0"/>
              <a:t>sharing</a:t>
            </a:r>
            <a:r>
              <a:rPr lang="it-IT" i="1" dirty="0" smtClean="0"/>
              <a:t> (cross-community-</a:t>
            </a:r>
            <a:r>
              <a:rPr lang="it-IT" i="1" dirty="0" err="1" smtClean="0"/>
              <a:t>based</a:t>
            </a:r>
            <a:r>
              <a:rPr lang="it-IT" i="1" dirty="0" smtClean="0"/>
              <a:t> </a:t>
            </a:r>
            <a:r>
              <a:rPr lang="it-IT" i="1" dirty="0" err="1" smtClean="0"/>
              <a:t>decision-making</a:t>
            </a:r>
            <a:r>
              <a:rPr lang="it-IT" i="1" dirty="0" smtClean="0"/>
              <a:t> </a:t>
            </a:r>
            <a:r>
              <a:rPr lang="it-IT" i="1" dirty="0" err="1" smtClean="0"/>
              <a:t>process</a:t>
            </a:r>
            <a:r>
              <a:rPr lang="it-IT" dirty="0" smtClean="0"/>
              <a:t>)</a:t>
            </a:r>
          </a:p>
          <a:p>
            <a:r>
              <a:rPr lang="it-IT" dirty="0" smtClean="0"/>
              <a:t>Potestà legislativa nelle </a:t>
            </a:r>
            <a:r>
              <a:rPr lang="it-IT" i="1" dirty="0" err="1" smtClean="0"/>
              <a:t>devolved</a:t>
            </a:r>
            <a:r>
              <a:rPr lang="it-IT" i="1" dirty="0" smtClean="0"/>
              <a:t> </a:t>
            </a:r>
            <a:r>
              <a:rPr lang="it-IT" i="1" dirty="0" err="1" smtClean="0"/>
              <a:t>matters</a:t>
            </a:r>
            <a:endParaRPr lang="it-IT" i="1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598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Caratteri degli Stati Federali-Regionali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Rigidità costituzionale</a:t>
            </a:r>
          </a:p>
          <a:p>
            <a:r>
              <a:rPr lang="it-IT" dirty="0" smtClean="0"/>
              <a:t>Autonomia costituzionale</a:t>
            </a:r>
          </a:p>
          <a:p>
            <a:r>
              <a:rPr lang="it-IT" dirty="0" smtClean="0"/>
              <a:t>Ripartizione delle competenze stabilita nella Costituzione federale</a:t>
            </a:r>
          </a:p>
          <a:p>
            <a:r>
              <a:rPr lang="it-IT" dirty="0"/>
              <a:t>PREVALENZA DEL DIRITTO FEDERALE SU QUELLO STATALE </a:t>
            </a:r>
            <a:endParaRPr lang="it-IT" dirty="0" smtClean="0"/>
          </a:p>
          <a:p>
            <a:r>
              <a:rPr lang="it-IT" dirty="0" smtClean="0"/>
              <a:t>Seconda camera (bicameralismo federale)</a:t>
            </a:r>
          </a:p>
          <a:p>
            <a:r>
              <a:rPr lang="it-IT" dirty="0" smtClean="0"/>
              <a:t>Partecipazione al procedimento di revisione costituzionale</a:t>
            </a:r>
          </a:p>
          <a:p>
            <a:r>
              <a:rPr lang="it-IT" dirty="0" smtClean="0"/>
              <a:t>Giustizia costituzionale</a:t>
            </a:r>
          </a:p>
          <a:p>
            <a:r>
              <a:rPr lang="it-IT" dirty="0" smtClean="0"/>
              <a:t>Relazioni finanziarie intergovernative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017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Stato Unitario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it-IT" dirty="0" smtClean="0"/>
              <a:t>Il potere viene attributo al solo Stato </a:t>
            </a:r>
            <a:r>
              <a:rPr lang="it-IT" dirty="0" smtClean="0"/>
              <a:t>centrale</a:t>
            </a:r>
            <a:r>
              <a:rPr lang="it-IT" dirty="0"/>
              <a:t> </a:t>
            </a:r>
            <a:r>
              <a:rPr lang="it-IT" dirty="0" smtClean="0"/>
              <a:t>vo, al massimo, a soggetti </a:t>
            </a:r>
            <a:r>
              <a:rPr lang="it-IT" dirty="0" err="1" smtClean="0"/>
              <a:t>perifierici</a:t>
            </a:r>
            <a:r>
              <a:rPr lang="it-IT" dirty="0" smtClean="0"/>
              <a:t> da esso dipendenti.</a:t>
            </a:r>
            <a:endParaRPr lang="it-IT" dirty="0"/>
          </a:p>
          <a:p>
            <a:r>
              <a:rPr lang="it-IT" dirty="0" smtClean="0"/>
              <a:t>Si parla in questo caso di mero </a:t>
            </a:r>
            <a:r>
              <a:rPr lang="it-IT" b="1" dirty="0" smtClean="0"/>
              <a:t>decentramento burocratico o funzionale</a:t>
            </a:r>
            <a:r>
              <a:rPr lang="it-IT" dirty="0" smtClean="0"/>
              <a:t>, poich</a:t>
            </a:r>
            <a:r>
              <a:rPr lang="it-IT" dirty="0" smtClean="0"/>
              <a:t>é tali soggetti fanno parte dell’organizzazione dello Stato.</a:t>
            </a:r>
            <a:r>
              <a:rPr lang="it-IT" dirty="0" smtClean="0"/>
              <a:t> </a:t>
            </a:r>
            <a:r>
              <a:rPr lang="it-IT" dirty="0" smtClean="0"/>
              <a:t>Si </a:t>
            </a:r>
            <a:r>
              <a:rPr lang="it-IT" dirty="0"/>
              <a:t>ha </a:t>
            </a:r>
            <a:r>
              <a:rPr lang="it-IT" dirty="0" smtClean="0"/>
              <a:t>una </a:t>
            </a:r>
            <a:r>
              <a:rPr lang="it-IT" b="1" dirty="0" smtClean="0"/>
              <a:t>attribuzione</a:t>
            </a:r>
            <a:r>
              <a:rPr lang="it-IT" dirty="0" smtClean="0"/>
              <a:t> di poteri </a:t>
            </a:r>
            <a:r>
              <a:rPr lang="it-IT" dirty="0"/>
              <a:t>a organi statali che li esercitano dentro un circoscrizione territoriale limitata </a:t>
            </a:r>
            <a:r>
              <a:rPr lang="it-IT" dirty="0" smtClean="0"/>
              <a:t>e in dipendenza gerarchica dagli </a:t>
            </a:r>
            <a:r>
              <a:rPr lang="it-IT" dirty="0"/>
              <a:t>organi </a:t>
            </a:r>
            <a:r>
              <a:rPr lang="it-IT" dirty="0" smtClean="0"/>
              <a:t>centrali</a:t>
            </a:r>
            <a:r>
              <a:rPr lang="it-IT" dirty="0" smtClean="0"/>
              <a:t>. È </a:t>
            </a:r>
            <a:endParaRPr lang="it-IT" dirty="0"/>
          </a:p>
          <a:p>
            <a:r>
              <a:rPr lang="it-IT" dirty="0" smtClean="0"/>
              <a:t>In alcuni casi, il </a:t>
            </a:r>
            <a:r>
              <a:rPr lang="it-IT" dirty="0"/>
              <a:t>conferimento delle funzioni avviene in favore di enti non appartenenti </a:t>
            </a:r>
            <a:r>
              <a:rPr lang="it-IT" dirty="0" smtClean="0"/>
              <a:t>all’organizzazione </a:t>
            </a:r>
            <a:r>
              <a:rPr lang="it-IT" dirty="0"/>
              <a:t>dello </a:t>
            </a:r>
            <a:r>
              <a:rPr lang="it-IT" dirty="0" smtClean="0"/>
              <a:t>Stato, ma da esso autonomi:</a:t>
            </a:r>
            <a:endParaRPr lang="it-IT" dirty="0" smtClean="0"/>
          </a:p>
          <a:p>
            <a:pPr marL="514350" indent="-514350">
              <a:buAutoNum type="arabicParenR"/>
            </a:pPr>
            <a:r>
              <a:rPr lang="it-IT" b="1" dirty="0" smtClean="0"/>
              <a:t>È l’ipotesi del decentramento locale a ridotta autonomia: </a:t>
            </a:r>
            <a:r>
              <a:rPr lang="it-IT" dirty="0" smtClean="0"/>
              <a:t>stabilito </a:t>
            </a:r>
            <a:r>
              <a:rPr lang="it-IT" dirty="0" smtClean="0"/>
              <a:t>a </a:t>
            </a:r>
            <a:r>
              <a:rPr lang="it-IT" dirty="0"/>
              <a:t>favore </a:t>
            </a:r>
            <a:r>
              <a:rPr lang="it-IT" dirty="0" smtClean="0"/>
              <a:t>degli </a:t>
            </a:r>
            <a:r>
              <a:rPr lang="it-IT" dirty="0"/>
              <a:t>enti </a:t>
            </a:r>
            <a:r>
              <a:rPr lang="it-IT" dirty="0" smtClean="0"/>
              <a:t>territoriali. </a:t>
            </a:r>
            <a:r>
              <a:rPr lang="it-IT" dirty="0"/>
              <a:t>Spesso questi enti sono definiti </a:t>
            </a:r>
            <a:r>
              <a:rPr lang="it-IT" b="1" dirty="0"/>
              <a:t>autarchici: </a:t>
            </a:r>
            <a:r>
              <a:rPr lang="it-IT" dirty="0"/>
              <a:t>hanno la facoltà di porre in essere atti amministrativi che hanno la stessa efficacia </a:t>
            </a:r>
            <a:r>
              <a:rPr lang="it-IT" dirty="0" smtClean="0"/>
              <a:t>di </a:t>
            </a:r>
            <a:r>
              <a:rPr lang="it-IT" dirty="0"/>
              <a:t>quelli posti in essere dallo stato centrale o dagli organi di decentramento burocratico funzionale dello Stato (Italia 1861-1948; Belgio</a:t>
            </a:r>
            <a:r>
              <a:rPr lang="it-IT" dirty="0" smtClean="0"/>
              <a:t>). </a:t>
            </a:r>
            <a:r>
              <a:rPr lang="it-IT" b="1" dirty="0" smtClean="0"/>
              <a:t>In tali ipotesi le istituzioni territoriale hanno una sfera di autonomia alquanto limitata e non sono direttamente rappresentativi delle popolazioni locali.</a:t>
            </a:r>
          </a:p>
          <a:p>
            <a:pPr marL="514350" indent="-514350">
              <a:buAutoNum type="arabicParenR"/>
            </a:pPr>
            <a:r>
              <a:rPr lang="it-IT" dirty="0" smtClean="0"/>
              <a:t>In altri casi, invece, l’autonomia del livello locale (Comuni e Province ) è più estesa: sono enti territoriali autonomi, con proprie funzioni, sono direttamente rappresentativi della propria comunità. Non è </a:t>
            </a:r>
            <a:r>
              <a:rPr lang="it-IT" b="1" dirty="0" smtClean="0"/>
              <a:t>più decentramento, ma autonomia</a:t>
            </a:r>
            <a:r>
              <a:rPr lang="it-IT" dirty="0" smtClean="0"/>
              <a:t> locale. 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Decentramento</a:t>
            </a:r>
            <a:r>
              <a:rPr lang="it-IT" dirty="0" smtClean="0"/>
              <a:t> </a:t>
            </a:r>
            <a:r>
              <a:rPr lang="it-IT" b="1" dirty="0"/>
              <a:t>funzionale</a:t>
            </a:r>
            <a:r>
              <a:rPr lang="it-IT" dirty="0"/>
              <a:t> (o per </a:t>
            </a:r>
            <a:r>
              <a:rPr lang="it-IT" b="1" dirty="0"/>
              <a:t>servizi</a:t>
            </a:r>
            <a:r>
              <a:rPr lang="it-IT" dirty="0"/>
              <a:t>): il conferimento di funzioni è in favore di enti </a:t>
            </a:r>
            <a:r>
              <a:rPr lang="it-IT" dirty="0" smtClean="0"/>
              <a:t>diversi </a:t>
            </a:r>
            <a:r>
              <a:rPr lang="it-IT" dirty="0" smtClean="0"/>
              <a:t>sia dallo Stato, sia dagli enti locali. Sono </a:t>
            </a:r>
            <a:r>
              <a:rPr lang="it-IT" dirty="0" smtClean="0"/>
              <a:t>titolari </a:t>
            </a:r>
            <a:r>
              <a:rPr lang="it-IT" dirty="0"/>
              <a:t>di autonomia </a:t>
            </a:r>
            <a:r>
              <a:rPr lang="it-IT" b="1" dirty="0"/>
              <a:t>funzionale</a:t>
            </a:r>
            <a:r>
              <a:rPr lang="it-IT" dirty="0"/>
              <a:t>: perseguono interessi di </a:t>
            </a:r>
            <a:r>
              <a:rPr lang="it-IT" dirty="0" smtClean="0"/>
              <a:t>comunità </a:t>
            </a:r>
            <a:r>
              <a:rPr lang="it-IT" dirty="0"/>
              <a:t>o di categorie </a:t>
            </a:r>
            <a:r>
              <a:rPr lang="it-IT" dirty="0" smtClean="0"/>
              <a:t>specifiche. </a:t>
            </a:r>
          </a:p>
          <a:p>
            <a:pPr marL="514350" indent="-514350"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23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Come si chiamano gli interessi espressi da questi enti?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dirty="0" smtClean="0"/>
              <a:t>1) Si chiamano interessi di tipo </a:t>
            </a:r>
            <a:r>
              <a:rPr lang="it-IT" b="1" dirty="0" smtClean="0"/>
              <a:t>territoriale</a:t>
            </a:r>
            <a:r>
              <a:rPr lang="it-IT" dirty="0" smtClean="0"/>
              <a:t>: </a:t>
            </a:r>
          </a:p>
          <a:p>
            <a:r>
              <a:rPr lang="it-IT" dirty="0" smtClean="0"/>
              <a:t>Qui il </a:t>
            </a:r>
            <a:r>
              <a:rPr lang="it-IT" b="1" dirty="0" smtClean="0"/>
              <a:t>territorio</a:t>
            </a:r>
            <a:r>
              <a:rPr lang="it-IT" dirty="0" smtClean="0"/>
              <a:t> rileva come luogo nel quale la collettività locale organizzata in comuni, province, ecc., manifesta una pluralità di interessi di varia natura (sociali, economici, ecc.) che vengono comunque percepiti come propri </a:t>
            </a:r>
            <a:r>
              <a:rPr lang="it-IT" b="1" dirty="0" smtClean="0"/>
              <a:t>della comunità statale nel suo insieme. L’interesse territoriale non è un interesse di un ente territoriale, ma l’interesse di una comunità: </a:t>
            </a:r>
            <a:r>
              <a:rPr lang="it-IT" dirty="0" smtClean="0"/>
              <a:t>è insieme di interessi </a:t>
            </a:r>
            <a:r>
              <a:rPr lang="it-IT" dirty="0"/>
              <a:t>e </a:t>
            </a:r>
            <a:r>
              <a:rPr lang="it-IT" dirty="0" smtClean="0"/>
              <a:t>istanze di tipo pluralistico e diffuso; il fatto che poi vengano a coincidere anche con gli interessi di una comunità locale (di un comune, ad esempio) conferma quanto detto sopra: che la pluralità degli interessi può apprezzarsi anche su scala territoriale, ma che la dimensione politico-territoriale non li può esaurire (perché è livello di mero decentramento burocratico, </a:t>
            </a:r>
            <a:r>
              <a:rPr lang="it-IT" dirty="0" err="1" smtClean="0"/>
              <a:t>ecc</a:t>
            </a:r>
            <a:r>
              <a:rPr lang="it-IT" dirty="0" smtClean="0"/>
              <a:t>). </a:t>
            </a:r>
          </a:p>
          <a:p>
            <a:r>
              <a:rPr lang="it-IT" b="1" dirty="0" smtClean="0"/>
              <a:t>Serve una sede più «elevata» dove rappresentare il </a:t>
            </a:r>
            <a:r>
              <a:rPr lang="it-IT" b="1" dirty="0"/>
              <a:t>pluralismo (politico, economico, etnico, territoriale, ecc.) </a:t>
            </a:r>
            <a:r>
              <a:rPr lang="it-IT" b="1" dirty="0" smtClean="0"/>
              <a:t>e associarlo alla </a:t>
            </a:r>
            <a:r>
              <a:rPr lang="it-IT" b="1" dirty="0"/>
              <a:t>formazione della </a:t>
            </a:r>
            <a:r>
              <a:rPr lang="it-IT" b="1" dirty="0" smtClean="0"/>
              <a:t>volontà statale, </a:t>
            </a:r>
            <a:r>
              <a:rPr lang="it-IT" b="1" dirty="0"/>
              <a:t>senza mediazione di enti, corpi e soggetti intermedi</a:t>
            </a:r>
            <a:r>
              <a:rPr lang="it-IT" dirty="0"/>
              <a:t>. </a:t>
            </a:r>
            <a:r>
              <a:rPr lang="it-IT" dirty="0" smtClean="0"/>
              <a:t>Ed è quella che definiamo </a:t>
            </a:r>
            <a:r>
              <a:rPr lang="it-IT" b="1" dirty="0" smtClean="0"/>
              <a:t>seconda </a:t>
            </a:r>
            <a:r>
              <a:rPr lang="it-IT" b="1" dirty="0"/>
              <a:t>camera </a:t>
            </a:r>
            <a:r>
              <a:rPr lang="it-IT" b="1" dirty="0" smtClean="0"/>
              <a:t>non federale, </a:t>
            </a:r>
            <a:r>
              <a:rPr lang="it-IT" dirty="0" smtClean="0"/>
              <a:t>come canale </a:t>
            </a:r>
            <a:r>
              <a:rPr lang="it-IT" dirty="0"/>
              <a:t>di proiezione e rappresentanza a livello statale degli interessi costitutivi lo </a:t>
            </a:r>
            <a:r>
              <a:rPr lang="it-IT" dirty="0" smtClean="0"/>
              <a:t>Stato-comunità, e rispetto </a:t>
            </a:r>
            <a:r>
              <a:rPr lang="it-IT" dirty="0"/>
              <a:t>ai quali il carattere, istituzionale o autonomo, della loro organizzazione (il </a:t>
            </a:r>
            <a:r>
              <a:rPr lang="it-IT" dirty="0" smtClean="0"/>
              <a:t>fatto che di questi interessi sistema </a:t>
            </a:r>
            <a:r>
              <a:rPr lang="it-IT" dirty="0"/>
              <a:t>delle autonomie locali per le istanze </a:t>
            </a:r>
            <a:r>
              <a:rPr lang="it-IT" dirty="0" smtClean="0"/>
              <a:t>territoriali) è funzionale a ordinare i procedimenti di selezione dei rappresentanti.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2) Gli enti ad autonomia funzionale esprimono un’altra tipologia di interessi, anch’essi da rappresentare: sono gli interessi </a:t>
            </a:r>
            <a:r>
              <a:rPr lang="it-IT" b="1" dirty="0"/>
              <a:t>di tipo economico o </a:t>
            </a:r>
            <a:r>
              <a:rPr lang="it-IT" b="1" dirty="0" smtClean="0"/>
              <a:t>corporativo.</a:t>
            </a:r>
          </a:p>
          <a:p>
            <a:r>
              <a:rPr lang="it-IT" dirty="0" smtClean="0"/>
              <a:t>Di solito, gli interessi economici sono rappresentati assieme a quelli territoriali. La composizione “</a:t>
            </a:r>
            <a:r>
              <a:rPr lang="it-IT" dirty="0"/>
              <a:t>mista” </a:t>
            </a:r>
            <a:r>
              <a:rPr lang="it-IT" dirty="0" smtClean="0"/>
              <a:t>della seconda camera impedisce </a:t>
            </a:r>
            <a:r>
              <a:rPr lang="it-IT" dirty="0"/>
              <a:t>che </a:t>
            </a:r>
            <a:r>
              <a:rPr lang="it-IT" dirty="0" smtClean="0"/>
              <a:t>il fenomeno della “</a:t>
            </a:r>
            <a:r>
              <a:rPr lang="it-IT" dirty="0"/>
              <a:t>rappresentanza degli interessi”; è coerente con la rilevanza che gli enti locali rivestono nei relativi ordinamenti costituzionali; risponde alla circostanza per la quale, molte volte, l’interesse economico e l’interesse locale appaiono a tal punto compenetrati da rendere necessario il concorso dell’uno e dell’altro in vista della loro mediazione nell’interesse generale.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Il fatto che le </a:t>
            </a:r>
            <a:r>
              <a:rPr lang="it-IT" b="1" dirty="0"/>
              <a:t>costituzioni di tali Stati affermino che la seconda camera – solitamente denominata Senato – assicura la rappresentanza delle collettività territoriali, evidenzia la non riconducibilità delle istanze territoriali ivi rappresentante a quelle “</a:t>
            </a:r>
            <a:r>
              <a:rPr lang="it-IT" b="1" dirty="0" smtClean="0"/>
              <a:t>federali»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490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Interessi «federali» </a:t>
            </a:r>
            <a:br>
              <a:rPr lang="it-IT" dirty="0" smtClean="0"/>
            </a:br>
            <a:r>
              <a:rPr lang="it-IT" dirty="0" smtClean="0"/>
              <a:t>e «Stato composto»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it-IT" dirty="0"/>
              <a:t>Il potere è distribuito tra lo stato centrale/federale ed enti territoriali che sono titolari di poteri propri (poteri legislativi, amministrativi), direttamente stabiliti in Costituzione. </a:t>
            </a:r>
          </a:p>
          <a:p>
            <a:pPr lvl="0" algn="just"/>
            <a:r>
              <a:rPr lang="it-IT" dirty="0"/>
              <a:t>Detti enti sono </a:t>
            </a:r>
            <a:r>
              <a:rPr lang="it-IT" b="1" dirty="0" smtClean="0"/>
              <a:t>politici</a:t>
            </a:r>
            <a:r>
              <a:rPr lang="it-IT" dirty="0"/>
              <a:t>, perché esprimono finalità proprie; ed </a:t>
            </a:r>
            <a:r>
              <a:rPr lang="it-IT" b="1" dirty="0"/>
              <a:t>esponenziali</a:t>
            </a:r>
            <a:r>
              <a:rPr lang="it-IT" dirty="0"/>
              <a:t>, perché chiamati alla cura di tutti gli interessi delle collettività che a questi fanno </a:t>
            </a:r>
            <a:r>
              <a:rPr lang="it-IT" dirty="0" smtClean="0"/>
              <a:t>riferimento. </a:t>
            </a:r>
            <a:endParaRPr lang="it-IT" dirty="0"/>
          </a:p>
          <a:p>
            <a:pPr lvl="0" algn="just"/>
            <a:r>
              <a:rPr lang="it-IT" b="1" dirty="0"/>
              <a:t>L’autonomia politica </a:t>
            </a:r>
            <a:r>
              <a:rPr lang="it-IT" dirty="0"/>
              <a:t>si manifesta 1) nella rappresentatività delle rispettive popolazioni; 2) nella possibilità di esprimere un indirizzo politico proprio (scelta dei fini da perseguire) anche diverso da quello espresso a livello centrale; 3) nella circostanza che una volta individuati i fini da perseguire, individuano anche gli strumenti (legislativi, amministrativi, ecc.) per </a:t>
            </a:r>
            <a:r>
              <a:rPr lang="it-IT" dirty="0" smtClean="0"/>
              <a:t>conseguirli.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920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Stato </a:t>
            </a:r>
            <a:r>
              <a:rPr lang="it-IT" dirty="0" smtClean="0"/>
              <a:t>composto: federale e regionale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it-IT" dirty="0" smtClean="0"/>
              <a:t>Presenza di una costituzione scritta e rigida che </a:t>
            </a:r>
            <a:r>
              <a:rPr lang="it-IT" b="1" dirty="0" smtClean="0"/>
              <a:t>istituisce</a:t>
            </a:r>
            <a:r>
              <a:rPr lang="it-IT" dirty="0" smtClean="0"/>
              <a:t> i vari livelli di governo (nazionale e sub-statale) e </a:t>
            </a:r>
            <a:r>
              <a:rPr lang="it-IT" b="1" dirty="0" smtClean="0"/>
              <a:t>riconosce</a:t>
            </a:r>
            <a:r>
              <a:rPr lang="it-IT" dirty="0" smtClean="0"/>
              <a:t> autonomia agli enti politici territoriali (stati membri, cantoni, province, regioni, </a:t>
            </a:r>
            <a:r>
              <a:rPr lang="it-IT" i="1" dirty="0" err="1" smtClean="0"/>
              <a:t>Länder</a:t>
            </a:r>
            <a:r>
              <a:rPr lang="it-IT" dirty="0" smtClean="0"/>
              <a:t>, ecc.)</a:t>
            </a:r>
          </a:p>
          <a:p>
            <a:pPr algn="just"/>
            <a:r>
              <a:rPr lang="it-IT" dirty="0" smtClean="0"/>
              <a:t>La Costituzione stabilisce il </a:t>
            </a:r>
            <a:r>
              <a:rPr lang="it-IT" b="1" dirty="0" smtClean="0"/>
              <a:t>riparto delle competenze </a:t>
            </a:r>
            <a:r>
              <a:rPr lang="it-IT" dirty="0" smtClean="0"/>
              <a:t>legislative e amministrative tra i vari livelli di governo;</a:t>
            </a:r>
          </a:p>
          <a:p>
            <a:pPr algn="just"/>
            <a:r>
              <a:rPr lang="it-IT" dirty="0" smtClean="0"/>
              <a:t>Vi è un organo, la </a:t>
            </a:r>
            <a:r>
              <a:rPr lang="it-IT" b="1" dirty="0" smtClean="0"/>
              <a:t>giurisdizione costituzionale </a:t>
            </a:r>
            <a:r>
              <a:rPr lang="it-IT" dirty="0" smtClean="0"/>
              <a:t>(la Corte costituzionale o la Corte suprema), che fa valere detto riparto di competenze. Risolve i conflitti tra livello federale e stati membri. Se uno dei due soggetti emana una legge che contrasta con il riparto di competenze, detto organo può dichiararlo costituzionalmente illegittimo.</a:t>
            </a:r>
          </a:p>
          <a:p>
            <a:pPr algn="just"/>
            <a:r>
              <a:rPr lang="it-IT" dirty="0" smtClean="0"/>
              <a:t>Gli enti territoriali si dotano di atti  «costituzionali»: ogni ente territoriale ha una propria costituzione (negli stati federali) e un proprio statuto (stati regionali) con la quale fissa le regole relative al funzionamento e all’organizzazione dell’ente (organi, elezioni delle cariche, ecc.).</a:t>
            </a:r>
          </a:p>
          <a:p>
            <a:pPr algn="just"/>
            <a:r>
              <a:rPr lang="it-IT" dirty="0" smtClean="0"/>
              <a:t>La soggettività di tali enti si riflette sull’organizzazione e sul funzionamento del livello federale: essi partecipano alla assunzione delle decisioni a livello federale mediante una camera che li rappresenta; essi concorrono all’esercizio della funzione di revisione della costituzione.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72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di rappresentenza </a:t>
            </a:r>
            <a:br>
              <a:rPr lang="it-IT" dirty="0" smtClean="0"/>
            </a:br>
            <a:r>
              <a:rPr lang="it-IT" dirty="0" smtClean="0"/>
              <a:t>degli interessi «federali»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 smtClean="0"/>
              <a:t>È </a:t>
            </a:r>
            <a:r>
              <a:rPr lang="it-IT" dirty="0"/>
              <a:t>il bicameralismo “federale</a:t>
            </a:r>
            <a:r>
              <a:rPr lang="it-IT" dirty="0" smtClean="0"/>
              <a:t>”: rappresenta </a:t>
            </a:r>
            <a:r>
              <a:rPr lang="it-IT" dirty="0"/>
              <a:t>gli interessi imputabili agli enti sub-statali quali portatori di pluralismo (almeno) territoriale</a:t>
            </a:r>
            <a:r>
              <a:rPr lang="it-IT" dirty="0" smtClean="0"/>
              <a:t>.</a:t>
            </a:r>
          </a:p>
          <a:p>
            <a:r>
              <a:rPr lang="it-IT" dirty="0" smtClean="0"/>
              <a:t>Realizzano </a:t>
            </a:r>
            <a:r>
              <a:rPr lang="it-IT" dirty="0"/>
              <a:t>la partecipazione delle </a:t>
            </a:r>
            <a:r>
              <a:rPr lang="it-IT" i="1" dirty="0" err="1"/>
              <a:t>constituent</a:t>
            </a:r>
            <a:r>
              <a:rPr lang="it-IT" i="1" dirty="0"/>
              <a:t> </a:t>
            </a:r>
            <a:r>
              <a:rPr lang="it-IT" i="1" dirty="0" err="1"/>
              <a:t>units</a:t>
            </a:r>
            <a:r>
              <a:rPr lang="it-IT" i="1" dirty="0"/>
              <a:t> </a:t>
            </a:r>
            <a:r>
              <a:rPr lang="it-IT" dirty="0"/>
              <a:t>medesime alla formazione della volontà dello Stato centrale, operando come “contropartita” all’assoggettamento al primato della Federazione e della sua costituzione.</a:t>
            </a:r>
          </a:p>
          <a:p>
            <a:r>
              <a:rPr lang="it-IT" b="1" dirty="0" smtClean="0"/>
              <a:t>Gli interessi che più sopra abbiamo definito territoriali sono qui “</a:t>
            </a:r>
            <a:r>
              <a:rPr lang="it-IT" b="1" dirty="0"/>
              <a:t>soggettivati” nelle </a:t>
            </a:r>
            <a:r>
              <a:rPr lang="it-IT" b="1" i="1" dirty="0" err="1"/>
              <a:t>constituent</a:t>
            </a:r>
            <a:r>
              <a:rPr lang="it-IT" b="1" i="1" dirty="0"/>
              <a:t> </a:t>
            </a:r>
            <a:r>
              <a:rPr lang="it-IT" b="1" i="1" dirty="0" err="1" smtClean="0"/>
              <a:t>units</a:t>
            </a:r>
            <a:r>
              <a:rPr lang="it-IT" b="1" i="1" dirty="0" smtClean="0"/>
              <a:t>:  </a:t>
            </a:r>
            <a:r>
              <a:rPr lang="it-IT" dirty="0" smtClean="0"/>
              <a:t>le </a:t>
            </a:r>
            <a:r>
              <a:rPr lang="it-IT" dirty="0"/>
              <a:t>seconde camere “federali” </a:t>
            </a:r>
            <a:r>
              <a:rPr lang="it-IT" dirty="0" smtClean="0"/>
              <a:t>assicurano </a:t>
            </a:r>
            <a:r>
              <a:rPr lang="it-IT" dirty="0"/>
              <a:t>la rappresentanza degli interessi che si manifestano nell’ambito delle rispettive circoscrizioni – interessi, dunque, che ben possono qualificarsi come “territoriali” –, garantendone mediazione e composizione nell’interesse generale. </a:t>
            </a:r>
            <a:r>
              <a:rPr lang="it-IT" dirty="0" smtClean="0"/>
              <a:t>Ciò, perché anche </a:t>
            </a:r>
            <a:r>
              <a:rPr lang="it-IT" dirty="0"/>
              <a:t>gli enti territoriali intermedi sono </a:t>
            </a:r>
            <a:r>
              <a:rPr lang="it-IT" i="1" dirty="0"/>
              <a:t>enti politici </a:t>
            </a:r>
            <a:r>
              <a:rPr lang="it-IT" dirty="0"/>
              <a:t>e </a:t>
            </a:r>
            <a:r>
              <a:rPr lang="it-IT" i="1" dirty="0"/>
              <a:t>a fini generali</a:t>
            </a:r>
            <a:r>
              <a:rPr lang="it-IT" dirty="0"/>
              <a:t>, esponenziali delle collettività di riferimento e chiamati a curarne gli interessi mediante strumenti giuridici espressivi della loro autonomia politica. Se a ciò si aggiunge che, anche presso gli enti sub-statali, trovano applicazione gli istituti della rappresentanza politica e che, loro tramite, gli interessi “territoriali” trovano composizione nell’interesse – pur sempre “generale” – che fa capo all’ente, se ne ha che gli enti sub-statali sono in grado di veicolare a livello centrale istanze istituzionalmente mediate, ma comunque riportabili alla matrice pluralistica della sovranità – qui, ovviamente di una sovranità organizzata e declinata su scala “</a:t>
            </a:r>
            <a:r>
              <a:rPr lang="it-IT" dirty="0" smtClean="0"/>
              <a:t>territoriale.</a:t>
            </a:r>
            <a:endParaRPr lang="it-IT" dirty="0"/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453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Confederazioni: Province Unite dei Paesi Bassi Svizzera (1291-1848); Stati Uniti (1781-1787); Germania (1815-1867).</a:t>
            </a:r>
          </a:p>
          <a:p>
            <a:r>
              <a:rPr lang="it-IT" dirty="0" smtClean="0"/>
              <a:t>Stati Federali del XIX secolo: USA (1787), Messico (1824 e 1857), Svizzera (1848), Argentina (1853), Canada (1867), Germania (1867 e 1871), Australia (1901).</a:t>
            </a:r>
          </a:p>
          <a:p>
            <a:r>
              <a:rPr lang="it-IT" dirty="0" smtClean="0"/>
              <a:t>Stati </a:t>
            </a:r>
            <a:r>
              <a:rPr lang="it-IT" dirty="0"/>
              <a:t>Federali del </a:t>
            </a:r>
            <a:r>
              <a:rPr lang="it-IT" dirty="0" smtClean="0"/>
              <a:t>XX secolo: Austria (1919), Germania (1919 e 1949), URSS (1922), Jugoslavia (1948), India (1950), Pakistan (1956), Malesia (1963), Nigeria 1960, Belgio (dal 1993), Etiopia (dal 1953 e dal 1994), RSA (1910 e poi dal 1996).</a:t>
            </a:r>
          </a:p>
          <a:p>
            <a:r>
              <a:rPr lang="it-IT" dirty="0" smtClean="0"/>
              <a:t>Stati regionali: Italia (1948), Spagna (1931-1936), Portogallo (1974), Belgio (1970-1993).</a:t>
            </a:r>
          </a:p>
          <a:p>
            <a:r>
              <a:rPr lang="it-IT" dirty="0" smtClean="0"/>
              <a:t>Ancora: Brasile (1988), Russia (1993), Bosnia ed Erzegovina (1995) Iraq (2005).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87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modelli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Aggregativo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smtClean="0"/>
              <a:t>Disgregativo/</a:t>
            </a:r>
            <a:r>
              <a:rPr lang="it-IT" dirty="0" smtClean="0"/>
              <a:t>devolutivo</a:t>
            </a:r>
            <a:endParaRPr lang="it-IT" dirty="0"/>
          </a:p>
          <a:p>
            <a:endParaRPr lang="it-IT" dirty="0" smtClean="0"/>
          </a:p>
          <a:p>
            <a:r>
              <a:rPr lang="it-IT" dirty="0" smtClean="0"/>
              <a:t>“Misto”</a:t>
            </a:r>
          </a:p>
          <a:p>
            <a:endParaRPr lang="it-IT" dirty="0"/>
          </a:p>
          <a:p>
            <a:r>
              <a:rPr lang="it-IT" i="1" dirty="0" smtClean="0"/>
              <a:t>Devolution</a:t>
            </a:r>
          </a:p>
        </p:txBody>
      </p:sp>
    </p:spTree>
    <p:extLst>
      <p:ext uri="{BB962C8B-B14F-4D97-AF65-F5344CB8AC3E}">
        <p14:creationId xmlns:p14="http://schemas.microsoft.com/office/powerpoint/2010/main" val="26820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2622</Words>
  <Application>Microsoft Office PowerPoint</Application>
  <PresentationFormat>Presentazione su schermo (4:3)</PresentationFormat>
  <Paragraphs>160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Federalismo e Regionalismo</vt:lpstr>
      <vt:lpstr>Forma di Stato</vt:lpstr>
      <vt:lpstr>Stato Unitario </vt:lpstr>
      <vt:lpstr>Come si chiamano gli interessi espressi da questi enti?</vt:lpstr>
      <vt:lpstr>Interessi «federali»  e «Stato composto»</vt:lpstr>
      <vt:lpstr>Stato composto: federale e regionale</vt:lpstr>
      <vt:lpstr>Il modello di rappresentenza  degli interessi «federali»</vt:lpstr>
      <vt:lpstr>Analisi storica</vt:lpstr>
      <vt:lpstr>I modelli</vt:lpstr>
      <vt:lpstr>Modelli aggregativi</vt:lpstr>
      <vt:lpstr>Stati Uniti</vt:lpstr>
      <vt:lpstr>Svizzera </vt:lpstr>
      <vt:lpstr>Canada</vt:lpstr>
      <vt:lpstr>Australia</vt:lpstr>
      <vt:lpstr>Germania</vt:lpstr>
      <vt:lpstr>Modelli Disaggregativi</vt:lpstr>
      <vt:lpstr>Modelli misti</vt:lpstr>
      <vt:lpstr>Belgio (1)</vt:lpstr>
      <vt:lpstr>Belgio (2)</vt:lpstr>
      <vt:lpstr>Devolution</vt:lpstr>
      <vt:lpstr>Il Regno Unito</vt:lpstr>
      <vt:lpstr>Scozia</vt:lpstr>
      <vt:lpstr>Galles</vt:lpstr>
      <vt:lpstr>Irlanda del Nord</vt:lpstr>
      <vt:lpstr>Caratteri degli Stati Federali-Regionali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Matteo Nicolini</cp:lastModifiedBy>
  <cp:revision>162</cp:revision>
  <dcterms:created xsi:type="dcterms:W3CDTF">2013-02-21T09:08:49Z</dcterms:created>
  <dcterms:modified xsi:type="dcterms:W3CDTF">2014-11-24T09:45:17Z</dcterms:modified>
</cp:coreProperties>
</file>